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72" r:id="rId3"/>
    <p:sldId id="323" r:id="rId4"/>
    <p:sldId id="469" r:id="rId5"/>
    <p:sldId id="422" r:id="rId6"/>
    <p:sldId id="423" r:id="rId7"/>
    <p:sldId id="425" r:id="rId8"/>
    <p:sldId id="427" r:id="rId9"/>
    <p:sldId id="428" r:id="rId10"/>
    <p:sldId id="470" r:id="rId11"/>
    <p:sldId id="471" r:id="rId12"/>
    <p:sldId id="429" r:id="rId13"/>
    <p:sldId id="430" r:id="rId14"/>
    <p:sldId id="473" r:id="rId15"/>
    <p:sldId id="431" r:id="rId16"/>
    <p:sldId id="432" r:id="rId17"/>
    <p:sldId id="436" r:id="rId18"/>
    <p:sldId id="437" r:id="rId19"/>
    <p:sldId id="434" r:id="rId20"/>
    <p:sldId id="439" r:id="rId21"/>
    <p:sldId id="441" r:id="rId22"/>
    <p:sldId id="440" r:id="rId23"/>
    <p:sldId id="442" r:id="rId24"/>
    <p:sldId id="444" r:id="rId25"/>
    <p:sldId id="445" r:id="rId26"/>
    <p:sldId id="446" r:id="rId27"/>
    <p:sldId id="481" r:id="rId28"/>
    <p:sldId id="476" r:id="rId29"/>
    <p:sldId id="478" r:id="rId30"/>
    <p:sldId id="477" r:id="rId31"/>
    <p:sldId id="452" r:id="rId32"/>
    <p:sldId id="479" r:id="rId33"/>
    <p:sldId id="480" r:id="rId34"/>
    <p:sldId id="420" r:id="rId35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AFCA"/>
    <a:srgbClr val="D7BFD5"/>
    <a:srgbClr val="800080"/>
    <a:srgbClr val="51034F"/>
    <a:srgbClr val="E7D9E6"/>
    <a:srgbClr val="FF0000"/>
    <a:srgbClr val="42048A"/>
    <a:srgbClr val="FFCCCC"/>
    <a:srgbClr val="E8D3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0648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9408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985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45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244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9529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9915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5363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6491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3371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5763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5C20-E630-477E-9480-1D5CD1CF70C6}" type="datetimeFigureOut">
              <a:rPr lang="es-PA" smtClean="0"/>
              <a:t>02/26/2019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087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tudio.com/download" TargetMode="External"/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kdnuggets.com/polls/2015/analytics-data-mining-data-science-software-use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4031087" y="5064760"/>
            <a:ext cx="7724034" cy="1203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es-PA" sz="20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A" sz="20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A" sz="2000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de R para estadísticas</a:t>
            </a:r>
            <a:br>
              <a:rPr lang="es-PA" sz="2000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A" sz="28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del Lenguaje, tipo y estructura de datos</a:t>
            </a:r>
            <a:endParaRPr lang="es-PA" sz="2800" b="1" dirty="0">
              <a:solidFill>
                <a:srgbClr val="E8D3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7804597" y="6268720"/>
            <a:ext cx="3889563" cy="325120"/>
          </a:xfrm>
        </p:spPr>
        <p:txBody>
          <a:bodyPr>
            <a:noAutofit/>
          </a:bodyPr>
          <a:lstStyle/>
          <a:p>
            <a:pPr algn="r"/>
            <a:r>
              <a:rPr lang="es-PA" sz="1800" dirty="0" err="1" smtClean="0">
                <a:solidFill>
                  <a:srgbClr val="F1ECFE"/>
                </a:solidFill>
              </a:rPr>
              <a:t>Mgter</a:t>
            </a:r>
            <a:r>
              <a:rPr lang="es-PA" sz="1800" dirty="0" smtClean="0">
                <a:solidFill>
                  <a:srgbClr val="F1ECFE"/>
                </a:solidFill>
              </a:rPr>
              <a:t>. Danny </a:t>
            </a:r>
            <a:r>
              <a:rPr lang="es-PA" sz="1800" dirty="0">
                <a:solidFill>
                  <a:srgbClr val="F1ECFE"/>
                </a:solidFill>
              </a:rPr>
              <a:t>Murillo</a:t>
            </a:r>
          </a:p>
        </p:txBody>
      </p:sp>
    </p:spTree>
    <p:extLst>
      <p:ext uri="{BB962C8B-B14F-4D97-AF65-F5344CB8AC3E}">
        <p14:creationId xmlns:p14="http://schemas.microsoft.com/office/powerpoint/2010/main" val="37910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633881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Uso del lenguaje R</a:t>
            </a:r>
            <a:endParaRPr lang="es-PA" b="1" dirty="0">
              <a:solidFill>
                <a:srgbClr val="701C6F"/>
              </a:solidFill>
            </a:endParaRPr>
          </a:p>
        </p:txBody>
      </p:sp>
      <p:pic>
        <p:nvPicPr>
          <p:cNvPr id="1026" name="Picture 2" descr="https://www.guru99.com/images/r_programming/032918_1002_WhatisRPro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11" y="1232189"/>
            <a:ext cx="5296797" cy="52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633881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Curva de aprendizaje del lenguaje R</a:t>
            </a:r>
            <a:endParaRPr lang="es-PA" b="1" dirty="0">
              <a:solidFill>
                <a:srgbClr val="701C6F"/>
              </a:solidFill>
            </a:endParaRPr>
          </a:p>
        </p:txBody>
      </p:sp>
      <p:pic>
        <p:nvPicPr>
          <p:cNvPr id="2050" name="Picture 2" descr="https://www.guru99.com/images/r_programming/032918_1002_WhatisRProg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72" y="1047773"/>
            <a:ext cx="8612061" cy="57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Lenguaje R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1074654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sz="2400" dirty="0"/>
              <a:t>R es un potente lenguaje orientado a objetos y destinado al análisis estadístico y la representación de datos. </a:t>
            </a:r>
          </a:p>
          <a:p>
            <a:pPr marL="0" indent="0" algn="just">
              <a:buNone/>
            </a:pPr>
            <a:r>
              <a:rPr lang="es-PA" sz="2400" dirty="0"/>
              <a:t>R, también conocido como ”GNU S”, es un entorno y un lenguaje para el cálculo estadístico y la generación de gráficos. R implementa un dialecto del premiado lenguaje S, desarrollado en los Laboratorios Bell por el profesor John </a:t>
            </a:r>
            <a:r>
              <a:rPr lang="es-PA" sz="2400" dirty="0" err="1"/>
              <a:t>M.Chambers</a:t>
            </a:r>
            <a:r>
              <a:rPr lang="es-PA" sz="2400" dirty="0"/>
              <a:t> y su equipo en la Universidad de Stanford.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316688" y="3622109"/>
            <a:ext cx="7003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700" i="1" dirty="0" smtClean="0"/>
              <a:t>fue </a:t>
            </a:r>
            <a:r>
              <a:rPr lang="es-PA" sz="2700" i="1" dirty="0"/>
              <a:t>inicialmente diseñado por Robert Gentleman y Ross </a:t>
            </a:r>
            <a:r>
              <a:rPr lang="es-PA" sz="2700" i="1" dirty="0" err="1"/>
              <a:t>Ihaka</a:t>
            </a:r>
            <a:r>
              <a:rPr lang="es-PA" sz="2700" i="1" dirty="0"/>
              <a:t>, miembros del Departamento de </a:t>
            </a:r>
            <a:r>
              <a:rPr lang="es-PA" sz="2700" i="1" dirty="0" err="1" smtClean="0"/>
              <a:t>Estadístíca</a:t>
            </a:r>
            <a:r>
              <a:rPr lang="es-PA" sz="2700" i="1" dirty="0" smtClean="0"/>
              <a:t> </a:t>
            </a:r>
            <a:r>
              <a:rPr lang="es-PA" sz="2700" i="1" dirty="0"/>
              <a:t>de la Universidad de Auckland, en Nueva Zelanda</a:t>
            </a:r>
            <a:r>
              <a:rPr lang="es-PA" sz="2700" i="1" dirty="0" smtClean="0"/>
              <a:t>.</a:t>
            </a:r>
            <a:endParaRPr lang="es-PA" sz="2700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337" y="3548727"/>
            <a:ext cx="3189351" cy="18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Lenguaje R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316687" y="1325563"/>
            <a:ext cx="74030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PA" sz="2800" dirty="0"/>
              <a:t>Es libre. Se distribuye bajo licencia GNU, lo cual significa que lo puedes utilizar y ¡mejorar!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PA" sz="2800" dirty="0"/>
              <a:t>Es multiplataforma, hay versiones para Linux, Windows, Mac, iPhone… ¡web!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PA" sz="2800" dirty="0"/>
              <a:t>Se puede analizar en R cualquier tipo de datos.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PA" sz="2800" dirty="0"/>
              <a:t>Es muy potente.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PA" sz="2800" dirty="0"/>
              <a:t>Su capacidad gráfica difícilmente es superada por </a:t>
            </a:r>
            <a:r>
              <a:rPr lang="es-PA" sz="2800" dirty="0" smtClean="0"/>
              <a:t>otro </a:t>
            </a:r>
            <a:r>
              <a:rPr lang="es-PA" sz="2800" dirty="0"/>
              <a:t>paquete estadístico.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06" y="1325563"/>
            <a:ext cx="3189351" cy="182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R en </a:t>
            </a:r>
            <a:r>
              <a:rPr lang="es-PA" b="1" dirty="0" err="1" smtClean="0">
                <a:solidFill>
                  <a:srgbClr val="701C6F"/>
                </a:solidFill>
              </a:rPr>
              <a:t>Rcommander</a:t>
            </a:r>
            <a:endParaRPr lang="es-PA" b="1" dirty="0">
              <a:solidFill>
                <a:srgbClr val="701C6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0211" t="40935" r="5774" b="22428"/>
          <a:stretch/>
        </p:blipFill>
        <p:spPr>
          <a:xfrm>
            <a:off x="1416677" y="1325563"/>
            <a:ext cx="9478850" cy="30501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927" y="4375689"/>
            <a:ext cx="2313107" cy="13255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3412" t="23439" r="49128" b="22663"/>
          <a:stretch/>
        </p:blipFill>
        <p:spPr>
          <a:xfrm>
            <a:off x="5821558" y="1325563"/>
            <a:ext cx="5758734" cy="46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R y </a:t>
            </a:r>
            <a:r>
              <a:rPr lang="es-PA" b="1" dirty="0" err="1" smtClean="0">
                <a:solidFill>
                  <a:srgbClr val="701C6F"/>
                </a:solidFill>
              </a:rPr>
              <a:t>Rstudio</a:t>
            </a:r>
            <a:endParaRPr lang="es-PA" b="1" dirty="0">
              <a:solidFill>
                <a:srgbClr val="701C6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0211" t="40935" r="5774" b="22428"/>
          <a:stretch/>
        </p:blipFill>
        <p:spPr>
          <a:xfrm>
            <a:off x="1416677" y="1325563"/>
            <a:ext cx="9478850" cy="30501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927" y="4375689"/>
            <a:ext cx="2313107" cy="13255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56" y="4505534"/>
            <a:ext cx="1301766" cy="1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Instalación de R y </a:t>
            </a:r>
            <a:r>
              <a:rPr lang="es-PA" b="1" dirty="0" err="1" smtClean="0">
                <a:solidFill>
                  <a:srgbClr val="701C6F"/>
                </a:solidFill>
              </a:rPr>
              <a:t>Rstudio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316687" y="1325563"/>
            <a:ext cx="74030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/>
              <a:t>La instalación es diferente para cada sistema operativo.</a:t>
            </a:r>
          </a:p>
          <a:p>
            <a:r>
              <a:rPr lang="es-PA" sz="2400" dirty="0"/>
              <a:t>Para descargar R, lo haremos desde CRAN, un conjunto de servidores espejo distribuidos a lo largo del mundo y usado para distribuir R y paquetes R.  </a:t>
            </a:r>
            <a:br>
              <a:rPr lang="es-PA" sz="2400" dirty="0"/>
            </a:br>
            <a:r>
              <a:rPr lang="es-PA" sz="2400" u="sng" dirty="0">
                <a:hlinkClick r:id="rId2"/>
              </a:rPr>
              <a:t>https://cran.r-project.org/</a:t>
            </a:r>
            <a:endParaRPr lang="es-PA" sz="2400" dirty="0"/>
          </a:p>
          <a:p>
            <a:r>
              <a:rPr lang="es-PA" sz="2400" dirty="0"/>
              <a:t> </a:t>
            </a:r>
          </a:p>
          <a:p>
            <a:r>
              <a:rPr lang="es-PA" sz="2400" dirty="0" err="1" smtClean="0"/>
              <a:t>RStudio</a:t>
            </a:r>
            <a:r>
              <a:rPr lang="es-PA" sz="2400" dirty="0" smtClean="0"/>
              <a:t> </a:t>
            </a:r>
            <a:r>
              <a:rPr lang="es-PA" sz="2400" dirty="0"/>
              <a:t>es un entorno integrado de desarrollo, o IDE, para facilitarnos la tarea de programación. </a:t>
            </a:r>
            <a:endParaRPr lang="es-PA" sz="2400" dirty="0" smtClean="0"/>
          </a:p>
          <a:p>
            <a:r>
              <a:rPr lang="es-PA" sz="2400" dirty="0"/>
              <a:t> </a:t>
            </a:r>
            <a:r>
              <a:rPr lang="es-PA" sz="2400" dirty="0">
                <a:hlinkClick r:id="rId3"/>
              </a:rPr>
              <a:t>http://www.rstudio.com/download</a:t>
            </a:r>
            <a:r>
              <a:rPr lang="es-PA" sz="2400" dirty="0"/>
              <a:t>.</a:t>
            </a:r>
          </a:p>
          <a:p>
            <a:pPr lvl="0" algn="just"/>
            <a:endParaRPr lang="es-PA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999" y="1428594"/>
            <a:ext cx="2697688" cy="15459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91" y="3391998"/>
            <a:ext cx="1301766" cy="1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30850" y="141668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Interface de </a:t>
            </a:r>
            <a:r>
              <a:rPr lang="es-PA" b="1" dirty="0" err="1" smtClean="0">
                <a:solidFill>
                  <a:srgbClr val="701C6F"/>
                </a:solidFill>
              </a:rPr>
              <a:t>Rstudio</a:t>
            </a:r>
            <a:endParaRPr lang="es-PA" b="1" dirty="0">
              <a:solidFill>
                <a:srgbClr val="701C6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4" y="243738"/>
            <a:ext cx="920208" cy="92020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5308"/>
          <a:stretch/>
        </p:blipFill>
        <p:spPr>
          <a:xfrm>
            <a:off x="1352282" y="1275443"/>
            <a:ext cx="9826171" cy="52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30850" y="141668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Interface de </a:t>
            </a:r>
            <a:r>
              <a:rPr lang="es-PA" b="1" dirty="0" err="1" smtClean="0">
                <a:solidFill>
                  <a:srgbClr val="701C6F"/>
                </a:solidFill>
              </a:rPr>
              <a:t>Rstudio</a:t>
            </a:r>
            <a:r>
              <a:rPr lang="es-PA" b="1" dirty="0" smtClean="0">
                <a:solidFill>
                  <a:srgbClr val="701C6F"/>
                </a:solidFill>
              </a:rPr>
              <a:t>: Consola</a:t>
            </a:r>
            <a:endParaRPr lang="es-PA" b="1" dirty="0">
              <a:solidFill>
                <a:srgbClr val="701C6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3" y="344345"/>
            <a:ext cx="920208" cy="9202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328660" y="1682675"/>
            <a:ext cx="2753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CTRL + L  </a:t>
            </a:r>
            <a:r>
              <a:rPr lang="es-MX" sz="2000" dirty="0"/>
              <a:t>limpiar consola</a:t>
            </a:r>
            <a:endParaRPr lang="es-PA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974786" y="1682675"/>
            <a:ext cx="313207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Escribir dato en el </a:t>
            </a:r>
            <a:r>
              <a:rPr lang="es-MX" sz="2000" dirty="0" err="1" smtClean="0"/>
              <a:t>prompt</a:t>
            </a:r>
            <a:r>
              <a:rPr lang="es-MX" sz="2000" dirty="0" smtClean="0"/>
              <a:t> </a:t>
            </a:r>
            <a:r>
              <a:rPr lang="es-MX" sz="2000" b="1" dirty="0" smtClean="0"/>
              <a:t>&gt; </a:t>
            </a:r>
          </a:p>
          <a:p>
            <a:r>
              <a:rPr lang="es-MX" sz="2000" b="1" dirty="0" err="1" smtClean="0"/>
              <a:t>Ejem</a:t>
            </a:r>
            <a:r>
              <a:rPr lang="es-MX" sz="2000" b="1" dirty="0" smtClean="0"/>
              <a:t>:</a:t>
            </a:r>
          </a:p>
          <a:p>
            <a:r>
              <a:rPr lang="es-MX" sz="2000" b="1" dirty="0" smtClean="0"/>
              <a:t> </a:t>
            </a:r>
            <a:r>
              <a:rPr lang="es-MX" sz="2000" dirty="0" smtClean="0"/>
              <a:t>“estudiante” + ENTER</a:t>
            </a:r>
          </a:p>
          <a:p>
            <a:r>
              <a:rPr lang="es-MX" sz="2000" dirty="0" smtClean="0"/>
              <a:t>45 + </a:t>
            </a:r>
            <a:r>
              <a:rPr lang="es-MX" sz="2000" dirty="0" err="1" smtClean="0"/>
              <a:t>Enter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b="1" dirty="0" smtClean="0"/>
              <a:t>R como calculadora</a:t>
            </a:r>
            <a:endParaRPr lang="es-MX" sz="2000" b="1" dirty="0"/>
          </a:p>
          <a:p>
            <a:r>
              <a:rPr lang="es-MX" sz="2000" b="1" dirty="0"/>
              <a:t>1+2 </a:t>
            </a:r>
            <a:r>
              <a:rPr lang="es-MX" sz="2000" dirty="0"/>
              <a:t>#suma</a:t>
            </a:r>
          </a:p>
          <a:p>
            <a:r>
              <a:rPr lang="es-MX" sz="2000" b="1" dirty="0"/>
              <a:t>20*3</a:t>
            </a:r>
            <a:r>
              <a:rPr lang="es-MX" sz="2000" dirty="0"/>
              <a:t> #</a:t>
            </a:r>
            <a:r>
              <a:rPr lang="es-MX" sz="2000" dirty="0" err="1"/>
              <a:t>multiplicacion</a:t>
            </a:r>
            <a:endParaRPr lang="es-MX" sz="2000" dirty="0"/>
          </a:p>
          <a:p>
            <a:r>
              <a:rPr lang="es-MX" sz="2000" b="1" dirty="0"/>
              <a:t>50/9</a:t>
            </a:r>
            <a:r>
              <a:rPr lang="es-MX" sz="2000" dirty="0"/>
              <a:t> #</a:t>
            </a:r>
            <a:r>
              <a:rPr lang="es-MX" sz="2000" dirty="0" err="1"/>
              <a:t>division</a:t>
            </a:r>
            <a:endParaRPr lang="es-MX" sz="2000" dirty="0"/>
          </a:p>
          <a:p>
            <a:r>
              <a:rPr lang="es-MX" sz="2000" b="1" dirty="0"/>
              <a:t>9-5</a:t>
            </a:r>
            <a:r>
              <a:rPr lang="es-MX" sz="2000" dirty="0"/>
              <a:t> #resta</a:t>
            </a:r>
          </a:p>
          <a:p>
            <a:r>
              <a:rPr lang="es-MX" sz="2000" b="1" dirty="0"/>
              <a:t>10%%3 </a:t>
            </a:r>
            <a:r>
              <a:rPr lang="es-MX" sz="2000" dirty="0"/>
              <a:t>#modulo</a:t>
            </a:r>
          </a:p>
          <a:p>
            <a:r>
              <a:rPr lang="es-MX" sz="2000" b="1" dirty="0"/>
              <a:t>10%/%3 </a:t>
            </a:r>
            <a:r>
              <a:rPr lang="es-MX" sz="2000" dirty="0"/>
              <a:t>#coeficiente</a:t>
            </a:r>
          </a:p>
          <a:p>
            <a:r>
              <a:rPr lang="es-MX" sz="2000" b="1" dirty="0"/>
              <a:t>9^3</a:t>
            </a:r>
            <a:r>
              <a:rPr lang="es-MX" sz="2000" dirty="0"/>
              <a:t> #</a:t>
            </a:r>
            <a:r>
              <a:rPr lang="es-MX" sz="2000" dirty="0" smtClean="0"/>
              <a:t>potencia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42763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¿Qué son los datos?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1074654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400" b="1" dirty="0"/>
              <a:t>Un dato</a:t>
            </a:r>
            <a:r>
              <a:rPr lang="es-PA" sz="2400" dirty="0"/>
              <a:t>, es un valor que pertenece a un tipo de dato y que por lo regular debe estar contenida en una variable. </a:t>
            </a:r>
            <a:endParaRPr lang="es-PA" sz="2400" dirty="0" smtClean="0"/>
          </a:p>
          <a:p>
            <a:pPr marL="0" indent="0">
              <a:buNone/>
            </a:pPr>
            <a:r>
              <a:rPr lang="es-PA" sz="2400" b="1" dirty="0"/>
              <a:t>Una variable </a:t>
            </a:r>
            <a:r>
              <a:rPr lang="es-PA" sz="2400" dirty="0"/>
              <a:t>es una propiedad o característica de un </a:t>
            </a:r>
            <a:r>
              <a:rPr lang="es-PA" sz="2400" dirty="0" smtClean="0"/>
              <a:t>individuo que puede variar su valor y que contiene un dato: </a:t>
            </a:r>
            <a:r>
              <a:rPr lang="es-PA" sz="2400" dirty="0"/>
              <a:t>color de ojos, estado civil, </a:t>
            </a:r>
            <a:r>
              <a:rPr lang="es-PA" sz="2400" dirty="0" smtClean="0"/>
              <a:t>estura, edad.</a:t>
            </a:r>
            <a:endParaRPr lang="es-PA" sz="2400" dirty="0"/>
          </a:p>
          <a:p>
            <a:pPr marL="0" indent="0">
              <a:buNone/>
            </a:pPr>
            <a:endParaRPr lang="es-PA" sz="2400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874027" y="2742370"/>
            <a:ext cx="4560858" cy="6973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sz="2400" dirty="0" smtClean="0"/>
              <a:t>Una </a:t>
            </a:r>
            <a:r>
              <a:rPr lang="es-PA" sz="2400" dirty="0"/>
              <a:t>colección de </a:t>
            </a:r>
            <a:r>
              <a:rPr lang="es-PA" sz="2400" dirty="0" smtClean="0"/>
              <a:t>variables  permiten </a:t>
            </a:r>
            <a:r>
              <a:rPr lang="es-PA" sz="2400" dirty="0"/>
              <a:t>describir un </a:t>
            </a:r>
            <a:r>
              <a:rPr lang="es-PA" sz="2400" b="1" dirty="0" smtClean="0"/>
              <a:t>individuo (</a:t>
            </a:r>
            <a:r>
              <a:rPr lang="es-PA" sz="2400" i="1" dirty="0"/>
              <a:t>entidad, objeto, registro, caso, una </a:t>
            </a:r>
            <a:r>
              <a:rPr lang="es-PA" sz="2400" i="1" dirty="0" smtClean="0"/>
              <a:t>observación</a:t>
            </a:r>
            <a:r>
              <a:rPr lang="es-PA" sz="2400" dirty="0" smtClean="0"/>
              <a:t>)</a:t>
            </a:r>
            <a:endParaRPr lang="es-PA" sz="2400" dirty="0"/>
          </a:p>
          <a:p>
            <a:pPr marL="0" indent="0" algn="just">
              <a:buNone/>
            </a:pPr>
            <a:r>
              <a:rPr lang="es-MX" sz="2400" dirty="0" smtClean="0"/>
              <a:t>El conjunto de observaciones puede ser una </a:t>
            </a:r>
            <a:r>
              <a:rPr lang="es-MX" sz="2400" b="1" dirty="0" smtClean="0"/>
              <a:t>tabla</a:t>
            </a:r>
            <a:r>
              <a:rPr lang="es-MX" sz="2400" dirty="0" smtClean="0"/>
              <a:t> o una base de datos, que es necesario para hacer análisis de datos.</a:t>
            </a:r>
            <a:endParaRPr lang="es-PA" sz="2400" dirty="0" smtClean="0"/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endParaRPr lang="es-MX" sz="2400" dirty="0" smtClean="0"/>
          </a:p>
          <a:p>
            <a:pPr marL="0" indent="0" algn="just">
              <a:buNone/>
            </a:pPr>
            <a:endParaRPr lang="es-PA" sz="2400" dirty="0"/>
          </a:p>
          <a:p>
            <a:pPr marL="0" indent="0" algn="just">
              <a:buNone/>
            </a:pPr>
            <a:endParaRPr lang="es-PA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31573"/>
              </p:ext>
            </p:extLst>
          </p:nvPr>
        </p:nvGraphicFramePr>
        <p:xfrm>
          <a:off x="5865343" y="2692776"/>
          <a:ext cx="5911366" cy="2852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0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u="none" strike="noStrike" dirty="0">
                          <a:effectLst/>
                        </a:rPr>
                        <a:t> 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 err="1">
                          <a:effectLst/>
                        </a:rPr>
                        <a:t>Matematicas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>
                          <a:effectLst/>
                        </a:rPr>
                        <a:t>Ciencias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 err="1">
                          <a:effectLst/>
                        </a:rPr>
                        <a:t>Espanol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>
                          <a:effectLst/>
                        </a:rPr>
                        <a:t>Historia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 err="1">
                          <a:effectLst/>
                        </a:rPr>
                        <a:t>EdFisica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>
                          <a:effectLst/>
                        </a:rPr>
                        <a:t>Carlos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6.3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6.4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8.2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9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7.2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 err="1">
                          <a:effectLst/>
                        </a:rPr>
                        <a:t>Maria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6.8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7.2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8.7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9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 err="1">
                          <a:effectLst/>
                        </a:rPr>
                        <a:t>Andres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7.8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8.9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7.3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>
                          <a:effectLst/>
                        </a:rPr>
                        <a:t>Lucia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6.5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9.2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8.6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8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 err="1">
                          <a:effectLst/>
                        </a:rPr>
                        <a:t>Ines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7.6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9.2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8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8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7.5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>
                          <a:effectLst/>
                        </a:rPr>
                        <a:t>Ana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7.8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9.6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7.7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8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6.5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 err="1">
                          <a:effectLst/>
                        </a:rPr>
                        <a:t>Jose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7.9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9.7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7.5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8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>
                          <a:effectLst/>
                        </a:rPr>
                        <a:t>Pedro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7.5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9.4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7.3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>
                          <a:effectLst/>
                        </a:rPr>
                        <a:t>Luis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5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6.5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6.5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7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9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>
                          <a:effectLst/>
                        </a:rPr>
                        <a:t>Sonia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6.5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5.5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8.7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22">
                <a:tc>
                  <a:txBody>
                    <a:bodyPr/>
                    <a:lstStyle/>
                    <a:p>
                      <a:pPr algn="l" fontAlgn="b"/>
                      <a:r>
                        <a:rPr lang="es-PA" sz="1400" b="1" u="none" strike="noStrike" dirty="0">
                          <a:effectLst/>
                        </a:rPr>
                        <a:t>Carlos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6.3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6.4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8.2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>
                          <a:effectLst/>
                        </a:rPr>
                        <a:t>9</a:t>
                      </a:r>
                      <a:endParaRPr lang="es-P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400" u="none" strike="noStrike" dirty="0">
                          <a:effectLst/>
                        </a:rPr>
                        <a:t>7.2</a:t>
                      </a:r>
                      <a:endParaRPr lang="es-P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886" marR="11886" marT="1188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4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Objetivo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91118" y="1325563"/>
            <a:ext cx="1052606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PA" sz="3200" dirty="0" smtClean="0"/>
              <a:t>Dar a conocer los conceptos básicos de la interface de e </a:t>
            </a:r>
            <a:r>
              <a:rPr lang="es-PA" sz="3200" dirty="0" err="1" smtClean="0"/>
              <a:t>Rstudio</a:t>
            </a:r>
            <a:r>
              <a:rPr lang="es-PA" sz="3200" dirty="0" smtClean="0"/>
              <a:t> y las </a:t>
            </a:r>
            <a:r>
              <a:rPr lang="es-PA" sz="3200" dirty="0" err="1" smtClean="0"/>
              <a:t>sintáxis</a:t>
            </a:r>
            <a:r>
              <a:rPr lang="es-PA" sz="3200" dirty="0" smtClean="0"/>
              <a:t> y componentes necesarios para trabajar </a:t>
            </a:r>
            <a:r>
              <a:rPr lang="es-PA" sz="3200" dirty="0"/>
              <a:t>con el lenguaje de </a:t>
            </a:r>
            <a:r>
              <a:rPr lang="es-PA" sz="3200" dirty="0" smtClean="0"/>
              <a:t>análisis de datos R.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19739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Los datos y sus tipos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5"/>
            <a:ext cx="10746543" cy="5418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400" b="1" dirty="0" smtClean="0"/>
              <a:t>R </a:t>
            </a:r>
            <a:r>
              <a:rPr lang="es-PA" sz="2400" dirty="0" smtClean="0"/>
              <a:t>maneja 6 tipos de datos básicos: </a:t>
            </a:r>
          </a:p>
          <a:p>
            <a:pPr marL="0" indent="0">
              <a:buNone/>
            </a:pPr>
            <a:endParaRPr lang="es-PA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74027" y="1622739"/>
            <a:ext cx="90597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dirty="0" err="1"/>
              <a:t>character</a:t>
            </a:r>
            <a:r>
              <a:rPr lang="es-PA" sz="2400" dirty="0"/>
              <a:t> (cadenas de caracteres</a:t>
            </a:r>
            <a:r>
              <a:rPr lang="es-PA" sz="2400" dirty="0" smtClean="0"/>
              <a:t>)</a:t>
            </a:r>
            <a:endParaRPr lang="es-P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dirty="0" err="1" smtClean="0"/>
              <a:t>Numeric</a:t>
            </a:r>
            <a:r>
              <a:rPr lang="es-PA" sz="2400" dirty="0" smtClean="0"/>
              <a:t> / </a:t>
            </a:r>
            <a:r>
              <a:rPr lang="es-PA" sz="2400" dirty="0" err="1" smtClean="0"/>
              <a:t>double</a:t>
            </a:r>
            <a:r>
              <a:rPr lang="es-PA" sz="2400" dirty="0" smtClean="0"/>
              <a:t>  </a:t>
            </a:r>
            <a:r>
              <a:rPr lang="es-PA" sz="2400" dirty="0"/>
              <a:t>(números reales</a:t>
            </a:r>
            <a:r>
              <a:rPr lang="es-PA" sz="2400" dirty="0" smtClean="0"/>
              <a:t>)</a:t>
            </a:r>
            <a:endParaRPr lang="es-P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dirty="0" err="1" smtClean="0"/>
              <a:t>integer</a:t>
            </a:r>
            <a:r>
              <a:rPr lang="es-PA" sz="2400" dirty="0" smtClean="0"/>
              <a:t> (números enteros)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dirty="0" err="1" smtClean="0"/>
              <a:t>complex</a:t>
            </a:r>
            <a:r>
              <a:rPr lang="es-PA" sz="2400" dirty="0" smtClean="0"/>
              <a:t> </a:t>
            </a:r>
            <a:r>
              <a:rPr lang="es-PA" sz="2400" dirty="0"/>
              <a:t>(números complejos)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dirty="0" err="1"/>
              <a:t>logical</a:t>
            </a:r>
            <a:r>
              <a:rPr lang="es-PA" sz="2400" dirty="0"/>
              <a:t> (lógicos o booleanos, que sólo toman los valores True o False</a:t>
            </a:r>
            <a:r>
              <a:rPr lang="es-PA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i="1" dirty="0" smtClean="0"/>
              <a:t>factor (categórico)</a:t>
            </a:r>
            <a:endParaRPr lang="es-PA" sz="2400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171978" y="5306095"/>
            <a:ext cx="3075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Utilizar documento de script .R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570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Variables en R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1074654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400" b="1" dirty="0"/>
              <a:t>Una variable </a:t>
            </a:r>
            <a:r>
              <a:rPr lang="es-PA" sz="2400" dirty="0"/>
              <a:t>es una propiedad o característica de un individuo que puede variar su valor y que contiene un </a:t>
            </a:r>
            <a:r>
              <a:rPr lang="es-PA" sz="2400" dirty="0" smtClean="0"/>
              <a:t>dato.</a:t>
            </a:r>
            <a:endParaRPr lang="es-PA" sz="2400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874027" y="1932922"/>
            <a:ext cx="6209353" cy="18534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300" dirty="0" smtClean="0"/>
              <a:t>En R hay tres formas de asignar una variable.</a:t>
            </a:r>
          </a:p>
          <a:p>
            <a:pPr marL="0" indent="0" algn="just">
              <a:buNone/>
            </a:pPr>
            <a:r>
              <a:rPr lang="es-MX" sz="2300" b="1" dirty="0" smtClean="0"/>
              <a:t>Variable</a:t>
            </a:r>
            <a:r>
              <a:rPr lang="es-MX" sz="2300" dirty="0" smtClean="0"/>
              <a:t> = valor</a:t>
            </a:r>
          </a:p>
          <a:p>
            <a:pPr marL="0" indent="0" algn="just">
              <a:buNone/>
            </a:pPr>
            <a:r>
              <a:rPr lang="es-MX" sz="2300" b="1" dirty="0" smtClean="0"/>
              <a:t>Variable</a:t>
            </a:r>
            <a:r>
              <a:rPr lang="es-MX" sz="2300" dirty="0" smtClean="0"/>
              <a:t> -&gt;  valor</a:t>
            </a:r>
          </a:p>
          <a:p>
            <a:pPr marL="0" indent="0" algn="just">
              <a:buNone/>
            </a:pPr>
            <a:r>
              <a:rPr lang="es-MX" sz="2300" b="1" dirty="0" smtClean="0"/>
              <a:t>Variable</a:t>
            </a:r>
            <a:r>
              <a:rPr lang="es-MX" sz="2300" dirty="0" smtClean="0"/>
              <a:t> &lt;- valor</a:t>
            </a:r>
            <a:endParaRPr lang="es-PA" sz="2300" dirty="0" smtClean="0"/>
          </a:p>
          <a:p>
            <a:pPr marL="0" indent="0" algn="just">
              <a:buNone/>
            </a:pPr>
            <a:endParaRPr lang="es-MX" sz="2300" dirty="0" smtClean="0"/>
          </a:p>
          <a:p>
            <a:pPr marL="0" indent="0" algn="just">
              <a:buNone/>
            </a:pPr>
            <a:r>
              <a:rPr lang="en-US" sz="2300" dirty="0" err="1" smtClean="0"/>
              <a:t>Tres</a:t>
            </a:r>
            <a:r>
              <a:rPr lang="en-US" sz="2300" dirty="0" smtClean="0"/>
              <a:t> </a:t>
            </a:r>
            <a:r>
              <a:rPr lang="en-US" sz="2300" dirty="0" err="1" smtClean="0"/>
              <a:t>formatos</a:t>
            </a:r>
            <a:r>
              <a:rPr lang="en-US" sz="2300" dirty="0" smtClean="0"/>
              <a:t> para </a:t>
            </a:r>
            <a:r>
              <a:rPr lang="en-US" sz="2300" dirty="0" err="1" smtClean="0"/>
              <a:t>escribir</a:t>
            </a:r>
            <a:r>
              <a:rPr lang="en-US" sz="2300" dirty="0" smtClean="0"/>
              <a:t> variables</a:t>
            </a:r>
            <a:endParaRPr lang="en-US" sz="2300" dirty="0"/>
          </a:p>
          <a:p>
            <a:pPr marL="0" indent="0" algn="just">
              <a:buNone/>
            </a:pPr>
            <a:r>
              <a:rPr lang="en-US" sz="2300" b="1" dirty="0" err="1" smtClean="0"/>
              <a:t>CamelCase</a:t>
            </a:r>
            <a:r>
              <a:rPr lang="en-US" sz="2300" b="1" dirty="0" smtClean="0"/>
              <a:t> </a:t>
            </a:r>
            <a:r>
              <a:rPr lang="en-US" sz="2300" dirty="0" smtClean="0"/>
              <a:t>   </a:t>
            </a:r>
            <a:r>
              <a:rPr lang="en-US" sz="2300" dirty="0" err="1" smtClean="0"/>
              <a:t>ejem</a:t>
            </a:r>
            <a:r>
              <a:rPr lang="en-US" sz="2300" dirty="0" smtClean="0"/>
              <a:t>:  </a:t>
            </a:r>
            <a:r>
              <a:rPr lang="en-US" sz="2300" dirty="0" err="1" smtClean="0"/>
              <a:t>PoblacionEstudiantes</a:t>
            </a:r>
            <a:endParaRPr lang="en-US" sz="2300" dirty="0"/>
          </a:p>
          <a:p>
            <a:pPr marL="0" indent="0" algn="just">
              <a:buNone/>
            </a:pPr>
            <a:r>
              <a:rPr lang="en-US" sz="2300" b="1" dirty="0" err="1" smtClean="0"/>
              <a:t>Snake_case</a:t>
            </a:r>
            <a:r>
              <a:rPr lang="en-US" sz="2300" dirty="0" smtClean="0"/>
              <a:t>   </a:t>
            </a:r>
            <a:r>
              <a:rPr lang="en-US" sz="2300" dirty="0" err="1" smtClean="0"/>
              <a:t>ejem</a:t>
            </a:r>
            <a:r>
              <a:rPr lang="en-US" sz="2300" dirty="0"/>
              <a:t>: </a:t>
            </a:r>
            <a:r>
              <a:rPr lang="en-US" sz="2300" dirty="0" smtClean="0"/>
              <a:t> </a:t>
            </a:r>
            <a:r>
              <a:rPr lang="en-US" sz="2300" dirty="0" err="1" smtClean="0"/>
              <a:t>Poblacion_Estudiantes</a:t>
            </a:r>
            <a:endParaRPr lang="en-US" sz="2300" dirty="0"/>
          </a:p>
          <a:p>
            <a:pPr marL="0" indent="0" algn="just">
              <a:buNone/>
            </a:pPr>
            <a:r>
              <a:rPr lang="en-US" sz="2300" b="1" dirty="0" err="1" smtClean="0"/>
              <a:t>Point.case</a:t>
            </a:r>
            <a:r>
              <a:rPr lang="en-US" sz="2300" dirty="0" smtClean="0"/>
              <a:t>     </a:t>
            </a:r>
            <a:r>
              <a:rPr lang="en-US" sz="2300" dirty="0" err="1" smtClean="0"/>
              <a:t>ejem</a:t>
            </a:r>
            <a:r>
              <a:rPr lang="en-US" sz="2300" dirty="0"/>
              <a:t>: </a:t>
            </a:r>
            <a:r>
              <a:rPr lang="en-US" sz="2300" dirty="0" smtClean="0"/>
              <a:t> </a:t>
            </a:r>
            <a:r>
              <a:rPr lang="en-US" sz="2300" dirty="0" err="1" smtClean="0"/>
              <a:t>Poblacion.Estudiantes</a:t>
            </a:r>
            <a:endParaRPr lang="en-US" sz="2300" dirty="0"/>
          </a:p>
          <a:p>
            <a:pPr marL="0" indent="0" algn="just">
              <a:buNone/>
            </a:pPr>
            <a:endParaRPr lang="en-US" sz="2300" dirty="0"/>
          </a:p>
          <a:p>
            <a:pPr marL="0" indent="0" algn="just">
              <a:buNone/>
            </a:pPr>
            <a:endParaRPr lang="es-MX" sz="2300" dirty="0" smtClean="0"/>
          </a:p>
          <a:p>
            <a:pPr marL="0" indent="0" algn="just">
              <a:buNone/>
            </a:pPr>
            <a:endParaRPr lang="es-MX" sz="2300" dirty="0" smtClean="0"/>
          </a:p>
          <a:p>
            <a:pPr marL="0" indent="0" algn="just">
              <a:buNone/>
            </a:pPr>
            <a:endParaRPr lang="es-PA" sz="2300" dirty="0"/>
          </a:p>
          <a:p>
            <a:pPr marL="0" indent="0" algn="just">
              <a:buNone/>
            </a:pPr>
            <a:endParaRPr lang="es-PA" sz="2300" dirty="0"/>
          </a:p>
        </p:txBody>
      </p:sp>
    </p:spTree>
    <p:extLst>
      <p:ext uri="{BB962C8B-B14F-4D97-AF65-F5344CB8AC3E}">
        <p14:creationId xmlns:p14="http://schemas.microsoft.com/office/powerpoint/2010/main" val="26806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Variables en R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6286627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b="1" dirty="0" smtClean="0"/>
              <a:t>Para imprimir en consola:</a:t>
            </a:r>
          </a:p>
          <a:p>
            <a:pPr marL="0" indent="0">
              <a:buNone/>
            </a:pPr>
            <a:r>
              <a:rPr lang="en-US" sz="2400" dirty="0" err="1"/>
              <a:t>PoblacionEstudiantes</a:t>
            </a:r>
            <a:r>
              <a:rPr lang="en-US" sz="2400" dirty="0"/>
              <a:t>  </a:t>
            </a:r>
            <a:r>
              <a:rPr lang="en-US" sz="2400" b="1" dirty="0"/>
              <a:t>Tecla Enter</a:t>
            </a:r>
          </a:p>
          <a:p>
            <a:pPr marL="0" indent="0">
              <a:buNone/>
            </a:pPr>
            <a:r>
              <a:rPr lang="es-MX" sz="2400" dirty="0"/>
              <a:t> </a:t>
            </a:r>
            <a:r>
              <a:rPr lang="es-MX" sz="2400" b="1" dirty="0" err="1"/>
              <a:t>print</a:t>
            </a:r>
            <a:r>
              <a:rPr lang="es-MX" sz="2400" dirty="0"/>
              <a:t>(variable) </a:t>
            </a:r>
            <a:r>
              <a:rPr lang="en-US" sz="2400" b="1" dirty="0"/>
              <a:t>Tecla </a:t>
            </a:r>
            <a:r>
              <a:rPr lang="en-US" sz="2400" b="1" dirty="0" smtClean="0"/>
              <a:t>Enter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err="1" smtClean="0"/>
              <a:t>Imprimir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Documento</a:t>
            </a:r>
            <a:r>
              <a:rPr lang="en-US" sz="2400" b="1" dirty="0" smtClean="0"/>
              <a:t> script</a:t>
            </a:r>
          </a:p>
          <a:p>
            <a:pPr marL="0" indent="0">
              <a:buNone/>
            </a:pPr>
            <a:r>
              <a:rPr lang="en-US" sz="2400" dirty="0" err="1" smtClean="0"/>
              <a:t>Colocar</a:t>
            </a:r>
            <a:r>
              <a:rPr lang="en-US" sz="2400" dirty="0" smtClean="0"/>
              <a:t> cursor al final de la lineal a </a:t>
            </a:r>
            <a:r>
              <a:rPr lang="en-US" sz="2400" dirty="0" err="1" smtClean="0"/>
              <a:t>imprimir</a:t>
            </a:r>
            <a:r>
              <a:rPr lang="en-US" sz="2400" dirty="0" smtClean="0"/>
              <a:t>, seleccionar  </a:t>
            </a:r>
            <a:r>
              <a:rPr lang="en-US" sz="2400" dirty="0" err="1" smtClean="0"/>
              <a:t>líneas</a:t>
            </a:r>
            <a:r>
              <a:rPr lang="en-US" sz="2400" dirty="0" smtClean="0"/>
              <a:t> a </a:t>
            </a:r>
            <a:r>
              <a:rPr lang="en-US" sz="2400" dirty="0" err="1" smtClean="0"/>
              <a:t>imprimir</a:t>
            </a:r>
            <a:r>
              <a:rPr lang="en-US" sz="2400" dirty="0" smtClean="0"/>
              <a:t> (</a:t>
            </a:r>
            <a:r>
              <a:rPr lang="en-US" sz="2400" b="1" dirty="0" err="1" smtClean="0"/>
              <a:t>Botón</a:t>
            </a:r>
            <a:r>
              <a:rPr lang="en-US" sz="2400" b="1" dirty="0" smtClean="0"/>
              <a:t> RUN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Colocar</a:t>
            </a:r>
            <a:r>
              <a:rPr lang="en-US" sz="2400" dirty="0"/>
              <a:t> cursor al final de la lineal a </a:t>
            </a:r>
            <a:r>
              <a:rPr lang="en-US" sz="2400" dirty="0" err="1"/>
              <a:t>imprimir</a:t>
            </a:r>
            <a:r>
              <a:rPr lang="en-US" sz="2400" dirty="0"/>
              <a:t>, seleccionar  </a:t>
            </a:r>
            <a:r>
              <a:rPr lang="en-US" sz="2400" dirty="0" err="1"/>
              <a:t>líneas</a:t>
            </a:r>
            <a:r>
              <a:rPr lang="en-US" sz="2400" dirty="0"/>
              <a:t> a </a:t>
            </a:r>
            <a:r>
              <a:rPr lang="en-US" sz="2400" dirty="0" err="1"/>
              <a:t>imprimir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b="1" dirty="0" smtClean="0"/>
              <a:t>ctrl + enter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s-MX" sz="2400" b="1" dirty="0"/>
          </a:p>
          <a:p>
            <a:pPr marL="0" indent="0">
              <a:buNone/>
            </a:pPr>
            <a:endParaRPr lang="es-PA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7431110" y="1777757"/>
            <a:ext cx="4189460" cy="27699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/>
              <a:t>Comandos:</a:t>
            </a:r>
          </a:p>
          <a:p>
            <a:r>
              <a:rPr lang="es-MX" b="1" dirty="0" smtClean="0"/>
              <a:t># </a:t>
            </a:r>
            <a:r>
              <a:rPr lang="es-MX" dirty="0" smtClean="0"/>
              <a:t>comentario</a:t>
            </a:r>
          </a:p>
          <a:p>
            <a:endParaRPr lang="es-MX" dirty="0"/>
          </a:p>
          <a:p>
            <a:r>
              <a:rPr lang="es-MX" sz="2000" b="1" dirty="0" err="1" smtClean="0"/>
              <a:t>ls</a:t>
            </a:r>
            <a:r>
              <a:rPr lang="es-MX" sz="2000" b="1" dirty="0" smtClean="0"/>
              <a:t>()  </a:t>
            </a:r>
            <a:r>
              <a:rPr lang="es-MX" dirty="0" smtClean="0"/>
              <a:t>lista las variables almacenadas</a:t>
            </a:r>
          </a:p>
          <a:p>
            <a:r>
              <a:rPr lang="es-MX" sz="2000" b="1" dirty="0" err="1" smtClean="0"/>
              <a:t>rm</a:t>
            </a:r>
            <a:r>
              <a:rPr lang="es-MX" dirty="0" smtClean="0"/>
              <a:t>(variable)  borra variable</a:t>
            </a:r>
          </a:p>
          <a:p>
            <a:r>
              <a:rPr lang="es-MX" sz="2400" b="1" dirty="0" err="1" smtClean="0"/>
              <a:t>rm</a:t>
            </a:r>
            <a:r>
              <a:rPr lang="es-MX" dirty="0" smtClean="0"/>
              <a:t>(variable1, variable2) </a:t>
            </a:r>
            <a:r>
              <a:rPr lang="es-MX" dirty="0"/>
              <a:t>borrar variables</a:t>
            </a:r>
          </a:p>
          <a:p>
            <a:r>
              <a:rPr lang="es-MX" sz="2000" b="1" dirty="0" err="1" smtClean="0"/>
              <a:t>rm</a:t>
            </a:r>
            <a:r>
              <a:rPr lang="es-MX" sz="2000" b="1" dirty="0" smtClean="0"/>
              <a:t>(</a:t>
            </a:r>
            <a:r>
              <a:rPr lang="es-MX" sz="2000" b="1" dirty="0" err="1" smtClean="0"/>
              <a:t>ls</a:t>
            </a:r>
            <a:r>
              <a:rPr lang="es-MX" sz="2000" b="1" dirty="0" smtClean="0"/>
              <a:t>()) </a:t>
            </a:r>
            <a:r>
              <a:rPr lang="es-MX" dirty="0" smtClean="0"/>
              <a:t>borrar todas las variables</a:t>
            </a:r>
          </a:p>
          <a:p>
            <a:r>
              <a:rPr lang="es-MX" b="1" dirty="0" err="1" smtClean="0"/>
              <a:t>dir</a:t>
            </a:r>
            <a:r>
              <a:rPr lang="es-MX" b="1" dirty="0" smtClean="0"/>
              <a:t>()  </a:t>
            </a:r>
            <a:r>
              <a:rPr lang="es-MX" dirty="0" smtClean="0"/>
              <a:t>listar documentos de directorio</a:t>
            </a:r>
          </a:p>
          <a:p>
            <a:r>
              <a:rPr lang="es-MX" b="1" dirty="0" err="1" smtClean="0"/>
              <a:t>typeof</a:t>
            </a:r>
            <a:r>
              <a:rPr lang="es-MX" b="1" dirty="0" smtClean="0"/>
              <a:t>(</a:t>
            </a:r>
            <a:r>
              <a:rPr lang="es-MX" dirty="0" smtClean="0"/>
              <a:t>variable</a:t>
            </a:r>
            <a:r>
              <a:rPr lang="es-MX" b="1" dirty="0" smtClean="0"/>
              <a:t>)  </a:t>
            </a:r>
            <a:r>
              <a:rPr lang="es-MX" dirty="0" smtClean="0"/>
              <a:t>verificar tipo de variable</a:t>
            </a:r>
          </a:p>
        </p:txBody>
      </p:sp>
    </p:spTree>
    <p:extLst>
      <p:ext uri="{BB962C8B-B14F-4D97-AF65-F5344CB8AC3E}">
        <p14:creationId xmlns:p14="http://schemas.microsoft.com/office/powerpoint/2010/main" val="16392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Practica de Variables en R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6286627" cy="41737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b="1" dirty="0" smtClean="0"/>
              <a:t>Crear  variables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nom&lt;-"</a:t>
            </a:r>
            <a:r>
              <a:rPr lang="en-US" sz="2400" dirty="0" err="1"/>
              <a:t>danny</a:t>
            </a:r>
            <a:r>
              <a:rPr lang="en-US" sz="2400" dirty="0"/>
              <a:t>"</a:t>
            </a:r>
          </a:p>
          <a:p>
            <a:pPr marL="0" indent="0">
              <a:buNone/>
            </a:pPr>
            <a:r>
              <a:rPr lang="en-US" sz="2400" dirty="0"/>
              <a:t>ape &lt;- "</a:t>
            </a:r>
            <a:r>
              <a:rPr lang="en-US" sz="2400" dirty="0" err="1"/>
              <a:t>murillo</a:t>
            </a:r>
            <a:r>
              <a:rPr lang="en-US" sz="2400" dirty="0"/>
              <a:t>"</a:t>
            </a:r>
          </a:p>
          <a:p>
            <a:pPr marL="0" indent="0">
              <a:buNone/>
            </a:pPr>
            <a:r>
              <a:rPr lang="en-US" sz="2400" dirty="0" err="1"/>
              <a:t>es</a:t>
            </a:r>
            <a:r>
              <a:rPr lang="en-US" sz="2400" dirty="0"/>
              <a:t> &lt;- 1.80</a:t>
            </a:r>
          </a:p>
          <a:p>
            <a:pPr marL="0" indent="0">
              <a:buNone/>
            </a:pPr>
            <a:r>
              <a:rPr lang="en-US" sz="2400" dirty="0" err="1"/>
              <a:t>ind</a:t>
            </a:r>
            <a:r>
              <a:rPr lang="en-US" sz="2400" dirty="0"/>
              <a:t>&lt;-2.50</a:t>
            </a:r>
          </a:p>
          <a:p>
            <a:pPr marL="0" indent="0">
              <a:buNone/>
            </a:pPr>
            <a:r>
              <a:rPr lang="en-US" sz="2400" dirty="0"/>
              <a:t>N1&lt;-80</a:t>
            </a:r>
          </a:p>
          <a:p>
            <a:pPr marL="0" indent="0">
              <a:buNone/>
            </a:pPr>
            <a:r>
              <a:rPr lang="en-US" sz="2400" dirty="0"/>
              <a:t>N2&lt;-90</a:t>
            </a:r>
          </a:p>
          <a:p>
            <a:pPr marL="0" indent="0">
              <a:buNone/>
            </a:pPr>
            <a:r>
              <a:rPr lang="en-US" sz="2400" dirty="0"/>
              <a:t>Bo1&lt;- TRUE</a:t>
            </a:r>
          </a:p>
          <a:p>
            <a:pPr marL="0" indent="0">
              <a:buNone/>
            </a:pPr>
            <a:r>
              <a:rPr lang="en-US" sz="2400" dirty="0"/>
              <a:t>Bo2 &lt;- T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s-MX" sz="2400" b="1" dirty="0"/>
          </a:p>
          <a:p>
            <a:pPr marL="0" indent="0">
              <a:buNone/>
            </a:pPr>
            <a:endParaRPr lang="es-PA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7431110" y="1777757"/>
            <a:ext cx="4189460" cy="258532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/>
              <a:t>Comandos:</a:t>
            </a:r>
          </a:p>
          <a:p>
            <a:r>
              <a:rPr lang="es-MX" b="1" dirty="0" smtClean="0"/>
              <a:t># </a:t>
            </a:r>
            <a:r>
              <a:rPr lang="es-MX" dirty="0" smtClean="0"/>
              <a:t>comentario</a:t>
            </a:r>
          </a:p>
          <a:p>
            <a:endParaRPr lang="es-MX" dirty="0"/>
          </a:p>
          <a:p>
            <a:r>
              <a:rPr lang="es-MX" b="1" dirty="0" err="1" smtClean="0"/>
              <a:t>ls</a:t>
            </a:r>
            <a:r>
              <a:rPr lang="es-MX" b="1" dirty="0" smtClean="0"/>
              <a:t>()  </a:t>
            </a:r>
            <a:r>
              <a:rPr lang="es-MX" dirty="0" smtClean="0"/>
              <a:t>lista las variables almacenadas</a:t>
            </a:r>
          </a:p>
          <a:p>
            <a:r>
              <a:rPr lang="es-MX" b="1" dirty="0" err="1" smtClean="0"/>
              <a:t>rm</a:t>
            </a:r>
            <a:r>
              <a:rPr lang="es-MX" dirty="0" smtClean="0"/>
              <a:t>(variable)  borra variable</a:t>
            </a:r>
          </a:p>
          <a:p>
            <a:r>
              <a:rPr lang="es-MX" b="1" dirty="0" err="1" smtClean="0"/>
              <a:t>rm</a:t>
            </a:r>
            <a:r>
              <a:rPr lang="es-MX" dirty="0" smtClean="0"/>
              <a:t>(variable1, variable2) </a:t>
            </a:r>
            <a:r>
              <a:rPr lang="es-MX" dirty="0"/>
              <a:t>borrar variables</a:t>
            </a:r>
          </a:p>
          <a:p>
            <a:r>
              <a:rPr lang="es-MX" b="1" dirty="0" err="1" smtClean="0"/>
              <a:t>dir</a:t>
            </a:r>
            <a:r>
              <a:rPr lang="es-MX" b="1" dirty="0" smtClean="0"/>
              <a:t>()  </a:t>
            </a:r>
            <a:r>
              <a:rPr lang="es-MX" dirty="0" smtClean="0"/>
              <a:t>listar documentos de directorio</a:t>
            </a:r>
          </a:p>
          <a:p>
            <a:r>
              <a:rPr lang="es-MX" b="1" dirty="0" err="1" smtClean="0"/>
              <a:t>typeof</a:t>
            </a:r>
            <a:r>
              <a:rPr lang="es-MX" b="1" dirty="0" smtClean="0"/>
              <a:t>(</a:t>
            </a:r>
            <a:r>
              <a:rPr lang="es-MX" dirty="0" smtClean="0"/>
              <a:t>variable</a:t>
            </a:r>
            <a:r>
              <a:rPr lang="es-MX" b="1" dirty="0" smtClean="0"/>
              <a:t>)  </a:t>
            </a:r>
            <a:r>
              <a:rPr lang="es-MX" dirty="0" smtClean="0"/>
              <a:t>verificar tipo de variable</a:t>
            </a:r>
          </a:p>
          <a:p>
            <a:r>
              <a:rPr lang="es-MX" b="1" dirty="0" smtClean="0"/>
              <a:t>data() </a:t>
            </a:r>
            <a:r>
              <a:rPr lang="es-MX" dirty="0" err="1" smtClean="0"/>
              <a:t>datasets</a:t>
            </a:r>
            <a:r>
              <a:rPr lang="es-MX" dirty="0" smtClean="0"/>
              <a:t> </a:t>
            </a:r>
            <a:r>
              <a:rPr lang="es-MX" dirty="0" err="1" smtClean="0"/>
              <a:t>intalados</a:t>
            </a:r>
            <a:r>
              <a:rPr lang="es-MX" dirty="0" smtClean="0"/>
              <a:t> en R</a:t>
            </a:r>
          </a:p>
        </p:txBody>
      </p:sp>
    </p:spTree>
    <p:extLst>
      <p:ext uri="{BB962C8B-B14F-4D97-AF65-F5344CB8AC3E}">
        <p14:creationId xmlns:p14="http://schemas.microsoft.com/office/powerpoint/2010/main" val="2432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OPERADORES</a:t>
            </a:r>
            <a:endParaRPr lang="es-PA" b="1" dirty="0">
              <a:solidFill>
                <a:srgbClr val="701C6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394" t="42502" r="19190" b="18859"/>
          <a:stretch/>
        </p:blipFill>
        <p:spPr>
          <a:xfrm>
            <a:off x="1479334" y="1004738"/>
            <a:ext cx="8689541" cy="323144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28800" y="4353060"/>
            <a:ext cx="25412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 smtClean="0"/>
              <a:t>EJEMPLO OPERADORES :</a:t>
            </a:r>
          </a:p>
          <a:p>
            <a:r>
              <a:rPr lang="es-PA" dirty="0" err="1" smtClean="0"/>
              <a:t>ind</a:t>
            </a:r>
            <a:r>
              <a:rPr lang="es-PA" dirty="0" smtClean="0"/>
              <a:t>&gt;es</a:t>
            </a:r>
            <a:endParaRPr lang="es-PA" dirty="0"/>
          </a:p>
          <a:p>
            <a:r>
              <a:rPr lang="es-PA" dirty="0"/>
              <a:t>N1&gt;N2</a:t>
            </a:r>
          </a:p>
          <a:p>
            <a:r>
              <a:rPr lang="es-PA" dirty="0"/>
              <a:t>Bo1==</a:t>
            </a:r>
            <a:r>
              <a:rPr lang="es-PA" dirty="0" smtClean="0"/>
              <a:t>Bo2</a:t>
            </a:r>
          </a:p>
          <a:p>
            <a:r>
              <a:rPr lang="es-PA" dirty="0" smtClean="0"/>
              <a:t>Bo2</a:t>
            </a:r>
            <a:r>
              <a:rPr lang="es-PA" dirty="0"/>
              <a:t>!=</a:t>
            </a:r>
            <a:r>
              <a:rPr lang="es-PA" dirty="0" err="1"/>
              <a:t>ind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2870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Estructuras de datos en R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1074654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400" dirty="0"/>
              <a:t>Las colecciones o conjunto de datos en R se organizan por su dimensión (</a:t>
            </a:r>
            <a:r>
              <a:rPr lang="es-PA" sz="2400" dirty="0" smtClean="0"/>
              <a:t>1, 2, </a:t>
            </a:r>
            <a:r>
              <a:rPr lang="es-PA" sz="2400" dirty="0"/>
              <a:t>o varias dimensiones) y si son homogéneas (todos los objetos deben ser del mismo tipo) o heterogéneas ( el contenido puede ser de diferentes tipos). </a:t>
            </a:r>
            <a:endParaRPr lang="es-PA" sz="2400" dirty="0" smtClean="0"/>
          </a:p>
          <a:p>
            <a:pPr marL="0" indent="0">
              <a:buNone/>
            </a:pPr>
            <a:r>
              <a:rPr lang="es-PA" sz="2400" dirty="0" smtClean="0"/>
              <a:t>A </a:t>
            </a:r>
            <a:r>
              <a:rPr lang="es-PA" sz="2400" dirty="0"/>
              <a:t>continuación mostramos los cinco tipos de datos más usados en el análisis de datos:</a:t>
            </a:r>
          </a:p>
          <a:p>
            <a:pPr marL="0" indent="0">
              <a:buNone/>
            </a:pPr>
            <a:endParaRPr lang="es-PA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63209"/>
              </p:ext>
            </p:extLst>
          </p:nvPr>
        </p:nvGraphicFramePr>
        <p:xfrm>
          <a:off x="838200" y="3236926"/>
          <a:ext cx="10515600" cy="2022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A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20"/>
                        </a:spcAft>
                      </a:pPr>
                      <a:r>
                        <a:rPr lang="es-PA" sz="2400" spc="15">
                          <a:effectLst/>
                        </a:rPr>
                        <a:t>Homogénea</a:t>
                      </a:r>
                      <a:endParaRPr lang="es-P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20"/>
                        </a:spcAft>
                      </a:pPr>
                      <a:r>
                        <a:rPr lang="es-PA" sz="2400" spc="15">
                          <a:effectLst/>
                        </a:rPr>
                        <a:t>Heterogénea</a:t>
                      </a:r>
                      <a:endParaRPr lang="es-P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20"/>
                        </a:spcAft>
                      </a:pPr>
                      <a:r>
                        <a:rPr lang="es-PA" sz="2400" spc="15">
                          <a:effectLst/>
                        </a:rPr>
                        <a:t>1</a:t>
                      </a:r>
                      <a:endParaRPr lang="es-P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20"/>
                        </a:spcAft>
                      </a:pPr>
                      <a:r>
                        <a:rPr lang="es-PA" sz="2400" spc="15">
                          <a:effectLst/>
                        </a:rPr>
                        <a:t>Vector atómico</a:t>
                      </a:r>
                      <a:endParaRPr lang="es-P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20"/>
                        </a:spcAft>
                      </a:pPr>
                      <a:r>
                        <a:rPr lang="es-PA" sz="2400" spc="15">
                          <a:effectLst/>
                        </a:rPr>
                        <a:t>Lista</a:t>
                      </a:r>
                      <a:endParaRPr lang="es-P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20"/>
                        </a:spcAft>
                      </a:pPr>
                      <a:r>
                        <a:rPr lang="es-PA" sz="2400" spc="15">
                          <a:effectLst/>
                        </a:rPr>
                        <a:t>2</a:t>
                      </a:r>
                      <a:endParaRPr lang="es-P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20"/>
                        </a:spcAft>
                      </a:pPr>
                      <a:r>
                        <a:rPr lang="es-PA" sz="2400" spc="15">
                          <a:effectLst/>
                        </a:rPr>
                        <a:t>Matriz</a:t>
                      </a:r>
                      <a:endParaRPr lang="es-P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20"/>
                        </a:spcAft>
                      </a:pPr>
                      <a:r>
                        <a:rPr lang="es-PA" sz="2400" spc="15">
                          <a:effectLst/>
                        </a:rPr>
                        <a:t>Data frame</a:t>
                      </a:r>
                      <a:endParaRPr lang="es-P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20"/>
                        </a:spcAft>
                      </a:pPr>
                      <a:r>
                        <a:rPr lang="es-PA" sz="2400" spc="15">
                          <a:effectLst/>
                        </a:rPr>
                        <a:t>n</a:t>
                      </a:r>
                      <a:endParaRPr lang="es-P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20"/>
                        </a:spcAft>
                      </a:pPr>
                      <a:r>
                        <a:rPr lang="es-PA" sz="2400" spc="15">
                          <a:effectLst/>
                        </a:rPr>
                        <a:t>Array</a:t>
                      </a:r>
                      <a:endParaRPr lang="es-P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P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Estructuras de datos en R : VECTOR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1074654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400" dirty="0"/>
              <a:t>El tipo más básico de estructura de dato en R es el </a:t>
            </a:r>
            <a:r>
              <a:rPr lang="es-PA" sz="2400" i="1" dirty="0"/>
              <a:t>vector</a:t>
            </a:r>
            <a:r>
              <a:rPr lang="es-PA" sz="2400" dirty="0"/>
              <a:t>. El vector es una estructura compuesta de un número de elementos finitos, homogéneos y donde dicha estructura tiene un tamaño fijo. </a:t>
            </a:r>
            <a:endParaRPr lang="es-PA" sz="2400" dirty="0" smtClean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r>
              <a:rPr lang="es-PA" sz="2400" b="1" dirty="0"/>
              <a:t>El uso de la función </a:t>
            </a:r>
            <a:r>
              <a:rPr lang="es-PA" sz="2400" dirty="0"/>
              <a:t>c() </a:t>
            </a:r>
            <a:r>
              <a:rPr lang="es-PA" sz="2400" b="1" dirty="0"/>
              <a:t>para crear vector </a:t>
            </a:r>
            <a:r>
              <a:rPr lang="es-PA" sz="2400" b="1" dirty="0" smtClean="0"/>
              <a:t>atómico</a:t>
            </a:r>
            <a:r>
              <a:rPr lang="es-PA" sz="2400" dirty="0" smtClean="0"/>
              <a:t>, </a:t>
            </a:r>
            <a:r>
              <a:rPr lang="es-PA" sz="2400" dirty="0"/>
              <a:t>que corresponde a la sigla de </a:t>
            </a:r>
            <a:r>
              <a:rPr lang="es-PA" sz="2400" i="1" dirty="0"/>
              <a:t>combinar</a:t>
            </a:r>
            <a:r>
              <a:rPr lang="es-PA" sz="2400" dirty="0" smtClean="0"/>
              <a:t>:</a:t>
            </a:r>
          </a:p>
          <a:p>
            <a:pPr marL="0" indent="0">
              <a:buNone/>
            </a:pPr>
            <a:r>
              <a:rPr lang="es-PA" sz="2000" dirty="0" smtClean="0"/>
              <a:t>c(4,2</a:t>
            </a:r>
            <a:r>
              <a:rPr lang="es-PA" sz="2000" dirty="0"/>
              <a:t>,-8</a:t>
            </a:r>
            <a:r>
              <a:rPr lang="es-PA" sz="2000" dirty="0" smtClean="0"/>
              <a:t>)</a:t>
            </a:r>
          </a:p>
          <a:p>
            <a:pPr marL="0" indent="0">
              <a:buNone/>
            </a:pPr>
            <a:r>
              <a:rPr lang="es-PA" altLang="es-PA" sz="2000" dirty="0" smtClean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vector1 </a:t>
            </a:r>
            <a:r>
              <a:rPr lang="es-PA" altLang="es-PA" sz="2000" dirty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&lt;- c(</a:t>
            </a:r>
            <a:r>
              <a:rPr lang="es-PA" altLang="es-PA" sz="2000" dirty="0">
                <a:solidFill>
                  <a:srgbClr val="F5871F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1</a:t>
            </a:r>
            <a:r>
              <a:rPr lang="es-PA" altLang="es-PA" sz="2000" dirty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s-PA" altLang="es-PA" sz="2000" dirty="0">
                <a:solidFill>
                  <a:srgbClr val="F5871F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2.5</a:t>
            </a:r>
            <a:r>
              <a:rPr lang="es-PA" altLang="es-PA" sz="2000" dirty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s-PA" altLang="es-PA" sz="2000" dirty="0">
                <a:solidFill>
                  <a:srgbClr val="F5871F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4.5</a:t>
            </a:r>
            <a:r>
              <a:rPr lang="es-PA" altLang="es-PA" sz="2000" dirty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s-PA" altLang="es-PA" sz="2000" dirty="0"/>
              <a:t> </a:t>
            </a:r>
            <a:endParaRPr lang="es-PA" altLang="es-PA" sz="2000" dirty="0" smtClean="0"/>
          </a:p>
          <a:p>
            <a:pPr marL="0" indent="0">
              <a:buNone/>
            </a:pPr>
            <a:r>
              <a:rPr lang="es-PA" altLang="es-PA" sz="2000" dirty="0" err="1">
                <a:latin typeface="Arial" panose="020B0604020202020204" pitchFamily="34" charset="0"/>
              </a:rPr>
              <a:t>num</a:t>
            </a:r>
            <a:r>
              <a:rPr lang="es-PA" altLang="es-PA" sz="2000" dirty="0">
                <a:latin typeface="Arial" panose="020B0604020202020204" pitchFamily="34" charset="0"/>
              </a:rPr>
              <a:t>&lt;-</a:t>
            </a:r>
            <a:r>
              <a:rPr lang="es-PA" altLang="es-PA" sz="2000" dirty="0" smtClean="0">
                <a:latin typeface="Arial" panose="020B0604020202020204" pitchFamily="34" charset="0"/>
              </a:rPr>
              <a:t>1:10</a:t>
            </a:r>
            <a:r>
              <a:rPr lang="es-PA" altLang="es-PA" sz="2000" dirty="0">
                <a:latin typeface="Arial" panose="020B0604020202020204" pitchFamily="34" charset="0"/>
              </a:rPr>
              <a:t> </a:t>
            </a:r>
            <a:r>
              <a:rPr lang="es-PA" altLang="es-PA" sz="2000" dirty="0" smtClean="0">
                <a:latin typeface="Arial" panose="020B0604020202020204" pitchFamily="34" charset="0"/>
              </a:rPr>
              <a:t>  #numero del 1 al 10</a:t>
            </a:r>
            <a:endParaRPr lang="es-PA" altLang="es-PA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PA" altLang="es-PA" sz="2000" dirty="0" err="1" smtClean="0">
                <a:latin typeface="Arial" panose="020B0604020202020204" pitchFamily="34" charset="0"/>
              </a:rPr>
              <a:t>num</a:t>
            </a:r>
            <a:r>
              <a:rPr lang="es-PA" altLang="es-PA" sz="2000" dirty="0">
                <a:latin typeface="Arial" panose="020B0604020202020204" pitchFamily="34" charset="0"/>
              </a:rPr>
              <a:t>&lt;-</a:t>
            </a:r>
            <a:r>
              <a:rPr lang="es-PA" altLang="es-PA" sz="2000" dirty="0" smtClean="0">
                <a:latin typeface="Arial" panose="020B0604020202020204" pitchFamily="34" charset="0"/>
              </a:rPr>
              <a:t>1:10*3  #números del 1 al 10 multiplicado por 3</a:t>
            </a:r>
            <a:endParaRPr lang="es-PA" altLang="es-PA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PA" altLang="es-PA" sz="2000" dirty="0" err="1">
                <a:latin typeface="Arial" panose="020B0604020202020204" pitchFamily="34" charset="0"/>
              </a:rPr>
              <a:t>n</a:t>
            </a:r>
            <a:r>
              <a:rPr lang="es-PA" altLang="es-PA" sz="2000" dirty="0" err="1" smtClean="0">
                <a:latin typeface="Arial" panose="020B0604020202020204" pitchFamily="34" charset="0"/>
              </a:rPr>
              <a:t>um</a:t>
            </a:r>
            <a:r>
              <a:rPr lang="es-PA" altLang="es-PA" sz="2000" dirty="0" smtClean="0">
                <a:latin typeface="Arial" panose="020B0604020202020204" pitchFamily="34" charset="0"/>
              </a:rPr>
              <a:t>&lt;- </a:t>
            </a:r>
            <a:r>
              <a:rPr lang="es-PA" altLang="es-PA" sz="2000" dirty="0" err="1" smtClean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seq</a:t>
            </a:r>
            <a:r>
              <a:rPr lang="es-PA" altLang="es-PA" sz="2000" dirty="0" smtClean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s-PA" altLang="es-PA" sz="2000" dirty="0" smtClean="0">
                <a:solidFill>
                  <a:srgbClr val="F5871F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3</a:t>
            </a:r>
            <a:r>
              <a:rPr lang="es-PA" altLang="es-PA" sz="2000" dirty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s-PA" altLang="es-PA" sz="2000" dirty="0">
                <a:solidFill>
                  <a:srgbClr val="F5871F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10</a:t>
            </a:r>
            <a:r>
              <a:rPr lang="es-PA" altLang="es-PA" sz="2000" dirty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)  </a:t>
            </a:r>
            <a:r>
              <a:rPr lang="es-PA" altLang="es-PA" sz="2000" dirty="0">
                <a:solidFill>
                  <a:srgbClr val="8E908C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# mismo efecto que </a:t>
            </a:r>
            <a:r>
              <a:rPr lang="es-PA" altLang="es-PA" sz="2000" dirty="0" smtClean="0">
                <a:solidFill>
                  <a:srgbClr val="8E908C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3:10 </a:t>
            </a:r>
          </a:p>
          <a:p>
            <a:pPr marL="0" indent="0">
              <a:buNone/>
            </a:pPr>
            <a:r>
              <a:rPr lang="es-PA" altLang="es-PA" sz="2000" dirty="0" err="1">
                <a:latin typeface="Arial" panose="020B0604020202020204" pitchFamily="34" charset="0"/>
              </a:rPr>
              <a:t>num</a:t>
            </a:r>
            <a:r>
              <a:rPr lang="es-PA" altLang="es-PA" sz="2000" dirty="0">
                <a:latin typeface="Arial" panose="020B0604020202020204" pitchFamily="34" charset="0"/>
              </a:rPr>
              <a:t>&lt;- </a:t>
            </a:r>
            <a:r>
              <a:rPr lang="es-PA" altLang="es-PA" sz="2000" dirty="0" err="1" smtClean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seq</a:t>
            </a:r>
            <a:r>
              <a:rPr lang="es-PA" altLang="es-PA" sz="2000" dirty="0" smtClean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es-PA" altLang="es-PA" sz="2000" dirty="0" smtClean="0">
                <a:solidFill>
                  <a:srgbClr val="F5871F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1</a:t>
            </a:r>
            <a:r>
              <a:rPr lang="es-PA" altLang="es-PA" sz="2000" dirty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s-PA" altLang="es-PA" sz="2000" dirty="0">
                <a:solidFill>
                  <a:srgbClr val="F5871F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10</a:t>
            </a:r>
            <a:r>
              <a:rPr lang="es-PA" altLang="es-PA" sz="2000" dirty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es-PA" altLang="es-PA" sz="2000" dirty="0" err="1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by</a:t>
            </a:r>
            <a:r>
              <a:rPr lang="es-PA" altLang="es-PA" sz="2000" dirty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es-PA" altLang="es-PA" sz="2000" dirty="0">
                <a:solidFill>
                  <a:srgbClr val="F5871F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3</a:t>
            </a:r>
            <a:r>
              <a:rPr lang="es-PA" altLang="es-PA" sz="2000" dirty="0">
                <a:solidFill>
                  <a:srgbClr val="333333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)  </a:t>
            </a:r>
            <a:r>
              <a:rPr lang="es-PA" altLang="es-PA" sz="2000" dirty="0">
                <a:solidFill>
                  <a:srgbClr val="8E908C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#saltando de 3 en </a:t>
            </a:r>
            <a:r>
              <a:rPr lang="es-PA" altLang="es-PA" sz="2000" dirty="0" smtClean="0">
                <a:solidFill>
                  <a:srgbClr val="8E908C"/>
                </a:solidFill>
                <a:latin typeface="Arial Unicode MS" panose="020B0604020202020204" pitchFamily="34" charset="-128"/>
                <a:ea typeface="Times New Roman" panose="02020603050405020304" pitchFamily="18" charset="0"/>
                <a:cs typeface="Consolas" panose="020B0609020204030204" pitchFamily="49" charset="0"/>
              </a:rPr>
              <a:t>3</a:t>
            </a:r>
            <a:r>
              <a:rPr lang="es-PA" altLang="es-PA" sz="1800" dirty="0" smtClean="0"/>
              <a:t> </a:t>
            </a:r>
            <a:endParaRPr lang="es-PA" altLang="es-PA" sz="3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PA" altLang="es-PA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PA" sz="2400" dirty="0" smtClean="0"/>
          </a:p>
          <a:p>
            <a:pPr marL="0" indent="0">
              <a:buNone/>
            </a:pPr>
            <a:endParaRPr lang="es-PA" sz="2400" dirty="0"/>
          </a:p>
          <a:p>
            <a:pPr marL="0" indent="0">
              <a:buNone/>
            </a:pP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23249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Ejemplo: </a:t>
            </a:r>
            <a:r>
              <a:rPr lang="es-PA" b="1" dirty="0" smtClean="0">
                <a:solidFill>
                  <a:srgbClr val="701C6F"/>
                </a:solidFill>
              </a:rPr>
              <a:t>VECTOR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1074654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1500" dirty="0" err="1" smtClean="0"/>
              <a:t>matematicas</a:t>
            </a:r>
            <a:r>
              <a:rPr lang="es-PA" sz="1500" dirty="0" smtClean="0"/>
              <a:t> </a:t>
            </a:r>
            <a:r>
              <a:rPr lang="es-PA" sz="1500" dirty="0"/>
              <a:t>&lt;- c(45,70,85,100,1000</a:t>
            </a:r>
            <a:r>
              <a:rPr lang="es-PA" sz="1500" dirty="0" smtClean="0"/>
              <a:t>) </a:t>
            </a:r>
            <a:r>
              <a:rPr lang="es-PA" sz="1500" dirty="0" smtClean="0"/>
              <a:t> </a:t>
            </a:r>
            <a:r>
              <a:rPr lang="es-PA" sz="1500" b="1" dirty="0" smtClean="0"/>
              <a:t>#</a:t>
            </a:r>
            <a:r>
              <a:rPr lang="es-PA" sz="1500" b="1" dirty="0" smtClean="0"/>
              <a:t>crear vector </a:t>
            </a:r>
            <a:endParaRPr lang="es-PA" sz="1500" b="1" dirty="0"/>
          </a:p>
          <a:p>
            <a:pPr marL="0" indent="0">
              <a:buNone/>
            </a:pPr>
            <a:r>
              <a:rPr lang="es-PA" sz="1500" b="1" dirty="0"/>
              <a:t>#seleccionar </a:t>
            </a:r>
            <a:r>
              <a:rPr lang="es-PA" sz="1500" b="1" dirty="0" smtClean="0"/>
              <a:t>posición </a:t>
            </a:r>
            <a:r>
              <a:rPr lang="es-PA" sz="1500" b="1" dirty="0"/>
              <a:t>5</a:t>
            </a:r>
          </a:p>
          <a:p>
            <a:pPr marL="0" indent="0">
              <a:buNone/>
            </a:pPr>
            <a:r>
              <a:rPr lang="es-PA" sz="1500" dirty="0" err="1"/>
              <a:t>matematicas</a:t>
            </a:r>
            <a:r>
              <a:rPr lang="es-PA" sz="1500" dirty="0"/>
              <a:t>[5]</a:t>
            </a:r>
          </a:p>
          <a:p>
            <a:pPr marL="0" indent="0">
              <a:buNone/>
            </a:pPr>
            <a:r>
              <a:rPr lang="es-PA" sz="1500" b="1" dirty="0"/>
              <a:t>#seleccionar </a:t>
            </a:r>
            <a:r>
              <a:rPr lang="es-PA" sz="1500" b="1" dirty="0" smtClean="0"/>
              <a:t>posición </a:t>
            </a:r>
            <a:r>
              <a:rPr lang="es-PA" sz="1500" b="1" dirty="0"/>
              <a:t>del 3 al 5</a:t>
            </a:r>
          </a:p>
          <a:p>
            <a:pPr marL="0" indent="0">
              <a:buNone/>
            </a:pPr>
            <a:r>
              <a:rPr lang="es-PA" sz="1500" dirty="0" err="1"/>
              <a:t>matematicas</a:t>
            </a:r>
            <a:r>
              <a:rPr lang="es-PA" sz="1500" dirty="0"/>
              <a:t>[3:5]</a:t>
            </a:r>
          </a:p>
          <a:p>
            <a:pPr marL="0" indent="0">
              <a:buNone/>
            </a:pPr>
            <a:r>
              <a:rPr lang="es-PA" sz="1500" b="1" dirty="0" smtClean="0"/>
              <a:t>#</a:t>
            </a:r>
            <a:r>
              <a:rPr lang="es-PA" sz="1500" b="1" dirty="0"/>
              <a:t>seleccionar todos los valores, menos el que esta en la </a:t>
            </a:r>
            <a:r>
              <a:rPr lang="es-PA" sz="1500" b="1" dirty="0" smtClean="0"/>
              <a:t>posición </a:t>
            </a:r>
            <a:r>
              <a:rPr lang="es-PA" sz="1500" b="1" dirty="0"/>
              <a:t>2</a:t>
            </a:r>
          </a:p>
          <a:p>
            <a:pPr marL="0" indent="0">
              <a:buNone/>
            </a:pPr>
            <a:r>
              <a:rPr lang="es-PA" sz="1500" dirty="0" err="1"/>
              <a:t>matematicas</a:t>
            </a:r>
            <a:r>
              <a:rPr lang="es-PA" sz="1500" dirty="0"/>
              <a:t>[-2]</a:t>
            </a:r>
          </a:p>
          <a:p>
            <a:pPr marL="0" indent="0">
              <a:buNone/>
            </a:pPr>
            <a:r>
              <a:rPr lang="es-PA" sz="1500" b="1" dirty="0" smtClean="0"/>
              <a:t>#</a:t>
            </a:r>
            <a:r>
              <a:rPr lang="es-PA" sz="1500" b="1" dirty="0"/>
              <a:t>sumar dos valores de un vector</a:t>
            </a:r>
          </a:p>
          <a:p>
            <a:pPr marL="0" indent="0">
              <a:buNone/>
            </a:pPr>
            <a:r>
              <a:rPr lang="es-PA" sz="1500" dirty="0" err="1"/>
              <a:t>matematicas</a:t>
            </a:r>
            <a:r>
              <a:rPr lang="es-PA" sz="1500" dirty="0"/>
              <a:t>[1] + </a:t>
            </a:r>
            <a:r>
              <a:rPr lang="es-PA" sz="1500" dirty="0" err="1"/>
              <a:t>matematicas</a:t>
            </a:r>
            <a:r>
              <a:rPr lang="es-PA" sz="1500" dirty="0"/>
              <a:t>[2]</a:t>
            </a:r>
          </a:p>
          <a:p>
            <a:pPr marL="0" indent="0">
              <a:buNone/>
            </a:pPr>
            <a:r>
              <a:rPr lang="es-PA" sz="1500" b="1" dirty="0" smtClean="0"/>
              <a:t>#</a:t>
            </a:r>
            <a:r>
              <a:rPr lang="es-PA" sz="1500" b="1" dirty="0"/>
              <a:t>restar dos valores de un vector</a:t>
            </a:r>
          </a:p>
          <a:p>
            <a:pPr marL="0" indent="0">
              <a:buNone/>
            </a:pPr>
            <a:r>
              <a:rPr lang="es-PA" sz="1500" dirty="0" err="1"/>
              <a:t>matematicas</a:t>
            </a:r>
            <a:r>
              <a:rPr lang="es-PA" sz="1500" dirty="0"/>
              <a:t>[3] - </a:t>
            </a:r>
            <a:r>
              <a:rPr lang="es-PA" sz="1500" dirty="0" err="1"/>
              <a:t>matematicas</a:t>
            </a:r>
            <a:r>
              <a:rPr lang="es-PA" sz="1500" dirty="0"/>
              <a:t>[4]</a:t>
            </a:r>
          </a:p>
          <a:p>
            <a:pPr marL="0" indent="0">
              <a:buNone/>
            </a:pPr>
            <a:r>
              <a:rPr lang="es-PA" sz="1500" b="1" dirty="0" smtClean="0"/>
              <a:t>#</a:t>
            </a:r>
            <a:r>
              <a:rPr lang="es-PA" sz="1500" b="1" dirty="0"/>
              <a:t>multiplicar dos valores de un </a:t>
            </a:r>
            <a:r>
              <a:rPr lang="es-PA" sz="1500" b="1" dirty="0" smtClean="0"/>
              <a:t>vector</a:t>
            </a:r>
          </a:p>
          <a:p>
            <a:pPr marL="0" indent="0">
              <a:buNone/>
            </a:pPr>
            <a:r>
              <a:rPr lang="es-PA" sz="1500" dirty="0" err="1" smtClean="0"/>
              <a:t>matematicas</a:t>
            </a:r>
            <a:r>
              <a:rPr lang="es-PA" sz="1500" dirty="0" smtClean="0"/>
              <a:t>[3</a:t>
            </a:r>
            <a:r>
              <a:rPr lang="es-PA" sz="1500" dirty="0"/>
              <a:t>] * </a:t>
            </a:r>
            <a:r>
              <a:rPr lang="es-PA" sz="1500" dirty="0" err="1" smtClean="0"/>
              <a:t>matematicas</a:t>
            </a:r>
            <a:r>
              <a:rPr lang="es-PA" sz="1500" dirty="0" smtClean="0"/>
              <a:t>[5</a:t>
            </a:r>
            <a:r>
              <a:rPr lang="es-PA" sz="1500" dirty="0" smtClean="0"/>
              <a:t>]</a:t>
            </a:r>
          </a:p>
          <a:p>
            <a:pPr marL="0" indent="0">
              <a:buNone/>
            </a:pPr>
            <a:r>
              <a:rPr lang="es-PA" sz="1500" b="1" dirty="0" smtClean="0"/>
              <a:t>#multiplicar todos los valores de un vector por 2</a:t>
            </a:r>
            <a:endParaRPr lang="es-PA" sz="1500" b="1" dirty="0"/>
          </a:p>
          <a:p>
            <a:pPr marL="0" indent="0">
              <a:buNone/>
            </a:pPr>
            <a:r>
              <a:rPr lang="es-PA" sz="1500" dirty="0" err="1"/>
              <a:t>matematicas</a:t>
            </a:r>
            <a:r>
              <a:rPr lang="es-PA" sz="1500" dirty="0"/>
              <a:t> * 2</a:t>
            </a:r>
            <a:endParaRPr lang="es-PA" sz="1500" dirty="0"/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PA" altLang="es-PA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PA" sz="2400" dirty="0" smtClean="0"/>
          </a:p>
          <a:p>
            <a:pPr marL="0" indent="0">
              <a:buNone/>
            </a:pPr>
            <a:endParaRPr lang="es-PA" sz="2400" dirty="0"/>
          </a:p>
          <a:p>
            <a:pPr marL="0" indent="0">
              <a:buNone/>
            </a:pP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7536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07771" y="2398133"/>
            <a:ext cx="7184572" cy="1754495"/>
          </a:xfrm>
        </p:spPr>
        <p:txBody>
          <a:bodyPr>
            <a:normAutofit/>
          </a:bodyPr>
          <a:lstStyle/>
          <a:p>
            <a:pPr algn="ctr"/>
            <a:r>
              <a:rPr lang="es-PA" sz="4800" b="1" dirty="0" smtClean="0">
                <a:solidFill>
                  <a:srgbClr val="701C6F"/>
                </a:solidFill>
              </a:rPr>
              <a:t>COERCION </a:t>
            </a:r>
            <a:r>
              <a:rPr lang="es-PA" sz="4800" b="1" dirty="0">
                <a:solidFill>
                  <a:srgbClr val="701C6F"/>
                </a:solidFill>
              </a:rPr>
              <a:t/>
            </a:r>
            <a:br>
              <a:rPr lang="es-PA" sz="4800" b="1" dirty="0">
                <a:solidFill>
                  <a:srgbClr val="701C6F"/>
                </a:solidFill>
              </a:rPr>
            </a:br>
            <a:endParaRPr lang="es-PA" sz="4800" b="1" dirty="0">
              <a:solidFill>
                <a:srgbClr val="70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COERCIÓN 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2501" y="1113413"/>
            <a:ext cx="103803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PA" dirty="0"/>
              <a:t>La </a:t>
            </a:r>
            <a:r>
              <a:rPr lang="es-PA" i="1" dirty="0"/>
              <a:t>coerción</a:t>
            </a:r>
            <a:r>
              <a:rPr lang="es-PA" dirty="0"/>
              <a:t> es una característica de los lenguajes de programación que permite, implícita o explícitamente, convertir un elemento de un tipo de datos en otro, sin tener en cuenta la comprobación de tipos</a:t>
            </a:r>
            <a:r>
              <a:rPr lang="es-PA" dirty="0" smtClean="0"/>
              <a:t>.</a:t>
            </a:r>
            <a:endParaRPr lang="es-PA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61809"/>
              </p:ext>
            </p:extLst>
          </p:nvPr>
        </p:nvGraphicFramePr>
        <p:xfrm>
          <a:off x="918837" y="2399269"/>
          <a:ext cx="9839976" cy="429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9992">
                  <a:extLst>
                    <a:ext uri="{9D8B030D-6E8A-4147-A177-3AD203B41FA5}">
                      <a16:colId xmlns:a16="http://schemas.microsoft.com/office/drawing/2014/main" val="3771674347"/>
                    </a:ext>
                  </a:extLst>
                </a:gridCol>
                <a:gridCol w="3279992">
                  <a:extLst>
                    <a:ext uri="{9D8B030D-6E8A-4147-A177-3AD203B41FA5}">
                      <a16:colId xmlns:a16="http://schemas.microsoft.com/office/drawing/2014/main" val="1783832225"/>
                    </a:ext>
                  </a:extLst>
                </a:gridCol>
                <a:gridCol w="3279992">
                  <a:extLst>
                    <a:ext uri="{9D8B030D-6E8A-4147-A177-3AD203B41FA5}">
                      <a16:colId xmlns:a16="http://schemas.microsoft.com/office/drawing/2014/main" val="3348332341"/>
                    </a:ext>
                  </a:extLst>
                </a:gridCol>
              </a:tblGrid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Tipo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 dirty="0" smtClean="0">
                          <a:solidFill>
                            <a:schemeClr val="tx1"/>
                          </a:solidFill>
                          <a:effectLst/>
                        </a:rPr>
                        <a:t>Comprobación</a:t>
                      </a:r>
                      <a:endParaRPr lang="es-P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 dirty="0" smtClean="0">
                          <a:solidFill>
                            <a:schemeClr val="tx1"/>
                          </a:solidFill>
                          <a:effectLst/>
                        </a:rPr>
                        <a:t>Coerción (explicita)</a:t>
                      </a:r>
                      <a:endParaRPr lang="es-P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3643765223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array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`is.array()`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`as.array()`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3937623050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character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`is.character()`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`as.character()`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4015294368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complex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`is.complex()`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`as.complex()`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916120063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double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`is.double()`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`as.double()`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4281886591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factor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`is.factor()`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`as.factor()`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3484098109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integer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`is.integer()`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`as.integer()`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1013157248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list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`is.list()`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`as.list()`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967245469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logical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`is.logical()`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`as.logical()`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3969588056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matrix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`is.matrix()`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 dirty="0">
                          <a:effectLst/>
                        </a:rPr>
                        <a:t>`</a:t>
                      </a:r>
                      <a:r>
                        <a:rPr lang="es-PA" sz="1100" spc="15" dirty="0" err="1">
                          <a:effectLst/>
                        </a:rPr>
                        <a:t>as.matrix</a:t>
                      </a:r>
                      <a:r>
                        <a:rPr lang="es-PA" sz="1100" spc="15" dirty="0">
                          <a:effectLst/>
                        </a:rPr>
                        <a:t>()`</a:t>
                      </a:r>
                      <a:endParaRPr lang="es-P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1596227094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`is.na()`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`as.na()`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3607702774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NaN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`is.nan()`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`as.nan()`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3413270285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NULL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 is.null()`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`as.null()`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154784198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solidFill>
                            <a:schemeClr val="tx1"/>
                          </a:solidFill>
                          <a:effectLst/>
                        </a:rPr>
                        <a:t>numeric</a:t>
                      </a:r>
                      <a:endParaRPr lang="es-PA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`is.numeric()`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`as.numeric()`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330260009"/>
                  </a:ext>
                </a:extLst>
              </a:tr>
              <a:tr h="2473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 dirty="0">
                          <a:solidFill>
                            <a:schemeClr val="tx1"/>
                          </a:solidFill>
                          <a:effectLst/>
                        </a:rPr>
                        <a:t>vector</a:t>
                      </a:r>
                      <a:endParaRPr lang="es-P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>
                          <a:effectLst/>
                        </a:rPr>
                        <a:t>`is.vector()`</a:t>
                      </a:r>
                      <a:endParaRPr lang="es-P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s-PA" sz="1100" spc="15" dirty="0">
                          <a:effectLst/>
                        </a:rPr>
                        <a:t>`</a:t>
                      </a:r>
                      <a:r>
                        <a:rPr lang="es-PA" sz="1100" spc="15" dirty="0" err="1">
                          <a:effectLst/>
                        </a:rPr>
                        <a:t>as.vector</a:t>
                      </a:r>
                      <a:r>
                        <a:rPr lang="es-PA" sz="1100" spc="15" dirty="0">
                          <a:effectLst/>
                        </a:rPr>
                        <a:t>()`</a:t>
                      </a:r>
                      <a:endParaRPr lang="es-P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869" marR="115869" marT="53478" marB="53478" anchor="ctr"/>
                </a:tc>
                <a:extLst>
                  <a:ext uri="{0D108BD9-81ED-4DB2-BD59-A6C34878D82A}">
                    <a16:rowId xmlns:a16="http://schemas.microsoft.com/office/drawing/2014/main" val="227398969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14087" y="1759744"/>
            <a:ext cx="9504173" cy="553998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&lt;- c(1, 2, 3, 4, 5)</a:t>
            </a:r>
            <a:endParaRPr kumimoji="0" lang="es-PA" altLang="es-PA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1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typeof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(v)</a:t>
            </a: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A" altLang="es-PA" sz="1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kumimoji="0" lang="es-PA" altLang="es-PA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(v)</a:t>
            </a:r>
            <a:r>
              <a:rPr kumimoji="0" lang="es-PA" altLang="es-PA" sz="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24175" y="1852077"/>
            <a:ext cx="187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 smtClean="0">
                <a:solidFill>
                  <a:srgbClr val="C00000"/>
                </a:solidFill>
              </a:rPr>
              <a:t>Coerción Implícita</a:t>
            </a:r>
            <a:endParaRPr lang="es-P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492213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Contenido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4099625" cy="4577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s-MX" sz="1300" dirty="0" smtClean="0"/>
              <a:t>Minería de datos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300" dirty="0" smtClean="0"/>
              <a:t>Herramienta de Minería de datos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sz="1300" dirty="0" smtClean="0"/>
              <a:t>Lenguaje R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PA" sz="1300" dirty="0" smtClean="0"/>
              <a:t>R </a:t>
            </a:r>
            <a:r>
              <a:rPr lang="es-PA" sz="1300" dirty="0"/>
              <a:t>y </a:t>
            </a:r>
            <a:r>
              <a:rPr lang="es-PA" sz="1300" dirty="0" err="1"/>
              <a:t>Rstudio</a:t>
            </a:r>
            <a:endParaRPr lang="es-PA" sz="1300" dirty="0"/>
          </a:p>
          <a:p>
            <a:pPr lvl="1"/>
            <a:r>
              <a:rPr lang="es-PA" sz="1300" dirty="0"/>
              <a:t>Trabajando con R desde la consola y </a:t>
            </a:r>
            <a:r>
              <a:rPr lang="es-PA" sz="1300" dirty="0" err="1"/>
              <a:t>Rstudio</a:t>
            </a:r>
            <a:endParaRPr lang="es-PA" sz="1300" dirty="0"/>
          </a:p>
          <a:p>
            <a:pPr lvl="1"/>
            <a:r>
              <a:rPr lang="es-PA" sz="1300" dirty="0"/>
              <a:t>Instalación</a:t>
            </a:r>
          </a:p>
          <a:p>
            <a:pPr lvl="1"/>
            <a:r>
              <a:rPr lang="es-PA" sz="1300" dirty="0"/>
              <a:t>Interfaz</a:t>
            </a:r>
          </a:p>
          <a:p>
            <a:pPr lvl="1"/>
            <a:r>
              <a:rPr lang="es-PA" sz="1300" dirty="0"/>
              <a:t>Comandos básicos </a:t>
            </a:r>
          </a:p>
          <a:p>
            <a:pPr lvl="1"/>
            <a:r>
              <a:rPr lang="es-PA" sz="1300" dirty="0"/>
              <a:t>Instalación de Paquetes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PA" sz="1300" dirty="0"/>
              <a:t>Sintaxis en R</a:t>
            </a:r>
          </a:p>
          <a:p>
            <a:pPr lvl="1"/>
            <a:r>
              <a:rPr lang="es-PA" sz="1300" dirty="0"/>
              <a:t>Variables</a:t>
            </a:r>
          </a:p>
          <a:p>
            <a:pPr lvl="1"/>
            <a:r>
              <a:rPr lang="es-PA" sz="1300" dirty="0"/>
              <a:t>Convención para nombres</a:t>
            </a:r>
          </a:p>
          <a:p>
            <a:pPr lvl="1"/>
            <a:r>
              <a:rPr lang="es-PA" sz="1300" dirty="0"/>
              <a:t>Comentarios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PA" sz="1300" dirty="0"/>
              <a:t>Tipos de datos</a:t>
            </a:r>
          </a:p>
          <a:p>
            <a:pPr lvl="1"/>
            <a:r>
              <a:rPr lang="es-PA" sz="1300" dirty="0" err="1"/>
              <a:t>Numeric</a:t>
            </a:r>
            <a:endParaRPr lang="es-PA" sz="1300" dirty="0"/>
          </a:p>
          <a:p>
            <a:pPr lvl="1"/>
            <a:r>
              <a:rPr lang="es-PA" sz="1300" dirty="0" err="1"/>
              <a:t>Character</a:t>
            </a:r>
            <a:endParaRPr lang="es-PA" sz="1300" dirty="0"/>
          </a:p>
          <a:p>
            <a:pPr lvl="1"/>
            <a:r>
              <a:rPr lang="es-PA" sz="1300" dirty="0" err="1"/>
              <a:t>Integer</a:t>
            </a:r>
            <a:endParaRPr lang="es-PA" sz="1300" dirty="0"/>
          </a:p>
          <a:p>
            <a:pPr lvl="1"/>
            <a:r>
              <a:rPr lang="es-PA" sz="1300" dirty="0" err="1"/>
              <a:t>Logical</a:t>
            </a:r>
            <a:endParaRPr lang="es-PA" sz="1300" dirty="0"/>
          </a:p>
          <a:p>
            <a:pPr lvl="1"/>
            <a:r>
              <a:rPr lang="es-PA" sz="1300" dirty="0"/>
              <a:t>Coerción de tipos de </a:t>
            </a:r>
            <a:r>
              <a:rPr lang="es-PA" sz="1300" dirty="0" smtClean="0"/>
              <a:t>datos</a:t>
            </a:r>
            <a:endParaRPr lang="es-PA" sz="1300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6555556" y="1080864"/>
            <a:ext cx="4099625" cy="4577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 startAt="7"/>
            </a:pPr>
            <a:r>
              <a:rPr lang="es-PA" sz="1300" dirty="0" smtClean="0"/>
              <a:t>Estructuras </a:t>
            </a:r>
            <a:r>
              <a:rPr lang="es-PA" sz="1300" dirty="0"/>
              <a:t>de almacenamiento </a:t>
            </a:r>
          </a:p>
          <a:p>
            <a:pPr lvl="1"/>
            <a:r>
              <a:rPr lang="es-PA" sz="1300" dirty="0"/>
              <a:t>Vectores</a:t>
            </a:r>
          </a:p>
          <a:p>
            <a:pPr lvl="1"/>
            <a:r>
              <a:rPr lang="es-PA" sz="1300" dirty="0"/>
              <a:t>Listas</a:t>
            </a:r>
          </a:p>
          <a:p>
            <a:pPr lvl="1"/>
            <a:r>
              <a:rPr lang="es-PA" sz="1300" dirty="0"/>
              <a:t>Matrices</a:t>
            </a:r>
          </a:p>
          <a:p>
            <a:pPr lvl="1"/>
            <a:r>
              <a:rPr lang="es-PA" sz="1300" dirty="0" err="1"/>
              <a:t>Dataframe</a:t>
            </a:r>
            <a:endParaRPr lang="es-PA" sz="1300" dirty="0"/>
          </a:p>
          <a:p>
            <a:pPr marL="342900" lvl="0" indent="-342900">
              <a:buFont typeface="+mj-lt"/>
              <a:buAutoNum type="arabicPeriod" startAt="7"/>
            </a:pPr>
            <a:r>
              <a:rPr lang="es-PA" sz="1300" dirty="0"/>
              <a:t>Conceptos y funciones de estadísticas</a:t>
            </a:r>
          </a:p>
          <a:p>
            <a:pPr lvl="1"/>
            <a:r>
              <a:rPr lang="es-PA" sz="1300" dirty="0"/>
              <a:t>¿Qué es la estadística?</a:t>
            </a:r>
          </a:p>
          <a:p>
            <a:pPr lvl="1"/>
            <a:r>
              <a:rPr lang="es-PA" sz="1300" dirty="0"/>
              <a:t>Importancia de la estadística </a:t>
            </a:r>
          </a:p>
          <a:p>
            <a:pPr lvl="1"/>
            <a:r>
              <a:rPr lang="es-PA" sz="1300" dirty="0"/>
              <a:t>Mean (media)</a:t>
            </a:r>
          </a:p>
          <a:p>
            <a:pPr lvl="1"/>
            <a:r>
              <a:rPr lang="es-PA" sz="1300" dirty="0"/>
              <a:t>Median (mediana)</a:t>
            </a:r>
          </a:p>
          <a:p>
            <a:pPr lvl="1"/>
            <a:r>
              <a:rPr lang="es-PA" sz="1300" dirty="0" err="1"/>
              <a:t>Sd</a:t>
            </a:r>
            <a:r>
              <a:rPr lang="es-PA" sz="1300" dirty="0"/>
              <a:t> (desviación estándar)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s-PA" sz="1300" dirty="0"/>
              <a:t>Tipos de Variables</a:t>
            </a:r>
          </a:p>
          <a:p>
            <a:pPr lvl="1"/>
            <a:r>
              <a:rPr lang="es-PA" sz="1300" dirty="0"/>
              <a:t>Cualitativas</a:t>
            </a:r>
          </a:p>
          <a:p>
            <a:pPr lvl="1"/>
            <a:r>
              <a:rPr lang="es-PA" sz="1300" dirty="0"/>
              <a:t>Cuantitativas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s-PA" sz="1300" dirty="0"/>
              <a:t>Selección y manejo de datos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s-PA" sz="1300" dirty="0"/>
              <a:t>Lectura y escritura de datos</a:t>
            </a:r>
          </a:p>
          <a:p>
            <a:pPr lvl="1"/>
            <a:r>
              <a:rPr lang="es-PA" sz="1300" dirty="0"/>
              <a:t>read.csv</a:t>
            </a:r>
          </a:p>
          <a:p>
            <a:pPr lvl="1"/>
            <a:r>
              <a:rPr lang="es-PA" sz="1300" dirty="0"/>
              <a:t>write.csv</a:t>
            </a:r>
          </a:p>
          <a:p>
            <a:pPr lvl="1"/>
            <a:r>
              <a:rPr lang="es-PA" sz="1300" dirty="0"/>
              <a:t>Funciones en R  (sum, </a:t>
            </a:r>
            <a:r>
              <a:rPr lang="es-PA" sz="1300" dirty="0" err="1"/>
              <a:t>summary</a:t>
            </a:r>
            <a:r>
              <a:rPr lang="es-PA" sz="1300" dirty="0"/>
              <a:t>())</a:t>
            </a:r>
          </a:p>
          <a:p>
            <a:pPr algn="just"/>
            <a:endParaRPr lang="es-MX" sz="1300" dirty="0" smtClean="0"/>
          </a:p>
          <a:p>
            <a:pPr algn="just"/>
            <a:endParaRPr lang="es-MX" sz="1300" dirty="0" smtClean="0"/>
          </a:p>
          <a:p>
            <a:pPr algn="just"/>
            <a:endParaRPr lang="es-MX" sz="1300" dirty="0" smtClean="0"/>
          </a:p>
          <a:p>
            <a:pPr algn="just"/>
            <a:endParaRPr lang="es-MX" sz="1300" dirty="0" smtClean="0"/>
          </a:p>
          <a:p>
            <a:pPr algn="just"/>
            <a:endParaRPr lang="es-MX" sz="1300" dirty="0" smtClean="0"/>
          </a:p>
          <a:p>
            <a:pPr algn="just"/>
            <a:endParaRPr lang="es-PA" sz="1300" dirty="0"/>
          </a:p>
          <a:p>
            <a:pPr marL="0" indent="0" algn="just">
              <a:buNone/>
            </a:pPr>
            <a:endParaRPr lang="es-PA" sz="1300" dirty="0"/>
          </a:p>
        </p:txBody>
      </p:sp>
    </p:spTree>
    <p:extLst>
      <p:ext uri="{BB962C8B-B14F-4D97-AF65-F5344CB8AC3E}">
        <p14:creationId xmlns:p14="http://schemas.microsoft.com/office/powerpoint/2010/main" val="33414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07771" y="2398133"/>
            <a:ext cx="7184572" cy="1754495"/>
          </a:xfrm>
        </p:spPr>
        <p:txBody>
          <a:bodyPr>
            <a:normAutofit fontScale="90000"/>
          </a:bodyPr>
          <a:lstStyle/>
          <a:p>
            <a:pPr algn="ctr"/>
            <a:r>
              <a:rPr lang="es-PA" sz="4800" b="1" dirty="0" smtClean="0">
                <a:solidFill>
                  <a:srgbClr val="701C6F"/>
                </a:solidFill>
              </a:rPr>
              <a:t>CONCEPTOS Y FUNCIONES DE ESTADÍSTICAS</a:t>
            </a:r>
            <a:r>
              <a:rPr lang="es-PA" sz="4800" b="1" dirty="0">
                <a:solidFill>
                  <a:srgbClr val="701C6F"/>
                </a:solidFill>
              </a:rPr>
              <a:t/>
            </a:r>
            <a:br>
              <a:rPr lang="es-PA" sz="4800" b="1" dirty="0">
                <a:solidFill>
                  <a:srgbClr val="701C6F"/>
                </a:solidFill>
              </a:rPr>
            </a:br>
            <a:endParaRPr lang="es-PA" sz="4800" b="1" dirty="0">
              <a:solidFill>
                <a:srgbClr val="70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Funciones en R</a:t>
            </a:r>
            <a:endParaRPr lang="es-PA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578" t="37178" r="11479" b="11906"/>
          <a:stretch/>
        </p:blipFill>
        <p:spPr>
          <a:xfrm>
            <a:off x="1582365" y="1571223"/>
            <a:ext cx="9015212" cy="34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2800" b="1" dirty="0" smtClean="0">
                <a:solidFill>
                  <a:srgbClr val="701C6F"/>
                </a:solidFill>
              </a:rPr>
              <a:t>FUNCIONES DE ESTADISTICAS (mediana, media, moda)</a:t>
            </a:r>
            <a:endParaRPr lang="es-PA" sz="2800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10746543" cy="49951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400" b="1" dirty="0" smtClean="0"/>
              <a:t>Ejemplo: </a:t>
            </a:r>
          </a:p>
          <a:p>
            <a:pPr marL="0" indent="0">
              <a:buNone/>
            </a:pPr>
            <a:r>
              <a:rPr lang="es-PA" sz="1600" b="1" dirty="0" smtClean="0"/>
              <a:t>#crear vector</a:t>
            </a:r>
          </a:p>
          <a:p>
            <a:pPr marL="0" indent="0">
              <a:buNone/>
            </a:pPr>
            <a:r>
              <a:rPr lang="es-PA" sz="1600" dirty="0"/>
              <a:t>data &lt;- c(-58,46,28,69,22,18,18,42,62,78,18,210)</a:t>
            </a:r>
          </a:p>
          <a:p>
            <a:pPr marL="0" indent="0">
              <a:buNone/>
            </a:pPr>
            <a:r>
              <a:rPr lang="es-PA" sz="1600" b="1" dirty="0" smtClean="0"/>
              <a:t>#conocer tamaño </a:t>
            </a:r>
            <a:r>
              <a:rPr lang="es-PA" sz="1600" b="1" dirty="0"/>
              <a:t>de un vector</a:t>
            </a:r>
          </a:p>
          <a:p>
            <a:pPr marL="0" indent="0">
              <a:buNone/>
            </a:pPr>
            <a:r>
              <a:rPr lang="es-PA" sz="1600" dirty="0" err="1"/>
              <a:t>length</a:t>
            </a:r>
            <a:r>
              <a:rPr lang="es-PA" sz="1600" dirty="0"/>
              <a:t>(data</a:t>
            </a:r>
            <a:r>
              <a:rPr lang="es-PA" sz="1600" dirty="0" smtClean="0"/>
              <a:t>)</a:t>
            </a:r>
          </a:p>
          <a:p>
            <a:pPr marL="0" indent="0">
              <a:buNone/>
            </a:pPr>
            <a:endParaRPr lang="es-PA" sz="1600" dirty="0"/>
          </a:p>
          <a:p>
            <a:pPr marL="0" indent="0">
              <a:buNone/>
            </a:pPr>
            <a:r>
              <a:rPr lang="es-PA" sz="1600" b="1" dirty="0"/>
              <a:t># sumar datos de un vector</a:t>
            </a:r>
          </a:p>
          <a:p>
            <a:pPr marL="0" indent="0">
              <a:buNone/>
            </a:pPr>
            <a:r>
              <a:rPr lang="es-PA" sz="1600" dirty="0"/>
              <a:t>sum(data)</a:t>
            </a:r>
          </a:p>
          <a:p>
            <a:pPr marL="0" indent="0">
              <a:buNone/>
            </a:pPr>
            <a:r>
              <a:rPr lang="es-PA" sz="1600" b="1" dirty="0" smtClean="0"/>
              <a:t>#</a:t>
            </a:r>
            <a:r>
              <a:rPr lang="es-PA" sz="1600" b="1" dirty="0"/>
              <a:t>calculo de la media</a:t>
            </a:r>
          </a:p>
          <a:p>
            <a:pPr marL="0" indent="0">
              <a:buNone/>
            </a:pPr>
            <a:r>
              <a:rPr lang="es-PA" sz="1600" dirty="0"/>
              <a:t>sum(data) / </a:t>
            </a:r>
            <a:r>
              <a:rPr lang="es-PA" sz="1600" dirty="0" err="1"/>
              <a:t>length</a:t>
            </a:r>
            <a:r>
              <a:rPr lang="es-PA" sz="1600" dirty="0"/>
              <a:t>(data)</a:t>
            </a:r>
          </a:p>
          <a:p>
            <a:pPr marL="0" indent="0">
              <a:buNone/>
            </a:pPr>
            <a:endParaRPr lang="es-PA" sz="1600" dirty="0"/>
          </a:p>
          <a:p>
            <a:pPr marL="0" indent="0">
              <a:buNone/>
            </a:pPr>
            <a:r>
              <a:rPr lang="es-PA" sz="1600" b="1" dirty="0"/>
              <a:t>#funciones </a:t>
            </a:r>
            <a:r>
              <a:rPr lang="es-PA" sz="1600" b="1" dirty="0" smtClean="0"/>
              <a:t>estadísticas</a:t>
            </a:r>
            <a:endParaRPr lang="es-PA" sz="1600" b="1" dirty="0"/>
          </a:p>
          <a:p>
            <a:pPr marL="0" indent="0">
              <a:buNone/>
            </a:pPr>
            <a:r>
              <a:rPr lang="es-PA" sz="1600" b="1" dirty="0"/>
              <a:t>#calculo de la media</a:t>
            </a:r>
          </a:p>
          <a:p>
            <a:pPr marL="0" indent="0">
              <a:buNone/>
            </a:pPr>
            <a:r>
              <a:rPr lang="es-PA" sz="1600" dirty="0"/>
              <a:t>mean(data</a:t>
            </a:r>
            <a:r>
              <a:rPr lang="es-PA" sz="1600" dirty="0" smtClean="0"/>
              <a:t>)</a:t>
            </a: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2175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701C6F"/>
                </a:solidFill>
              </a:rPr>
              <a:t>FUNCIONES DE ESTADISTICAS</a:t>
            </a:r>
            <a:endParaRPr lang="es-PA" sz="3600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1074654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400" dirty="0" smtClean="0"/>
              <a:t>Ejemplo: </a:t>
            </a:r>
          </a:p>
          <a:p>
            <a:pPr marL="0" indent="0">
              <a:buNone/>
            </a:pPr>
            <a:r>
              <a:rPr lang="es-PA" sz="1600" b="1" dirty="0" smtClean="0"/>
              <a:t>#</a:t>
            </a:r>
            <a:r>
              <a:rPr lang="es-PA" sz="1600" b="1" dirty="0"/>
              <a:t>calculo de la mediana</a:t>
            </a:r>
          </a:p>
          <a:p>
            <a:pPr marL="0" indent="0">
              <a:buNone/>
            </a:pPr>
            <a:r>
              <a:rPr lang="es-PA" sz="1600" dirty="0"/>
              <a:t>median(data)</a:t>
            </a:r>
          </a:p>
          <a:p>
            <a:pPr marL="0" indent="0">
              <a:buNone/>
            </a:pPr>
            <a:endParaRPr lang="es-PA" sz="1600" dirty="0"/>
          </a:p>
          <a:p>
            <a:pPr marL="0" indent="0">
              <a:buNone/>
            </a:pPr>
            <a:r>
              <a:rPr lang="es-PA" sz="1600" b="1" dirty="0"/>
              <a:t>#calculo de la moda </a:t>
            </a:r>
          </a:p>
          <a:p>
            <a:pPr marL="0" indent="0">
              <a:buNone/>
            </a:pPr>
            <a:r>
              <a:rPr lang="es-PA" sz="1600" b="1" dirty="0"/>
              <a:t>#valor que mas se repite</a:t>
            </a:r>
          </a:p>
          <a:p>
            <a:pPr marL="0" indent="0">
              <a:buNone/>
            </a:pPr>
            <a:r>
              <a:rPr lang="es-PA" sz="1600" dirty="0" err="1"/>
              <a:t>datamoda</a:t>
            </a:r>
            <a:r>
              <a:rPr lang="es-PA" sz="1600" dirty="0"/>
              <a:t>&lt;- </a:t>
            </a:r>
            <a:r>
              <a:rPr lang="es-PA" sz="1600" dirty="0" err="1"/>
              <a:t>table</a:t>
            </a:r>
            <a:r>
              <a:rPr lang="es-PA" sz="1600" dirty="0"/>
              <a:t>(data)</a:t>
            </a:r>
          </a:p>
          <a:p>
            <a:pPr marL="0" indent="0">
              <a:buNone/>
            </a:pPr>
            <a:endParaRPr lang="es-PA" sz="1600" dirty="0"/>
          </a:p>
          <a:p>
            <a:pPr marL="0" indent="0">
              <a:buNone/>
            </a:pPr>
            <a:r>
              <a:rPr lang="es-PA" sz="1600" b="1" dirty="0"/>
              <a:t>#ordenar vector para colocar el valor con más frecuencia al inicio</a:t>
            </a:r>
          </a:p>
          <a:p>
            <a:pPr marL="0" indent="0">
              <a:buNone/>
            </a:pPr>
            <a:r>
              <a:rPr lang="es-PA" sz="1600" dirty="0" err="1"/>
              <a:t>datamodaSort</a:t>
            </a:r>
            <a:r>
              <a:rPr lang="es-PA" sz="1600" dirty="0"/>
              <a:t> &lt;- </a:t>
            </a:r>
            <a:r>
              <a:rPr lang="es-PA" sz="1600" dirty="0" err="1"/>
              <a:t>sort</a:t>
            </a:r>
            <a:r>
              <a:rPr lang="es-PA" sz="1600" dirty="0"/>
              <a:t>(</a:t>
            </a:r>
            <a:r>
              <a:rPr lang="es-PA" sz="1600" dirty="0" err="1"/>
              <a:t>datamoda</a:t>
            </a:r>
            <a:r>
              <a:rPr lang="es-PA" sz="1600" dirty="0"/>
              <a:t>, </a:t>
            </a:r>
            <a:r>
              <a:rPr lang="es-PA" sz="1600" dirty="0" err="1"/>
              <a:t>decreasing</a:t>
            </a:r>
            <a:r>
              <a:rPr lang="es-PA" sz="1600" dirty="0"/>
              <a:t> = TRUE)</a:t>
            </a:r>
          </a:p>
          <a:p>
            <a:pPr marL="0" indent="0">
              <a:buNone/>
            </a:pPr>
            <a:endParaRPr lang="es-PA" sz="1600" dirty="0"/>
          </a:p>
          <a:p>
            <a:pPr marL="0" indent="0">
              <a:buNone/>
            </a:pPr>
            <a:r>
              <a:rPr lang="es-PA" sz="1600" b="1" dirty="0"/>
              <a:t>#moda valor de mayor </a:t>
            </a:r>
            <a:r>
              <a:rPr lang="es-PA" sz="1600" b="1" dirty="0" smtClean="0"/>
              <a:t>frecuencia , posición 1 del vector ordenado</a:t>
            </a:r>
            <a:endParaRPr lang="es-PA" sz="1600" b="1" dirty="0"/>
          </a:p>
          <a:p>
            <a:pPr marL="0" indent="0">
              <a:buNone/>
            </a:pPr>
            <a:r>
              <a:rPr lang="es-PA" sz="1600" dirty="0"/>
              <a:t>m</a:t>
            </a:r>
            <a:r>
              <a:rPr lang="es-PA" sz="1600" dirty="0" smtClean="0"/>
              <a:t>oda &lt;- </a:t>
            </a:r>
            <a:r>
              <a:rPr lang="es-PA" sz="1600" dirty="0" err="1" smtClean="0"/>
              <a:t>datamodaSort</a:t>
            </a:r>
            <a:r>
              <a:rPr lang="es-PA" sz="1600" dirty="0" smtClean="0"/>
              <a:t>[1</a:t>
            </a:r>
            <a:r>
              <a:rPr lang="es-PA" sz="1600" dirty="0"/>
              <a:t>]</a:t>
            </a:r>
          </a:p>
          <a:p>
            <a:pPr marL="0" indent="0">
              <a:buNone/>
            </a:pPr>
            <a:endParaRPr lang="es-PA" altLang="es-PA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s-PA" sz="2400" dirty="0" smtClean="0"/>
          </a:p>
          <a:p>
            <a:pPr marL="0" indent="0">
              <a:buNone/>
            </a:pPr>
            <a:endParaRPr lang="es-PA" sz="2400" dirty="0"/>
          </a:p>
          <a:p>
            <a:pPr marL="0" indent="0">
              <a:buNone/>
            </a:pPr>
            <a:endParaRPr lang="es-PA" sz="2400" dirty="0"/>
          </a:p>
        </p:txBody>
      </p:sp>
    </p:spTree>
    <p:extLst>
      <p:ext uri="{BB962C8B-B14F-4D97-AF65-F5344CB8AC3E}">
        <p14:creationId xmlns:p14="http://schemas.microsoft.com/office/powerpoint/2010/main" val="29603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56076" y="2398133"/>
            <a:ext cx="4739754" cy="1754495"/>
          </a:xfrm>
        </p:spPr>
        <p:txBody>
          <a:bodyPr>
            <a:normAutofit/>
          </a:bodyPr>
          <a:lstStyle/>
          <a:p>
            <a:pPr algn="ctr"/>
            <a:r>
              <a:rPr lang="es-PA" sz="4800" b="1" dirty="0">
                <a:solidFill>
                  <a:srgbClr val="701C6F"/>
                </a:solidFill>
              </a:rPr>
              <a:t>MUCHAS </a:t>
            </a:r>
            <a:r>
              <a:rPr lang="es-PA" sz="4800" b="1" dirty="0" smtClean="0">
                <a:solidFill>
                  <a:srgbClr val="701C6F"/>
                </a:solidFill>
              </a:rPr>
              <a:t>GRACIAS</a:t>
            </a:r>
            <a:r>
              <a:rPr lang="es-PA" sz="4800" b="1" dirty="0">
                <a:solidFill>
                  <a:srgbClr val="701C6F"/>
                </a:solidFill>
              </a:rPr>
              <a:t/>
            </a:r>
            <a:br>
              <a:rPr lang="es-PA" sz="4800" b="1" dirty="0">
                <a:solidFill>
                  <a:srgbClr val="701C6F"/>
                </a:solidFill>
              </a:rPr>
            </a:br>
            <a:endParaRPr lang="es-PA" sz="4800" b="1" dirty="0">
              <a:solidFill>
                <a:srgbClr val="70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492213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Contenido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56935" y="952678"/>
            <a:ext cx="7526489" cy="4577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+mj-lt"/>
              <a:buAutoNum type="arabicPeriod" startAt="12"/>
            </a:pPr>
            <a:r>
              <a:rPr lang="es-PA" sz="1300" dirty="0"/>
              <a:t>Visualización de datos </a:t>
            </a:r>
          </a:p>
          <a:p>
            <a:pPr lvl="1"/>
            <a:r>
              <a:rPr lang="es-PA" sz="1300" dirty="0"/>
              <a:t>Tipos de gráficos estadísticos</a:t>
            </a:r>
          </a:p>
          <a:p>
            <a:pPr lvl="2"/>
            <a:r>
              <a:rPr lang="es-PA" sz="1300" dirty="0"/>
              <a:t>Gráficos con variables cualitativas</a:t>
            </a:r>
          </a:p>
          <a:p>
            <a:pPr lvl="2"/>
            <a:r>
              <a:rPr lang="es-PA" sz="1300" dirty="0"/>
              <a:t>Gráficos con variable cuantitativas </a:t>
            </a:r>
          </a:p>
          <a:p>
            <a:pPr lvl="1"/>
            <a:r>
              <a:rPr lang="es-PA" sz="1300" dirty="0"/>
              <a:t>Estructura de gráficos en R </a:t>
            </a:r>
          </a:p>
          <a:p>
            <a:pPr lvl="1"/>
            <a:r>
              <a:rPr lang="es-PA" sz="1300" dirty="0"/>
              <a:t>Uso de gráficos </a:t>
            </a:r>
            <a:r>
              <a:rPr lang="es-PA" sz="1300" dirty="0" err="1"/>
              <a:t>Gráficos</a:t>
            </a:r>
            <a:r>
              <a:rPr lang="es-PA" sz="1300" dirty="0"/>
              <a:t> de barras – </a:t>
            </a:r>
            <a:r>
              <a:rPr lang="es-PA" sz="1300" dirty="0" err="1"/>
              <a:t>barplot</a:t>
            </a:r>
            <a:r>
              <a:rPr lang="es-PA" sz="1300" dirty="0"/>
              <a:t>()</a:t>
            </a:r>
          </a:p>
          <a:p>
            <a:pPr lvl="1"/>
            <a:r>
              <a:rPr lang="es-PA" sz="1300" dirty="0" err="1"/>
              <a:t>Histrogramas</a:t>
            </a:r>
            <a:r>
              <a:rPr lang="es-PA" sz="1300" dirty="0"/>
              <a:t>  - </a:t>
            </a:r>
            <a:r>
              <a:rPr lang="es-PA" sz="1300" dirty="0" err="1"/>
              <a:t>hist</a:t>
            </a:r>
            <a:r>
              <a:rPr lang="es-PA" sz="1300" dirty="0"/>
              <a:t>()</a:t>
            </a:r>
          </a:p>
          <a:p>
            <a:pPr lvl="1"/>
            <a:r>
              <a:rPr lang="es-PA" sz="1300" dirty="0" smtClean="0"/>
              <a:t>Diagrama </a:t>
            </a:r>
            <a:r>
              <a:rPr lang="es-PA" sz="1300" dirty="0"/>
              <a:t>de Pareto </a:t>
            </a:r>
            <a:endParaRPr lang="es-PA" sz="1300" dirty="0" smtClean="0"/>
          </a:p>
          <a:p>
            <a:pPr lvl="1"/>
            <a:r>
              <a:rPr lang="es-PA" sz="1300" dirty="0"/>
              <a:t>Diagrama de pie – pie()</a:t>
            </a:r>
          </a:p>
          <a:p>
            <a:pPr lvl="1"/>
            <a:r>
              <a:rPr lang="es-PA" sz="1300" dirty="0" smtClean="0"/>
              <a:t>Diagrama </a:t>
            </a:r>
            <a:r>
              <a:rPr lang="es-PA" sz="1300" dirty="0"/>
              <a:t>de caja – </a:t>
            </a:r>
            <a:r>
              <a:rPr lang="es-PA" sz="1300" dirty="0" err="1"/>
              <a:t>boxplot</a:t>
            </a:r>
            <a:r>
              <a:rPr lang="es-PA" sz="1300" dirty="0"/>
              <a:t> / </a:t>
            </a:r>
            <a:r>
              <a:rPr lang="es-PA" sz="1300" dirty="0" err="1"/>
              <a:t>boxplot.stats</a:t>
            </a:r>
            <a:r>
              <a:rPr lang="es-PA" sz="1300" dirty="0"/>
              <a:t> / </a:t>
            </a:r>
            <a:r>
              <a:rPr lang="es-PA" sz="1300" dirty="0" err="1"/>
              <a:t>outlier</a:t>
            </a:r>
            <a:endParaRPr lang="es-PA" sz="1300" dirty="0"/>
          </a:p>
          <a:p>
            <a:pPr lvl="1"/>
            <a:r>
              <a:rPr lang="es-PA" sz="1300" dirty="0" smtClean="0"/>
              <a:t>Diagrama </a:t>
            </a:r>
            <a:r>
              <a:rPr lang="es-PA" sz="1300" dirty="0"/>
              <a:t>de dispersión – </a:t>
            </a:r>
            <a:r>
              <a:rPr lang="es-PA" sz="1300" dirty="0" err="1"/>
              <a:t>plot</a:t>
            </a:r>
            <a:r>
              <a:rPr lang="es-PA" sz="1300" dirty="0"/>
              <a:t>()</a:t>
            </a:r>
          </a:p>
          <a:p>
            <a:pPr lvl="1"/>
            <a:r>
              <a:rPr lang="es-PA" sz="1300" dirty="0" err="1" smtClean="0"/>
              <a:t>Abline</a:t>
            </a:r>
            <a:r>
              <a:rPr lang="es-PA" sz="1300" dirty="0" smtClean="0"/>
              <a:t>(), par() , </a:t>
            </a:r>
            <a:r>
              <a:rPr lang="es-PA" sz="1300" dirty="0" err="1" smtClean="0"/>
              <a:t>Pairs</a:t>
            </a:r>
            <a:r>
              <a:rPr lang="es-PA" sz="1300" dirty="0" smtClean="0"/>
              <a:t>()</a:t>
            </a:r>
          </a:p>
          <a:p>
            <a:pPr lvl="1"/>
            <a:r>
              <a:rPr lang="es-PA" sz="1300" dirty="0" err="1" smtClean="0"/>
              <a:t>Pyramid</a:t>
            </a:r>
            <a:r>
              <a:rPr lang="es-PA" sz="1300" dirty="0" smtClean="0"/>
              <a:t>()</a:t>
            </a:r>
            <a:endParaRPr lang="es-PA" sz="1300" dirty="0"/>
          </a:p>
          <a:p>
            <a:pPr marL="342900" lvl="0" indent="-342900">
              <a:buFont typeface="+mj-lt"/>
              <a:buAutoNum type="arabicPeriod" startAt="12"/>
            </a:pPr>
            <a:r>
              <a:rPr lang="es-PA" sz="1300" dirty="0"/>
              <a:t>Limpieza de datos</a:t>
            </a:r>
          </a:p>
          <a:p>
            <a:pPr lvl="1"/>
            <a:r>
              <a:rPr lang="es-PA" sz="1300" dirty="0"/>
              <a:t>Omitir datos en blanco</a:t>
            </a:r>
          </a:p>
          <a:p>
            <a:pPr lvl="1"/>
            <a:r>
              <a:rPr lang="es-PA" sz="1300" dirty="0"/>
              <a:t>Imputación de datos</a:t>
            </a:r>
          </a:p>
          <a:p>
            <a:pPr marL="342900" lvl="0" indent="-342900">
              <a:buFont typeface="+mj-lt"/>
              <a:buAutoNum type="arabicPeriod" startAt="12"/>
            </a:pPr>
            <a:r>
              <a:rPr lang="es-PA" sz="1300" dirty="0"/>
              <a:t>Estructura de datos</a:t>
            </a:r>
          </a:p>
          <a:p>
            <a:pPr lvl="1"/>
            <a:r>
              <a:rPr lang="es-PA" sz="1300" dirty="0"/>
              <a:t>Reformatear datos</a:t>
            </a:r>
          </a:p>
          <a:p>
            <a:pPr lvl="1"/>
            <a:r>
              <a:rPr lang="es-PA" sz="1300" dirty="0" err="1"/>
              <a:t>Seleccion</a:t>
            </a:r>
            <a:r>
              <a:rPr lang="es-PA" sz="1300" dirty="0"/>
              <a:t> de datos paquetes </a:t>
            </a:r>
            <a:r>
              <a:rPr lang="es-PA" sz="1300" dirty="0" err="1"/>
              <a:t>dplyr</a:t>
            </a:r>
            <a:endParaRPr lang="es-PA" sz="1300" dirty="0"/>
          </a:p>
          <a:p>
            <a:pPr marL="342900" lvl="0" indent="-342900">
              <a:buFont typeface="+mj-lt"/>
              <a:buAutoNum type="arabicPeriod" startAt="12"/>
            </a:pPr>
            <a:r>
              <a:rPr lang="es-PA" sz="1300" b="1" dirty="0"/>
              <a:t>ACP (</a:t>
            </a:r>
            <a:r>
              <a:rPr lang="es-PA" sz="1300" b="1" dirty="0" err="1"/>
              <a:t>analisis</a:t>
            </a:r>
            <a:r>
              <a:rPr lang="es-PA" sz="1300" b="1" dirty="0"/>
              <a:t> de componentes principales) - EN FUNCION DEL TIEMPO</a:t>
            </a:r>
            <a:r>
              <a:rPr lang="es-PA" sz="13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28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Minería de datos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4"/>
            <a:ext cx="1074654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sz="2700" dirty="0"/>
              <a:t>Extracción de información </a:t>
            </a:r>
            <a:r>
              <a:rPr lang="es-PA" sz="2700" dirty="0" smtClean="0"/>
              <a:t>(previamente desconocida </a:t>
            </a:r>
            <a:r>
              <a:rPr lang="es-PA" sz="2700" dirty="0"/>
              <a:t>y potencialmente útil) </a:t>
            </a:r>
            <a:r>
              <a:rPr lang="es-PA" sz="2700" dirty="0" smtClean="0"/>
              <a:t>de grandes </a:t>
            </a:r>
            <a:r>
              <a:rPr lang="es-PA" sz="2700" dirty="0"/>
              <a:t>bases de </a:t>
            </a:r>
            <a:r>
              <a:rPr lang="es-PA" sz="2700" dirty="0" smtClean="0"/>
              <a:t>datos</a:t>
            </a:r>
            <a:r>
              <a:rPr lang="es-PA" sz="2700" dirty="0"/>
              <a:t> </a:t>
            </a:r>
            <a:r>
              <a:rPr lang="es-PA" sz="2700" dirty="0" smtClean="0"/>
              <a:t>para encontrar patrones ocultos usando medios automatizados.</a:t>
            </a:r>
            <a:endParaRPr lang="es-PA" sz="2700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874027" y="2344086"/>
            <a:ext cx="10601049" cy="6973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dirty="0"/>
              <a:t>Esta búsqueda se lleva a cabo utilizando </a:t>
            </a:r>
            <a:r>
              <a:rPr lang="es-PA" dirty="0" smtClean="0"/>
              <a:t>métodos matemáticos</a:t>
            </a:r>
            <a:r>
              <a:rPr lang="es-PA" dirty="0"/>
              <a:t>, estadísticos o algorítmicos.</a:t>
            </a: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PA" dirty="0"/>
          </a:p>
          <a:p>
            <a:pPr marL="0" indent="0" algn="just">
              <a:buNone/>
            </a:pPr>
            <a:endParaRPr lang="es-PA" dirty="0"/>
          </a:p>
        </p:txBody>
      </p:sp>
      <p:sp>
        <p:nvSpPr>
          <p:cNvPr id="2" name="CuadroTexto 1"/>
          <p:cNvSpPr txBox="1"/>
          <p:nvPr/>
        </p:nvSpPr>
        <p:spPr>
          <a:xfrm>
            <a:off x="4316688" y="3622109"/>
            <a:ext cx="7003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700" i="1" dirty="0"/>
              <a:t>El objetivo principal de la Minería de Datos es </a:t>
            </a:r>
            <a:r>
              <a:rPr lang="es-PA" sz="2700" i="1" dirty="0" smtClean="0"/>
              <a:t>crear un </a:t>
            </a:r>
            <a:r>
              <a:rPr lang="es-PA" sz="2700" i="1" dirty="0"/>
              <a:t>proceso automatizado que toma como punto </a:t>
            </a:r>
            <a:r>
              <a:rPr lang="es-PA" sz="2700" i="1" dirty="0" smtClean="0"/>
              <a:t>de partida </a:t>
            </a:r>
            <a:r>
              <a:rPr lang="es-PA" sz="2700" i="1" dirty="0"/>
              <a:t>los datos y cuya meta es la ayuda a la </a:t>
            </a:r>
            <a:r>
              <a:rPr lang="es-PA" sz="2700" i="1" dirty="0" smtClean="0"/>
              <a:t>toma de </a:t>
            </a:r>
            <a:r>
              <a:rPr lang="es-PA" sz="2700" i="1" dirty="0"/>
              <a:t>decisiones.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7887" t="39056" r="20775" b="21300"/>
          <a:stretch/>
        </p:blipFill>
        <p:spPr>
          <a:xfrm>
            <a:off x="1479334" y="3243214"/>
            <a:ext cx="2601533" cy="27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30797" y="37651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Minería de datos y otras disciplinas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57740" y="3050982"/>
            <a:ext cx="2822713" cy="967409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Minería de datos</a:t>
            </a:r>
            <a:endParaRPr lang="es-PA" sz="2400" b="1" dirty="0"/>
          </a:p>
        </p:txBody>
      </p:sp>
      <p:sp>
        <p:nvSpPr>
          <p:cNvPr id="13" name="Rectángulo 12"/>
          <p:cNvSpPr/>
          <p:nvPr/>
        </p:nvSpPr>
        <p:spPr>
          <a:xfrm>
            <a:off x="4572053" y="1532850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Análisis de datos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19369" y="1208331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Tecnología de Base de datos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19368" y="2448296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Matemática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75186" y="3571029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Ciencia de la Información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060157" y="1190245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Ciencia de la Información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093031" y="2461089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Machine </a:t>
            </a:r>
            <a:r>
              <a:rPr lang="es-MX" sz="2000" b="1" dirty="0" err="1" smtClean="0">
                <a:solidFill>
                  <a:schemeClr val="tx1"/>
                </a:solidFill>
              </a:rPr>
              <a:t>Learning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604851" y="4530907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Visualización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187405" y="3726110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Estadísticas</a:t>
            </a:r>
            <a:endParaRPr lang="es-PA" sz="2000" b="1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187405" y="4863912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Otras</a:t>
            </a:r>
            <a:endParaRPr lang="es-PA" sz="2000" b="1" dirty="0">
              <a:solidFill>
                <a:schemeClr val="tx1"/>
              </a:solidFill>
            </a:endParaRPr>
          </a:p>
        </p:txBody>
      </p:sp>
      <p:cxnSp>
        <p:nvCxnSpPr>
          <p:cNvPr id="10" name="Conector recto 9"/>
          <p:cNvCxnSpPr>
            <a:stCxn id="13" idx="2"/>
            <a:endCxn id="8" idx="0"/>
          </p:cNvCxnSpPr>
          <p:nvPr/>
        </p:nvCxnSpPr>
        <p:spPr>
          <a:xfrm flipH="1">
            <a:off x="5969097" y="2500259"/>
            <a:ext cx="14313" cy="550723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21" idx="1"/>
            <a:endCxn id="8" idx="3"/>
          </p:cNvCxnSpPr>
          <p:nvPr/>
        </p:nvCxnSpPr>
        <p:spPr>
          <a:xfrm flipH="1">
            <a:off x="7380453" y="1673950"/>
            <a:ext cx="679704" cy="186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>
            <a:stCxn id="22" idx="1"/>
            <a:endCxn id="8" idx="3"/>
          </p:cNvCxnSpPr>
          <p:nvPr/>
        </p:nvCxnSpPr>
        <p:spPr>
          <a:xfrm flipH="1">
            <a:off x="7380453" y="2944794"/>
            <a:ext cx="712578" cy="589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>
            <a:stCxn id="24" idx="1"/>
            <a:endCxn id="8" idx="3"/>
          </p:cNvCxnSpPr>
          <p:nvPr/>
        </p:nvCxnSpPr>
        <p:spPr>
          <a:xfrm flipH="1" flipV="1">
            <a:off x="7380453" y="3534687"/>
            <a:ext cx="806952" cy="675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stCxn id="25" idx="1"/>
            <a:endCxn id="8" idx="3"/>
          </p:cNvCxnSpPr>
          <p:nvPr/>
        </p:nvCxnSpPr>
        <p:spPr>
          <a:xfrm flipH="1" flipV="1">
            <a:off x="7380453" y="3534687"/>
            <a:ext cx="806952" cy="1812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>
            <a:stCxn id="14" idx="3"/>
            <a:endCxn id="8" idx="1"/>
          </p:cNvCxnSpPr>
          <p:nvPr/>
        </p:nvCxnSpPr>
        <p:spPr>
          <a:xfrm>
            <a:off x="3842082" y="1692036"/>
            <a:ext cx="715658" cy="1842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>
            <a:stCxn id="15" idx="3"/>
            <a:endCxn id="8" idx="1"/>
          </p:cNvCxnSpPr>
          <p:nvPr/>
        </p:nvCxnSpPr>
        <p:spPr>
          <a:xfrm>
            <a:off x="3842081" y="2932001"/>
            <a:ext cx="715659" cy="602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>
            <a:stCxn id="16" idx="3"/>
            <a:endCxn id="8" idx="1"/>
          </p:cNvCxnSpPr>
          <p:nvPr/>
        </p:nvCxnSpPr>
        <p:spPr>
          <a:xfrm flipV="1">
            <a:off x="3797899" y="3534687"/>
            <a:ext cx="759841" cy="520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stCxn id="23" idx="0"/>
            <a:endCxn id="8" idx="2"/>
          </p:cNvCxnSpPr>
          <p:nvPr/>
        </p:nvCxnSpPr>
        <p:spPr>
          <a:xfrm flipH="1" flipV="1">
            <a:off x="5969097" y="4018391"/>
            <a:ext cx="47111" cy="51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/>
          <p:cNvSpPr/>
          <p:nvPr/>
        </p:nvSpPr>
        <p:spPr>
          <a:xfrm>
            <a:off x="1016861" y="4687280"/>
            <a:ext cx="2822713" cy="9674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err="1" smtClean="0">
                <a:solidFill>
                  <a:schemeClr val="tx1"/>
                </a:solidFill>
              </a:rPr>
              <a:t>BigData</a:t>
            </a:r>
            <a:endParaRPr lang="es-PA" sz="2000" b="1" dirty="0">
              <a:solidFill>
                <a:schemeClr val="tx1"/>
              </a:solidFill>
            </a:endParaRPr>
          </a:p>
        </p:txBody>
      </p:sp>
      <p:cxnSp>
        <p:nvCxnSpPr>
          <p:cNvPr id="50" name="Conector recto 49"/>
          <p:cNvCxnSpPr>
            <a:stCxn id="48" idx="3"/>
            <a:endCxn id="8" idx="1"/>
          </p:cNvCxnSpPr>
          <p:nvPr/>
        </p:nvCxnSpPr>
        <p:spPr>
          <a:xfrm flipV="1">
            <a:off x="3839574" y="3534687"/>
            <a:ext cx="718166" cy="1636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5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874027" y="0"/>
            <a:ext cx="8840645" cy="1325563"/>
          </a:xfrm>
        </p:spPr>
        <p:txBody>
          <a:bodyPr/>
          <a:lstStyle/>
          <a:p>
            <a:r>
              <a:rPr lang="es-PA" b="1" dirty="0" smtClean="0">
                <a:solidFill>
                  <a:srgbClr val="701C6F"/>
                </a:solidFill>
              </a:rPr>
              <a:t>Tareas de la Minería de datos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278179" y="1325564"/>
            <a:ext cx="2822713" cy="967409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Descriptivas</a:t>
            </a:r>
            <a:endParaRPr lang="es-PA" sz="2400" b="1" dirty="0"/>
          </a:p>
        </p:txBody>
      </p:sp>
      <p:sp>
        <p:nvSpPr>
          <p:cNvPr id="28" name="Rectángulo 27"/>
          <p:cNvSpPr/>
          <p:nvPr/>
        </p:nvSpPr>
        <p:spPr>
          <a:xfrm>
            <a:off x="6891959" y="1325563"/>
            <a:ext cx="2822713" cy="967409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Predictivas</a:t>
            </a:r>
            <a:endParaRPr lang="es-PA" sz="24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2278178" y="2485624"/>
            <a:ext cx="2822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dirty="0"/>
              <a:t>Buscar patrones humano-interpretables </a:t>
            </a:r>
            <a:r>
              <a:rPr lang="es-PA" dirty="0" smtClean="0"/>
              <a:t>que describen </a:t>
            </a:r>
            <a:r>
              <a:rPr lang="es-PA" dirty="0"/>
              <a:t>los datos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6533351" y="2485624"/>
            <a:ext cx="3539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dirty="0" smtClean="0"/>
              <a:t>Analizar variables </a:t>
            </a:r>
            <a:r>
              <a:rPr lang="es-PA" dirty="0"/>
              <a:t>para </a:t>
            </a:r>
            <a:r>
              <a:rPr lang="es-PA" dirty="0" smtClean="0"/>
              <a:t>predecir los </a:t>
            </a:r>
            <a:r>
              <a:rPr lang="es-PA" dirty="0"/>
              <a:t>valores futuros desconocidos de la </a:t>
            </a:r>
            <a:r>
              <a:rPr lang="es-PA" dirty="0" smtClean="0"/>
              <a:t>misma variable</a:t>
            </a:r>
            <a:endParaRPr lang="es-PA" dirty="0"/>
          </a:p>
        </p:txBody>
      </p:sp>
      <p:sp>
        <p:nvSpPr>
          <p:cNvPr id="32" name="CuadroTexto 31"/>
          <p:cNvSpPr txBox="1"/>
          <p:nvPr/>
        </p:nvSpPr>
        <p:spPr>
          <a:xfrm>
            <a:off x="2278178" y="3453034"/>
            <a:ext cx="2822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 smtClean="0"/>
              <a:t>Métodos Factoriales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 err="1"/>
              <a:t>Clustering</a:t>
            </a:r>
            <a:endParaRPr lang="es-P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Reducción de variables</a:t>
            </a:r>
            <a:endParaRPr lang="es-P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 smtClean="0"/>
              <a:t>Análisis de componentes principales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OLAP (visualización</a:t>
            </a:r>
            <a:r>
              <a:rPr lang="es-PA" dirty="0" smtClean="0"/>
              <a:t>).</a:t>
            </a:r>
            <a:endParaRPr lang="es-PA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015457" y="3453033"/>
            <a:ext cx="282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/>
              <a:t>Series de Tiempo.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 smtClean="0"/>
              <a:t>Análisis </a:t>
            </a:r>
            <a:r>
              <a:rPr lang="es-PA" dirty="0"/>
              <a:t>Discriminante.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 smtClean="0"/>
              <a:t>Regresión</a:t>
            </a:r>
            <a:r>
              <a:rPr lang="es-PA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A" dirty="0" smtClean="0"/>
              <a:t>Árboles </a:t>
            </a:r>
            <a:r>
              <a:rPr lang="es-PA" dirty="0"/>
              <a:t>de Decisión.</a:t>
            </a:r>
          </a:p>
        </p:txBody>
      </p:sp>
    </p:spTree>
    <p:extLst>
      <p:ext uri="{BB962C8B-B14F-4D97-AF65-F5344CB8AC3E}">
        <p14:creationId xmlns:p14="http://schemas.microsoft.com/office/powerpoint/2010/main" val="98703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633881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Metodología de Minería de datos</a:t>
            </a:r>
            <a:endParaRPr lang="es-PA" b="1" dirty="0">
              <a:solidFill>
                <a:srgbClr val="701C6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190" t="40935" r="21831" b="25998"/>
          <a:stretch/>
        </p:blipFill>
        <p:spPr>
          <a:xfrm>
            <a:off x="6588503" y="1455314"/>
            <a:ext cx="5200365" cy="179112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5543" y="4893232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Knowledge Discovery in Databases</a:t>
            </a:r>
            <a:r>
              <a:rPr lang="en-US" dirty="0"/>
              <a:t> (KDD)</a:t>
            </a:r>
            <a:endParaRPr lang="es-PA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690" t="24025" r="16127" b="8524"/>
          <a:stretch/>
        </p:blipFill>
        <p:spPr>
          <a:xfrm>
            <a:off x="310226" y="1455314"/>
            <a:ext cx="6090574" cy="343791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588503" y="3376189"/>
            <a:ext cx="242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Modelo</a:t>
            </a:r>
            <a:r>
              <a:rPr lang="en-US" i="1" dirty="0" smtClean="0"/>
              <a:t> </a:t>
            </a:r>
            <a:r>
              <a:rPr lang="en-US" i="1" dirty="0" err="1" smtClean="0"/>
              <a:t>básico</a:t>
            </a:r>
            <a:r>
              <a:rPr lang="en-US" i="1" dirty="0" smtClean="0"/>
              <a:t> de </a:t>
            </a:r>
            <a:r>
              <a:rPr lang="en-US" dirty="0" smtClean="0"/>
              <a:t>(KDD</a:t>
            </a:r>
            <a:r>
              <a:rPr lang="en-US" dirty="0"/>
              <a:t>)</a:t>
            </a:r>
            <a:endParaRPr lang="es-PA" dirty="0"/>
          </a:p>
        </p:txBody>
      </p:sp>
      <p:sp>
        <p:nvSpPr>
          <p:cNvPr id="6" name="CuadroTexto 5"/>
          <p:cNvSpPr txBox="1"/>
          <p:nvPr/>
        </p:nvSpPr>
        <p:spPr>
          <a:xfrm>
            <a:off x="925543" y="5262564"/>
            <a:ext cx="414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 smtClean="0"/>
              <a:t>Otros modelos: KDD</a:t>
            </a:r>
            <a:r>
              <a:rPr lang="es-PA" dirty="0"/>
              <a:t>, CRISP-DM y SEMMA.</a:t>
            </a:r>
          </a:p>
        </p:txBody>
      </p:sp>
    </p:spTree>
    <p:extLst>
      <p:ext uri="{BB962C8B-B14F-4D97-AF65-F5344CB8AC3E}">
        <p14:creationId xmlns:p14="http://schemas.microsoft.com/office/powerpoint/2010/main" val="24074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633881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Lenguajes para Minería de datos</a:t>
            </a:r>
            <a:endParaRPr lang="es-PA" b="1" dirty="0">
              <a:solidFill>
                <a:srgbClr val="701C6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651" y="1325563"/>
            <a:ext cx="4438650" cy="37909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78" y="1325563"/>
            <a:ext cx="5870229" cy="37909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70678" y="5322012"/>
            <a:ext cx="195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smtClean="0"/>
              <a:t>Fuente: </a:t>
            </a:r>
            <a:r>
              <a:rPr lang="es-PA" i="1" dirty="0" err="1">
                <a:hlinkClick r:id="rId4"/>
              </a:rPr>
              <a:t>KDnuggets</a:t>
            </a:r>
            <a:endParaRPr lang="es-PA" i="1" dirty="0"/>
          </a:p>
        </p:txBody>
      </p:sp>
    </p:spTree>
    <p:extLst>
      <p:ext uri="{BB962C8B-B14F-4D97-AF65-F5344CB8AC3E}">
        <p14:creationId xmlns:p14="http://schemas.microsoft.com/office/powerpoint/2010/main" val="207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11056</TotalTime>
  <Words>1524</Words>
  <Application>Microsoft Office PowerPoint</Application>
  <PresentationFormat>Panorámica</PresentationFormat>
  <Paragraphs>426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Arial Unicode MS</vt:lpstr>
      <vt:lpstr>Calibri</vt:lpstr>
      <vt:lpstr>Calibri Light</vt:lpstr>
      <vt:lpstr>Consolas</vt:lpstr>
      <vt:lpstr>Times New Roman</vt:lpstr>
      <vt:lpstr>Tema de Office</vt:lpstr>
      <vt:lpstr> Taller de R para estadísticas Fundamentos del Lenguaje, tipo y estructura de datos</vt:lpstr>
      <vt:lpstr>Objetivo</vt:lpstr>
      <vt:lpstr>Contenido</vt:lpstr>
      <vt:lpstr>Contenido</vt:lpstr>
      <vt:lpstr>Minería de datos</vt:lpstr>
      <vt:lpstr>Minería de datos y otras disciplinas</vt:lpstr>
      <vt:lpstr>Tareas de la Minería de datos</vt:lpstr>
      <vt:lpstr>Metodología de Minería de datos</vt:lpstr>
      <vt:lpstr>Lenguajes para Minería de datos</vt:lpstr>
      <vt:lpstr>Uso del lenguaje R</vt:lpstr>
      <vt:lpstr>Curva de aprendizaje del lenguaje R</vt:lpstr>
      <vt:lpstr>Lenguaje R</vt:lpstr>
      <vt:lpstr>Lenguaje R</vt:lpstr>
      <vt:lpstr>R en Rcommander</vt:lpstr>
      <vt:lpstr>R y Rstudio</vt:lpstr>
      <vt:lpstr>Instalación de R y Rstudio</vt:lpstr>
      <vt:lpstr>Interface de Rstudio</vt:lpstr>
      <vt:lpstr>Interface de Rstudio: Consola</vt:lpstr>
      <vt:lpstr>¿Qué son los datos?</vt:lpstr>
      <vt:lpstr>Los datos y sus tipos</vt:lpstr>
      <vt:lpstr>Variables en R</vt:lpstr>
      <vt:lpstr>Variables en R</vt:lpstr>
      <vt:lpstr>Practica de Variables en R</vt:lpstr>
      <vt:lpstr>OPERADORES</vt:lpstr>
      <vt:lpstr>Estructuras de datos en R</vt:lpstr>
      <vt:lpstr>Estructuras de datos en R : VECTOR</vt:lpstr>
      <vt:lpstr>Ejemplo: VECTOR</vt:lpstr>
      <vt:lpstr>COERCION  </vt:lpstr>
      <vt:lpstr>COERCIÓN </vt:lpstr>
      <vt:lpstr>CONCEPTOS Y FUNCIONES DE ESTADÍSTICAS </vt:lpstr>
      <vt:lpstr>Funciones en R</vt:lpstr>
      <vt:lpstr>FUNCIONES DE ESTADISTICAS (mediana, media, moda)</vt:lpstr>
      <vt:lpstr>FUNCIONES DE ESTADISTICAS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Becas Nacionales e Internacionales</dc:title>
  <dc:creator>ciditic</dc:creator>
  <cp:lastModifiedBy>Danny Murillo</cp:lastModifiedBy>
  <cp:revision>516</cp:revision>
  <dcterms:created xsi:type="dcterms:W3CDTF">2015-06-19T02:47:23Z</dcterms:created>
  <dcterms:modified xsi:type="dcterms:W3CDTF">2019-02-26T17:32:35Z</dcterms:modified>
</cp:coreProperties>
</file>