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472" r:id="rId3"/>
    <p:sldId id="498" r:id="rId4"/>
    <p:sldId id="515" r:id="rId5"/>
    <p:sldId id="516" r:id="rId6"/>
    <p:sldId id="517" r:id="rId7"/>
    <p:sldId id="518" r:id="rId8"/>
    <p:sldId id="519" r:id="rId9"/>
    <p:sldId id="520" r:id="rId10"/>
    <p:sldId id="521" r:id="rId11"/>
    <p:sldId id="522" r:id="rId12"/>
    <p:sldId id="523" r:id="rId13"/>
    <p:sldId id="524" r:id="rId14"/>
    <p:sldId id="525" r:id="rId15"/>
    <p:sldId id="526" r:id="rId16"/>
    <p:sldId id="527" r:id="rId17"/>
    <p:sldId id="530" r:id="rId18"/>
    <p:sldId id="531" r:id="rId19"/>
    <p:sldId id="532" r:id="rId20"/>
    <p:sldId id="533" r:id="rId21"/>
    <p:sldId id="534" r:id="rId22"/>
    <p:sldId id="535" r:id="rId23"/>
    <p:sldId id="528" r:id="rId24"/>
    <p:sldId id="529" r:id="rId25"/>
    <p:sldId id="420" r:id="rId26"/>
  </p:sldIdLst>
  <p:sldSz cx="12192000" cy="6858000"/>
  <p:notesSz cx="6858000" cy="9144000"/>
  <p:defaultTex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034F"/>
    <a:srgbClr val="800080"/>
    <a:srgbClr val="FF0000"/>
    <a:srgbClr val="CDAFCA"/>
    <a:srgbClr val="D7BFD5"/>
    <a:srgbClr val="E7D9E6"/>
    <a:srgbClr val="42048A"/>
    <a:srgbClr val="FFCCCC"/>
    <a:srgbClr val="E8D3A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15" autoAdjust="0"/>
    <p:restoredTop sz="94660"/>
  </p:normalViewPr>
  <p:slideViewPr>
    <p:cSldViewPr snapToGrid="0">
      <p:cViewPr>
        <p:scale>
          <a:sx n="75" d="100"/>
          <a:sy n="75" d="100"/>
        </p:scale>
        <p:origin x="1578" y="888"/>
      </p:cViewPr>
      <p:guideLst/>
    </p:cSldViewPr>
  </p:slideViewPr>
  <p:notesTextViewPr>
    <p:cViewPr>
      <p:scale>
        <a:sx n="1" d="1"/>
        <a:sy n="1" d="1"/>
      </p:scale>
      <p:origin x="0" y="0"/>
    </p:cViewPr>
  </p:notesTextViewPr>
  <p:sorterViewPr>
    <p:cViewPr>
      <p:scale>
        <a:sx n="25" d="100"/>
        <a:sy n="2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A"/>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A"/>
          </a:p>
        </p:txBody>
      </p:sp>
      <p:sp>
        <p:nvSpPr>
          <p:cNvPr id="4" name="Marcador de fecha 3"/>
          <p:cNvSpPr>
            <a:spLocks noGrp="1"/>
          </p:cNvSpPr>
          <p:nvPr>
            <p:ph type="dt" sz="half" idx="10"/>
          </p:nvPr>
        </p:nvSpPr>
        <p:spPr/>
        <p:txBody>
          <a:bodyPr/>
          <a:lstStyle/>
          <a:p>
            <a:fld id="{BB755C20-E630-477E-9480-1D5CD1CF70C6}" type="datetimeFigureOut">
              <a:rPr lang="es-PA" smtClean="0"/>
              <a:t>02/28/2019</a:t>
            </a:fld>
            <a:endParaRPr lang="es-PA"/>
          </a:p>
        </p:txBody>
      </p:sp>
      <p:sp>
        <p:nvSpPr>
          <p:cNvPr id="5" name="Marcador de pie de página 4"/>
          <p:cNvSpPr>
            <a:spLocks noGrp="1"/>
          </p:cNvSpPr>
          <p:nvPr>
            <p:ph type="ftr" sz="quarter" idx="11"/>
          </p:nvPr>
        </p:nvSpPr>
        <p:spPr/>
        <p:txBody>
          <a:bodyPr/>
          <a:lstStyle/>
          <a:p>
            <a:endParaRPr lang="es-PA"/>
          </a:p>
        </p:txBody>
      </p:sp>
      <p:sp>
        <p:nvSpPr>
          <p:cNvPr id="6" name="Marcador de número de diapositiva 5"/>
          <p:cNvSpPr>
            <a:spLocks noGrp="1"/>
          </p:cNvSpPr>
          <p:nvPr>
            <p:ph type="sldNum" sz="quarter" idx="12"/>
          </p:nvPr>
        </p:nvSpPr>
        <p:spPr/>
        <p:txBody>
          <a:bodyPr/>
          <a:lstStyle/>
          <a:p>
            <a:fld id="{E3F373F9-87CB-41A6-A14D-6270C7F4E545}" type="slidenum">
              <a:rPr lang="es-PA" smtClean="0"/>
              <a:t>‹Nº›</a:t>
            </a:fld>
            <a:endParaRPr lang="es-PA"/>
          </a:p>
        </p:txBody>
      </p:sp>
    </p:spTree>
    <p:extLst>
      <p:ext uri="{BB962C8B-B14F-4D97-AF65-F5344CB8AC3E}">
        <p14:creationId xmlns:p14="http://schemas.microsoft.com/office/powerpoint/2010/main" val="3306488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A"/>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4" name="Marcador de fecha 3"/>
          <p:cNvSpPr>
            <a:spLocks noGrp="1"/>
          </p:cNvSpPr>
          <p:nvPr>
            <p:ph type="dt" sz="half" idx="10"/>
          </p:nvPr>
        </p:nvSpPr>
        <p:spPr/>
        <p:txBody>
          <a:bodyPr/>
          <a:lstStyle/>
          <a:p>
            <a:fld id="{BB755C20-E630-477E-9480-1D5CD1CF70C6}" type="datetimeFigureOut">
              <a:rPr lang="es-PA" smtClean="0"/>
              <a:t>02/28/2019</a:t>
            </a:fld>
            <a:endParaRPr lang="es-PA"/>
          </a:p>
        </p:txBody>
      </p:sp>
      <p:sp>
        <p:nvSpPr>
          <p:cNvPr id="5" name="Marcador de pie de página 4"/>
          <p:cNvSpPr>
            <a:spLocks noGrp="1"/>
          </p:cNvSpPr>
          <p:nvPr>
            <p:ph type="ftr" sz="quarter" idx="11"/>
          </p:nvPr>
        </p:nvSpPr>
        <p:spPr/>
        <p:txBody>
          <a:bodyPr/>
          <a:lstStyle/>
          <a:p>
            <a:endParaRPr lang="es-PA"/>
          </a:p>
        </p:txBody>
      </p:sp>
      <p:sp>
        <p:nvSpPr>
          <p:cNvPr id="6" name="Marcador de número de diapositiva 5"/>
          <p:cNvSpPr>
            <a:spLocks noGrp="1"/>
          </p:cNvSpPr>
          <p:nvPr>
            <p:ph type="sldNum" sz="quarter" idx="12"/>
          </p:nvPr>
        </p:nvSpPr>
        <p:spPr/>
        <p:txBody>
          <a:bodyPr/>
          <a:lstStyle/>
          <a:p>
            <a:fld id="{E3F373F9-87CB-41A6-A14D-6270C7F4E545}" type="slidenum">
              <a:rPr lang="es-PA" smtClean="0"/>
              <a:t>‹Nº›</a:t>
            </a:fld>
            <a:endParaRPr lang="es-PA"/>
          </a:p>
        </p:txBody>
      </p:sp>
    </p:spTree>
    <p:extLst>
      <p:ext uri="{BB962C8B-B14F-4D97-AF65-F5344CB8AC3E}">
        <p14:creationId xmlns:p14="http://schemas.microsoft.com/office/powerpoint/2010/main" val="1194088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A"/>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4" name="Marcador de fecha 3"/>
          <p:cNvSpPr>
            <a:spLocks noGrp="1"/>
          </p:cNvSpPr>
          <p:nvPr>
            <p:ph type="dt" sz="half" idx="10"/>
          </p:nvPr>
        </p:nvSpPr>
        <p:spPr/>
        <p:txBody>
          <a:bodyPr/>
          <a:lstStyle/>
          <a:p>
            <a:fld id="{BB755C20-E630-477E-9480-1D5CD1CF70C6}" type="datetimeFigureOut">
              <a:rPr lang="es-PA" smtClean="0"/>
              <a:t>02/28/2019</a:t>
            </a:fld>
            <a:endParaRPr lang="es-PA"/>
          </a:p>
        </p:txBody>
      </p:sp>
      <p:sp>
        <p:nvSpPr>
          <p:cNvPr id="5" name="Marcador de pie de página 4"/>
          <p:cNvSpPr>
            <a:spLocks noGrp="1"/>
          </p:cNvSpPr>
          <p:nvPr>
            <p:ph type="ftr" sz="quarter" idx="11"/>
          </p:nvPr>
        </p:nvSpPr>
        <p:spPr/>
        <p:txBody>
          <a:bodyPr/>
          <a:lstStyle/>
          <a:p>
            <a:endParaRPr lang="es-PA"/>
          </a:p>
        </p:txBody>
      </p:sp>
      <p:sp>
        <p:nvSpPr>
          <p:cNvPr id="6" name="Marcador de número de diapositiva 5"/>
          <p:cNvSpPr>
            <a:spLocks noGrp="1"/>
          </p:cNvSpPr>
          <p:nvPr>
            <p:ph type="sldNum" sz="quarter" idx="12"/>
          </p:nvPr>
        </p:nvSpPr>
        <p:spPr/>
        <p:txBody>
          <a:bodyPr/>
          <a:lstStyle/>
          <a:p>
            <a:fld id="{E3F373F9-87CB-41A6-A14D-6270C7F4E545}" type="slidenum">
              <a:rPr lang="es-PA" smtClean="0"/>
              <a:t>‹Nº›</a:t>
            </a:fld>
            <a:endParaRPr lang="es-PA"/>
          </a:p>
        </p:txBody>
      </p:sp>
    </p:spTree>
    <p:extLst>
      <p:ext uri="{BB962C8B-B14F-4D97-AF65-F5344CB8AC3E}">
        <p14:creationId xmlns:p14="http://schemas.microsoft.com/office/powerpoint/2010/main" val="3149854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A"/>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4" name="Marcador de fecha 3"/>
          <p:cNvSpPr>
            <a:spLocks noGrp="1"/>
          </p:cNvSpPr>
          <p:nvPr>
            <p:ph type="dt" sz="half" idx="10"/>
          </p:nvPr>
        </p:nvSpPr>
        <p:spPr/>
        <p:txBody>
          <a:bodyPr/>
          <a:lstStyle/>
          <a:p>
            <a:fld id="{BB755C20-E630-477E-9480-1D5CD1CF70C6}" type="datetimeFigureOut">
              <a:rPr lang="es-PA" smtClean="0"/>
              <a:t>02/28/2019</a:t>
            </a:fld>
            <a:endParaRPr lang="es-PA"/>
          </a:p>
        </p:txBody>
      </p:sp>
      <p:sp>
        <p:nvSpPr>
          <p:cNvPr id="5" name="Marcador de pie de página 4"/>
          <p:cNvSpPr>
            <a:spLocks noGrp="1"/>
          </p:cNvSpPr>
          <p:nvPr>
            <p:ph type="ftr" sz="quarter" idx="11"/>
          </p:nvPr>
        </p:nvSpPr>
        <p:spPr/>
        <p:txBody>
          <a:bodyPr/>
          <a:lstStyle/>
          <a:p>
            <a:endParaRPr lang="es-PA"/>
          </a:p>
        </p:txBody>
      </p:sp>
      <p:sp>
        <p:nvSpPr>
          <p:cNvPr id="6" name="Marcador de número de diapositiva 5"/>
          <p:cNvSpPr>
            <a:spLocks noGrp="1"/>
          </p:cNvSpPr>
          <p:nvPr>
            <p:ph type="sldNum" sz="quarter" idx="12"/>
          </p:nvPr>
        </p:nvSpPr>
        <p:spPr/>
        <p:txBody>
          <a:bodyPr/>
          <a:lstStyle/>
          <a:p>
            <a:fld id="{E3F373F9-87CB-41A6-A14D-6270C7F4E545}" type="slidenum">
              <a:rPr lang="es-PA" smtClean="0"/>
              <a:t>‹Nº›</a:t>
            </a:fld>
            <a:endParaRPr lang="es-PA"/>
          </a:p>
        </p:txBody>
      </p:sp>
    </p:spTree>
    <p:extLst>
      <p:ext uri="{BB962C8B-B14F-4D97-AF65-F5344CB8AC3E}">
        <p14:creationId xmlns:p14="http://schemas.microsoft.com/office/powerpoint/2010/main" val="392457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A"/>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BB755C20-E630-477E-9480-1D5CD1CF70C6}" type="datetimeFigureOut">
              <a:rPr lang="es-PA" smtClean="0"/>
              <a:t>02/28/2019</a:t>
            </a:fld>
            <a:endParaRPr lang="es-PA"/>
          </a:p>
        </p:txBody>
      </p:sp>
      <p:sp>
        <p:nvSpPr>
          <p:cNvPr id="5" name="Marcador de pie de página 4"/>
          <p:cNvSpPr>
            <a:spLocks noGrp="1"/>
          </p:cNvSpPr>
          <p:nvPr>
            <p:ph type="ftr" sz="quarter" idx="11"/>
          </p:nvPr>
        </p:nvSpPr>
        <p:spPr/>
        <p:txBody>
          <a:bodyPr/>
          <a:lstStyle/>
          <a:p>
            <a:endParaRPr lang="es-PA"/>
          </a:p>
        </p:txBody>
      </p:sp>
      <p:sp>
        <p:nvSpPr>
          <p:cNvPr id="6" name="Marcador de número de diapositiva 5"/>
          <p:cNvSpPr>
            <a:spLocks noGrp="1"/>
          </p:cNvSpPr>
          <p:nvPr>
            <p:ph type="sldNum" sz="quarter" idx="12"/>
          </p:nvPr>
        </p:nvSpPr>
        <p:spPr/>
        <p:txBody>
          <a:bodyPr/>
          <a:lstStyle/>
          <a:p>
            <a:fld id="{E3F373F9-87CB-41A6-A14D-6270C7F4E545}" type="slidenum">
              <a:rPr lang="es-PA" smtClean="0"/>
              <a:t>‹Nº›</a:t>
            </a:fld>
            <a:endParaRPr lang="es-PA"/>
          </a:p>
        </p:txBody>
      </p:sp>
    </p:spTree>
    <p:extLst>
      <p:ext uri="{BB962C8B-B14F-4D97-AF65-F5344CB8AC3E}">
        <p14:creationId xmlns:p14="http://schemas.microsoft.com/office/powerpoint/2010/main" val="2772443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A"/>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5" name="Marcador de fecha 4"/>
          <p:cNvSpPr>
            <a:spLocks noGrp="1"/>
          </p:cNvSpPr>
          <p:nvPr>
            <p:ph type="dt" sz="half" idx="10"/>
          </p:nvPr>
        </p:nvSpPr>
        <p:spPr/>
        <p:txBody>
          <a:bodyPr/>
          <a:lstStyle/>
          <a:p>
            <a:fld id="{BB755C20-E630-477E-9480-1D5CD1CF70C6}" type="datetimeFigureOut">
              <a:rPr lang="es-PA" smtClean="0"/>
              <a:t>02/28/2019</a:t>
            </a:fld>
            <a:endParaRPr lang="es-PA"/>
          </a:p>
        </p:txBody>
      </p:sp>
      <p:sp>
        <p:nvSpPr>
          <p:cNvPr id="6" name="Marcador de pie de página 5"/>
          <p:cNvSpPr>
            <a:spLocks noGrp="1"/>
          </p:cNvSpPr>
          <p:nvPr>
            <p:ph type="ftr" sz="quarter" idx="11"/>
          </p:nvPr>
        </p:nvSpPr>
        <p:spPr/>
        <p:txBody>
          <a:bodyPr/>
          <a:lstStyle/>
          <a:p>
            <a:endParaRPr lang="es-PA"/>
          </a:p>
        </p:txBody>
      </p:sp>
      <p:sp>
        <p:nvSpPr>
          <p:cNvPr id="7" name="Marcador de número de diapositiva 6"/>
          <p:cNvSpPr>
            <a:spLocks noGrp="1"/>
          </p:cNvSpPr>
          <p:nvPr>
            <p:ph type="sldNum" sz="quarter" idx="12"/>
          </p:nvPr>
        </p:nvSpPr>
        <p:spPr/>
        <p:txBody>
          <a:bodyPr/>
          <a:lstStyle/>
          <a:p>
            <a:fld id="{E3F373F9-87CB-41A6-A14D-6270C7F4E545}" type="slidenum">
              <a:rPr lang="es-PA" smtClean="0"/>
              <a:t>‹Nº›</a:t>
            </a:fld>
            <a:endParaRPr lang="es-PA"/>
          </a:p>
        </p:txBody>
      </p:sp>
    </p:spTree>
    <p:extLst>
      <p:ext uri="{BB962C8B-B14F-4D97-AF65-F5344CB8AC3E}">
        <p14:creationId xmlns:p14="http://schemas.microsoft.com/office/powerpoint/2010/main" val="2895296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PA"/>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7" name="Marcador de fecha 6"/>
          <p:cNvSpPr>
            <a:spLocks noGrp="1"/>
          </p:cNvSpPr>
          <p:nvPr>
            <p:ph type="dt" sz="half" idx="10"/>
          </p:nvPr>
        </p:nvSpPr>
        <p:spPr/>
        <p:txBody>
          <a:bodyPr/>
          <a:lstStyle/>
          <a:p>
            <a:fld id="{BB755C20-E630-477E-9480-1D5CD1CF70C6}" type="datetimeFigureOut">
              <a:rPr lang="es-PA" smtClean="0"/>
              <a:t>02/28/2019</a:t>
            </a:fld>
            <a:endParaRPr lang="es-PA"/>
          </a:p>
        </p:txBody>
      </p:sp>
      <p:sp>
        <p:nvSpPr>
          <p:cNvPr id="8" name="Marcador de pie de página 7"/>
          <p:cNvSpPr>
            <a:spLocks noGrp="1"/>
          </p:cNvSpPr>
          <p:nvPr>
            <p:ph type="ftr" sz="quarter" idx="11"/>
          </p:nvPr>
        </p:nvSpPr>
        <p:spPr/>
        <p:txBody>
          <a:bodyPr/>
          <a:lstStyle/>
          <a:p>
            <a:endParaRPr lang="es-PA"/>
          </a:p>
        </p:txBody>
      </p:sp>
      <p:sp>
        <p:nvSpPr>
          <p:cNvPr id="9" name="Marcador de número de diapositiva 8"/>
          <p:cNvSpPr>
            <a:spLocks noGrp="1"/>
          </p:cNvSpPr>
          <p:nvPr>
            <p:ph type="sldNum" sz="quarter" idx="12"/>
          </p:nvPr>
        </p:nvSpPr>
        <p:spPr/>
        <p:txBody>
          <a:bodyPr/>
          <a:lstStyle/>
          <a:p>
            <a:fld id="{E3F373F9-87CB-41A6-A14D-6270C7F4E545}" type="slidenum">
              <a:rPr lang="es-PA" smtClean="0"/>
              <a:t>‹Nº›</a:t>
            </a:fld>
            <a:endParaRPr lang="es-PA"/>
          </a:p>
        </p:txBody>
      </p:sp>
    </p:spTree>
    <p:extLst>
      <p:ext uri="{BB962C8B-B14F-4D97-AF65-F5344CB8AC3E}">
        <p14:creationId xmlns:p14="http://schemas.microsoft.com/office/powerpoint/2010/main" val="3399154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A"/>
          </a:p>
        </p:txBody>
      </p:sp>
      <p:sp>
        <p:nvSpPr>
          <p:cNvPr id="3" name="Marcador de fecha 2"/>
          <p:cNvSpPr>
            <a:spLocks noGrp="1"/>
          </p:cNvSpPr>
          <p:nvPr>
            <p:ph type="dt" sz="half" idx="10"/>
          </p:nvPr>
        </p:nvSpPr>
        <p:spPr/>
        <p:txBody>
          <a:bodyPr/>
          <a:lstStyle/>
          <a:p>
            <a:fld id="{BB755C20-E630-477E-9480-1D5CD1CF70C6}" type="datetimeFigureOut">
              <a:rPr lang="es-PA" smtClean="0"/>
              <a:t>02/28/2019</a:t>
            </a:fld>
            <a:endParaRPr lang="es-PA"/>
          </a:p>
        </p:txBody>
      </p:sp>
      <p:sp>
        <p:nvSpPr>
          <p:cNvPr id="4" name="Marcador de pie de página 3"/>
          <p:cNvSpPr>
            <a:spLocks noGrp="1"/>
          </p:cNvSpPr>
          <p:nvPr>
            <p:ph type="ftr" sz="quarter" idx="11"/>
          </p:nvPr>
        </p:nvSpPr>
        <p:spPr/>
        <p:txBody>
          <a:bodyPr/>
          <a:lstStyle/>
          <a:p>
            <a:endParaRPr lang="es-PA"/>
          </a:p>
        </p:txBody>
      </p:sp>
      <p:sp>
        <p:nvSpPr>
          <p:cNvPr id="5" name="Marcador de número de diapositiva 4"/>
          <p:cNvSpPr>
            <a:spLocks noGrp="1"/>
          </p:cNvSpPr>
          <p:nvPr>
            <p:ph type="sldNum" sz="quarter" idx="12"/>
          </p:nvPr>
        </p:nvSpPr>
        <p:spPr/>
        <p:txBody>
          <a:bodyPr/>
          <a:lstStyle/>
          <a:p>
            <a:fld id="{E3F373F9-87CB-41A6-A14D-6270C7F4E545}" type="slidenum">
              <a:rPr lang="es-PA" smtClean="0"/>
              <a:t>‹Nº›</a:t>
            </a:fld>
            <a:endParaRPr lang="es-PA"/>
          </a:p>
        </p:txBody>
      </p:sp>
    </p:spTree>
    <p:extLst>
      <p:ext uri="{BB962C8B-B14F-4D97-AF65-F5344CB8AC3E}">
        <p14:creationId xmlns:p14="http://schemas.microsoft.com/office/powerpoint/2010/main" val="3853638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B755C20-E630-477E-9480-1D5CD1CF70C6}" type="datetimeFigureOut">
              <a:rPr lang="es-PA" smtClean="0"/>
              <a:t>02/28/2019</a:t>
            </a:fld>
            <a:endParaRPr lang="es-PA"/>
          </a:p>
        </p:txBody>
      </p:sp>
      <p:sp>
        <p:nvSpPr>
          <p:cNvPr id="3" name="Marcador de pie de página 2"/>
          <p:cNvSpPr>
            <a:spLocks noGrp="1"/>
          </p:cNvSpPr>
          <p:nvPr>
            <p:ph type="ftr" sz="quarter" idx="11"/>
          </p:nvPr>
        </p:nvSpPr>
        <p:spPr/>
        <p:txBody>
          <a:bodyPr/>
          <a:lstStyle/>
          <a:p>
            <a:endParaRPr lang="es-PA"/>
          </a:p>
        </p:txBody>
      </p:sp>
      <p:sp>
        <p:nvSpPr>
          <p:cNvPr id="4" name="Marcador de número de diapositiva 3"/>
          <p:cNvSpPr>
            <a:spLocks noGrp="1"/>
          </p:cNvSpPr>
          <p:nvPr>
            <p:ph type="sldNum" sz="quarter" idx="12"/>
          </p:nvPr>
        </p:nvSpPr>
        <p:spPr/>
        <p:txBody>
          <a:bodyPr/>
          <a:lstStyle/>
          <a:p>
            <a:fld id="{E3F373F9-87CB-41A6-A14D-6270C7F4E545}" type="slidenum">
              <a:rPr lang="es-PA" smtClean="0"/>
              <a:t>‹Nº›</a:t>
            </a:fld>
            <a:endParaRPr lang="es-PA"/>
          </a:p>
        </p:txBody>
      </p:sp>
    </p:spTree>
    <p:extLst>
      <p:ext uri="{BB962C8B-B14F-4D97-AF65-F5344CB8AC3E}">
        <p14:creationId xmlns:p14="http://schemas.microsoft.com/office/powerpoint/2010/main" val="3164912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A"/>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BB755C20-E630-477E-9480-1D5CD1CF70C6}" type="datetimeFigureOut">
              <a:rPr lang="es-PA" smtClean="0"/>
              <a:t>02/28/2019</a:t>
            </a:fld>
            <a:endParaRPr lang="es-PA"/>
          </a:p>
        </p:txBody>
      </p:sp>
      <p:sp>
        <p:nvSpPr>
          <p:cNvPr id="6" name="Marcador de pie de página 5"/>
          <p:cNvSpPr>
            <a:spLocks noGrp="1"/>
          </p:cNvSpPr>
          <p:nvPr>
            <p:ph type="ftr" sz="quarter" idx="11"/>
          </p:nvPr>
        </p:nvSpPr>
        <p:spPr/>
        <p:txBody>
          <a:bodyPr/>
          <a:lstStyle/>
          <a:p>
            <a:endParaRPr lang="es-PA"/>
          </a:p>
        </p:txBody>
      </p:sp>
      <p:sp>
        <p:nvSpPr>
          <p:cNvPr id="7" name="Marcador de número de diapositiva 6"/>
          <p:cNvSpPr>
            <a:spLocks noGrp="1"/>
          </p:cNvSpPr>
          <p:nvPr>
            <p:ph type="sldNum" sz="quarter" idx="12"/>
          </p:nvPr>
        </p:nvSpPr>
        <p:spPr/>
        <p:txBody>
          <a:bodyPr/>
          <a:lstStyle/>
          <a:p>
            <a:fld id="{E3F373F9-87CB-41A6-A14D-6270C7F4E545}" type="slidenum">
              <a:rPr lang="es-PA" smtClean="0"/>
              <a:t>‹Nº›</a:t>
            </a:fld>
            <a:endParaRPr lang="es-PA"/>
          </a:p>
        </p:txBody>
      </p:sp>
    </p:spTree>
    <p:extLst>
      <p:ext uri="{BB962C8B-B14F-4D97-AF65-F5344CB8AC3E}">
        <p14:creationId xmlns:p14="http://schemas.microsoft.com/office/powerpoint/2010/main" val="3933711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A"/>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A"/>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BB755C20-E630-477E-9480-1D5CD1CF70C6}" type="datetimeFigureOut">
              <a:rPr lang="es-PA" smtClean="0"/>
              <a:t>02/28/2019</a:t>
            </a:fld>
            <a:endParaRPr lang="es-PA"/>
          </a:p>
        </p:txBody>
      </p:sp>
      <p:sp>
        <p:nvSpPr>
          <p:cNvPr id="6" name="Marcador de pie de página 5"/>
          <p:cNvSpPr>
            <a:spLocks noGrp="1"/>
          </p:cNvSpPr>
          <p:nvPr>
            <p:ph type="ftr" sz="quarter" idx="11"/>
          </p:nvPr>
        </p:nvSpPr>
        <p:spPr/>
        <p:txBody>
          <a:bodyPr/>
          <a:lstStyle/>
          <a:p>
            <a:endParaRPr lang="es-PA"/>
          </a:p>
        </p:txBody>
      </p:sp>
      <p:sp>
        <p:nvSpPr>
          <p:cNvPr id="7" name="Marcador de número de diapositiva 6"/>
          <p:cNvSpPr>
            <a:spLocks noGrp="1"/>
          </p:cNvSpPr>
          <p:nvPr>
            <p:ph type="sldNum" sz="quarter" idx="12"/>
          </p:nvPr>
        </p:nvSpPr>
        <p:spPr/>
        <p:txBody>
          <a:bodyPr/>
          <a:lstStyle/>
          <a:p>
            <a:fld id="{E3F373F9-87CB-41A6-A14D-6270C7F4E545}" type="slidenum">
              <a:rPr lang="es-PA" smtClean="0"/>
              <a:t>‹Nº›</a:t>
            </a:fld>
            <a:endParaRPr lang="es-PA"/>
          </a:p>
        </p:txBody>
      </p:sp>
    </p:spTree>
    <p:extLst>
      <p:ext uri="{BB962C8B-B14F-4D97-AF65-F5344CB8AC3E}">
        <p14:creationId xmlns:p14="http://schemas.microsoft.com/office/powerpoint/2010/main" val="1757631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A"/>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755C20-E630-477E-9480-1D5CD1CF70C6}" type="datetimeFigureOut">
              <a:rPr lang="es-PA" smtClean="0"/>
              <a:t>02/28/2019</a:t>
            </a:fld>
            <a:endParaRPr lang="es-PA"/>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A"/>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F373F9-87CB-41A6-A14D-6270C7F4E545}" type="slidenum">
              <a:rPr lang="es-PA" smtClean="0"/>
              <a:t>‹Nº›</a:t>
            </a:fld>
            <a:endParaRPr lang="es-PA"/>
          </a:p>
        </p:txBody>
      </p:sp>
    </p:spTree>
    <p:extLst>
      <p:ext uri="{BB962C8B-B14F-4D97-AF65-F5344CB8AC3E}">
        <p14:creationId xmlns:p14="http://schemas.microsoft.com/office/powerpoint/2010/main" val="1108799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ítulo 1"/>
          <p:cNvSpPr>
            <a:spLocks noGrp="1"/>
          </p:cNvSpPr>
          <p:nvPr>
            <p:ph type="ctrTitle"/>
          </p:nvPr>
        </p:nvSpPr>
        <p:spPr>
          <a:xfrm>
            <a:off x="4031087" y="5064760"/>
            <a:ext cx="7724034" cy="1203960"/>
          </a:xfrm>
          <a:effectLst>
            <a:outerShdw blurRad="50800" dist="38100" dir="2700000" algn="tl" rotWithShape="0">
              <a:prstClr val="black">
                <a:alpha val="40000"/>
              </a:prstClr>
            </a:outerShdw>
          </a:effectLst>
        </p:spPr>
        <p:txBody>
          <a:bodyPr>
            <a:noAutofit/>
          </a:bodyPr>
          <a:lstStyle/>
          <a:p>
            <a:pPr algn="r"/>
            <a:r>
              <a:rPr lang="es-PA" sz="2000" b="1" dirty="0" smtClean="0">
                <a:solidFill>
                  <a:srgbClr val="E8D3A2"/>
                </a:solidFill>
                <a:latin typeface="Arial" panose="020B0604020202020204" pitchFamily="34" charset="0"/>
                <a:cs typeface="Arial" panose="020B0604020202020204" pitchFamily="34" charset="0"/>
              </a:rPr>
              <a:t/>
            </a:r>
            <a:br>
              <a:rPr lang="es-PA" sz="2000" b="1" dirty="0" smtClean="0">
                <a:solidFill>
                  <a:srgbClr val="E8D3A2"/>
                </a:solidFill>
                <a:latin typeface="Arial" panose="020B0604020202020204" pitchFamily="34" charset="0"/>
                <a:cs typeface="Arial" panose="020B0604020202020204" pitchFamily="34" charset="0"/>
              </a:rPr>
            </a:br>
            <a:r>
              <a:rPr lang="es-PA" sz="2000" dirty="0" smtClean="0">
                <a:solidFill>
                  <a:srgbClr val="E8D3A2"/>
                </a:solidFill>
                <a:latin typeface="Arial" panose="020B0604020202020204" pitchFamily="34" charset="0"/>
                <a:cs typeface="Arial" panose="020B0604020202020204" pitchFamily="34" charset="0"/>
              </a:rPr>
              <a:t>Taller de R para estadísticas</a:t>
            </a:r>
            <a:br>
              <a:rPr lang="es-PA" sz="2000" dirty="0" smtClean="0">
                <a:solidFill>
                  <a:srgbClr val="E8D3A2"/>
                </a:solidFill>
                <a:latin typeface="Arial" panose="020B0604020202020204" pitchFamily="34" charset="0"/>
                <a:cs typeface="Arial" panose="020B0604020202020204" pitchFamily="34" charset="0"/>
              </a:rPr>
            </a:br>
            <a:r>
              <a:rPr lang="es-PA" sz="2800" b="1" dirty="0" smtClean="0">
                <a:solidFill>
                  <a:srgbClr val="E8D3A2"/>
                </a:solidFill>
                <a:latin typeface="Arial" panose="020B0604020202020204" pitchFamily="34" charset="0"/>
                <a:cs typeface="Arial" panose="020B0604020202020204" pitchFamily="34" charset="0"/>
              </a:rPr>
              <a:t>Gráficos en R</a:t>
            </a:r>
            <a:endParaRPr lang="es-PA" sz="2800" b="1" dirty="0">
              <a:solidFill>
                <a:srgbClr val="E8D3A2"/>
              </a:solidFill>
              <a:latin typeface="Arial" panose="020B0604020202020204" pitchFamily="34" charset="0"/>
              <a:cs typeface="Arial" panose="020B0604020202020204" pitchFamily="34" charset="0"/>
            </a:endParaRPr>
          </a:p>
        </p:txBody>
      </p:sp>
      <p:sp>
        <p:nvSpPr>
          <p:cNvPr id="9" name="Subtítulo 2"/>
          <p:cNvSpPr>
            <a:spLocks noGrp="1"/>
          </p:cNvSpPr>
          <p:nvPr>
            <p:ph type="subTitle" idx="1"/>
          </p:nvPr>
        </p:nvSpPr>
        <p:spPr>
          <a:xfrm>
            <a:off x="7804597" y="6268720"/>
            <a:ext cx="3889563" cy="325120"/>
          </a:xfrm>
        </p:spPr>
        <p:txBody>
          <a:bodyPr>
            <a:noAutofit/>
          </a:bodyPr>
          <a:lstStyle/>
          <a:p>
            <a:pPr algn="r"/>
            <a:r>
              <a:rPr lang="es-PA" sz="1800" dirty="0" err="1" smtClean="0">
                <a:solidFill>
                  <a:srgbClr val="F1ECFE"/>
                </a:solidFill>
              </a:rPr>
              <a:t>Mgter</a:t>
            </a:r>
            <a:r>
              <a:rPr lang="es-PA" sz="1800" dirty="0" smtClean="0">
                <a:solidFill>
                  <a:srgbClr val="F1ECFE"/>
                </a:solidFill>
              </a:rPr>
              <a:t>. Danny </a:t>
            </a:r>
            <a:r>
              <a:rPr lang="es-PA" sz="1800" dirty="0">
                <a:solidFill>
                  <a:srgbClr val="F1ECFE"/>
                </a:solidFill>
              </a:rPr>
              <a:t>Murillo</a:t>
            </a:r>
          </a:p>
        </p:txBody>
      </p:sp>
    </p:spTree>
    <p:extLst>
      <p:ext uri="{BB962C8B-B14F-4D97-AF65-F5344CB8AC3E}">
        <p14:creationId xmlns:p14="http://schemas.microsoft.com/office/powerpoint/2010/main" val="37910856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2 Título"/>
          <p:cNvSpPr>
            <a:spLocks noGrp="1"/>
          </p:cNvSpPr>
          <p:nvPr>
            <p:ph type="title"/>
          </p:nvPr>
        </p:nvSpPr>
        <p:spPr>
          <a:xfrm>
            <a:off x="1529665" y="342769"/>
            <a:ext cx="8840645" cy="1325563"/>
          </a:xfrm>
        </p:spPr>
        <p:txBody>
          <a:bodyPr>
            <a:normAutofit/>
          </a:bodyPr>
          <a:lstStyle/>
          <a:p>
            <a:pPr algn="ctr"/>
            <a:r>
              <a:rPr lang="es-PA" sz="3200" b="1" dirty="0" smtClean="0">
                <a:solidFill>
                  <a:srgbClr val="701C6F"/>
                </a:solidFill>
              </a:rPr>
              <a:t>Representación gráfica de variables categóricas</a:t>
            </a:r>
            <a:br>
              <a:rPr lang="es-PA" sz="3200" b="1" dirty="0" smtClean="0">
                <a:solidFill>
                  <a:srgbClr val="701C6F"/>
                </a:solidFill>
              </a:rPr>
            </a:br>
            <a:r>
              <a:rPr lang="es-PA" sz="2800" b="1" dirty="0" smtClean="0">
                <a:solidFill>
                  <a:srgbClr val="800080"/>
                </a:solidFill>
              </a:rPr>
              <a:t>Agrupar gráficos</a:t>
            </a:r>
            <a:endParaRPr lang="es-PA" sz="2800" b="1" dirty="0"/>
          </a:p>
        </p:txBody>
      </p:sp>
      <p:sp>
        <p:nvSpPr>
          <p:cNvPr id="19" name="Rectángulo 18"/>
          <p:cNvSpPr/>
          <p:nvPr/>
        </p:nvSpPr>
        <p:spPr>
          <a:xfrm>
            <a:off x="262929" y="1572290"/>
            <a:ext cx="5653384" cy="1292662"/>
          </a:xfrm>
          <a:prstGeom prst="rect">
            <a:avLst/>
          </a:prstGeom>
        </p:spPr>
        <p:txBody>
          <a:bodyPr wrap="square">
            <a:spAutoFit/>
          </a:bodyPr>
          <a:lstStyle/>
          <a:p>
            <a:r>
              <a:rPr lang="es-PA" sz="1300" dirty="0" smtClean="0"/>
              <a:t>#cambiar grafico horizontal con argumento </a:t>
            </a:r>
            <a:r>
              <a:rPr lang="es-PA" sz="1300" b="1" dirty="0" err="1" smtClean="0"/>
              <a:t>horiz</a:t>
            </a:r>
            <a:r>
              <a:rPr lang="es-PA" sz="1300" b="1" dirty="0" smtClean="0"/>
              <a:t> = TRUE</a:t>
            </a:r>
          </a:p>
          <a:p>
            <a:r>
              <a:rPr lang="es-PA" sz="1300" dirty="0" err="1"/>
              <a:t>barplot</a:t>
            </a:r>
            <a:r>
              <a:rPr lang="es-PA" sz="1300" dirty="0"/>
              <a:t>(tabla, col = c("red", "blue"), </a:t>
            </a:r>
          </a:p>
          <a:p>
            <a:r>
              <a:rPr lang="es-PA" sz="1300" dirty="0"/>
              <a:t>        </a:t>
            </a:r>
            <a:r>
              <a:rPr lang="es-PA" sz="1300" dirty="0" err="1"/>
              <a:t>legend</a:t>
            </a:r>
            <a:r>
              <a:rPr lang="es-PA" sz="1300" dirty="0"/>
              <a:t> = </a:t>
            </a:r>
            <a:r>
              <a:rPr lang="es-PA" sz="1300" dirty="0" err="1"/>
              <a:t>rownames</a:t>
            </a:r>
            <a:r>
              <a:rPr lang="es-PA" sz="1300" dirty="0"/>
              <a:t>(tabla)</a:t>
            </a:r>
          </a:p>
          <a:p>
            <a:r>
              <a:rPr lang="es-PA" sz="1300" dirty="0"/>
              <a:t>        , </a:t>
            </a:r>
            <a:r>
              <a:rPr lang="es-PA" sz="1300" dirty="0" err="1"/>
              <a:t>main</a:t>
            </a:r>
            <a:r>
              <a:rPr lang="es-PA" sz="1300" dirty="0"/>
              <a:t> = "</a:t>
            </a:r>
            <a:r>
              <a:rPr lang="es-PA" sz="1300" dirty="0" err="1"/>
              <a:t>Sobrevientes</a:t>
            </a:r>
            <a:r>
              <a:rPr lang="es-PA" sz="1300" dirty="0"/>
              <a:t> y no sobrevivientes por Sexo \n Naufragio </a:t>
            </a:r>
            <a:r>
              <a:rPr lang="es-PA" sz="1300" dirty="0" err="1"/>
              <a:t>Titanic</a:t>
            </a:r>
            <a:r>
              <a:rPr lang="es-PA" sz="1300" dirty="0"/>
              <a:t>",</a:t>
            </a:r>
          </a:p>
          <a:p>
            <a:r>
              <a:rPr lang="es-PA" sz="1300" dirty="0"/>
              <a:t>        </a:t>
            </a:r>
            <a:r>
              <a:rPr lang="es-PA" sz="1300" dirty="0" err="1"/>
              <a:t>xlab</a:t>
            </a:r>
            <a:r>
              <a:rPr lang="es-PA" sz="1300" dirty="0"/>
              <a:t>="</a:t>
            </a:r>
            <a:r>
              <a:rPr lang="es-PA" sz="1300" dirty="0" err="1"/>
              <a:t>Sobrevientes</a:t>
            </a:r>
            <a:r>
              <a:rPr lang="es-PA" sz="1300" dirty="0"/>
              <a:t>", </a:t>
            </a:r>
            <a:r>
              <a:rPr lang="es-PA" sz="1300" dirty="0" err="1"/>
              <a:t>ylab</a:t>
            </a:r>
            <a:r>
              <a:rPr lang="es-PA" sz="1300" dirty="0"/>
              <a:t>="# Personas",</a:t>
            </a:r>
          </a:p>
          <a:p>
            <a:r>
              <a:rPr lang="es-PA" sz="1300" dirty="0"/>
              <a:t>        </a:t>
            </a:r>
            <a:r>
              <a:rPr lang="es-PA" sz="1300" dirty="0" err="1"/>
              <a:t>beside</a:t>
            </a:r>
            <a:r>
              <a:rPr lang="es-PA" sz="1300" dirty="0"/>
              <a:t> = TRUE, </a:t>
            </a:r>
            <a:r>
              <a:rPr lang="es-PA" sz="1300" dirty="0" err="1"/>
              <a:t>horiz</a:t>
            </a:r>
            <a:r>
              <a:rPr lang="es-PA" sz="1300" dirty="0"/>
              <a:t> = TRUE)</a:t>
            </a:r>
            <a:endParaRPr lang="es-PA" sz="1400" b="1" dirty="0"/>
          </a:p>
        </p:txBody>
      </p:sp>
      <p:cxnSp>
        <p:nvCxnSpPr>
          <p:cNvPr id="17" name="Conector recto 16"/>
          <p:cNvCxnSpPr/>
          <p:nvPr/>
        </p:nvCxnSpPr>
        <p:spPr>
          <a:xfrm>
            <a:off x="6018856" y="1572290"/>
            <a:ext cx="0" cy="4150130"/>
          </a:xfrm>
          <a:prstGeom prst="line">
            <a:avLst/>
          </a:prstGeom>
          <a:ln>
            <a:solidFill>
              <a:srgbClr val="51034F"/>
            </a:solidFill>
          </a:ln>
        </p:spPr>
        <p:style>
          <a:lnRef idx="1">
            <a:schemeClr val="accent1"/>
          </a:lnRef>
          <a:fillRef idx="0">
            <a:schemeClr val="accent1"/>
          </a:fillRef>
          <a:effectRef idx="0">
            <a:schemeClr val="accent1"/>
          </a:effectRef>
          <a:fontRef idx="minor">
            <a:schemeClr val="tx1"/>
          </a:fontRef>
        </p:style>
      </p:cxnSp>
      <p:sp>
        <p:nvSpPr>
          <p:cNvPr id="3" name="Rectángulo 2"/>
          <p:cNvSpPr/>
          <p:nvPr/>
        </p:nvSpPr>
        <p:spPr>
          <a:xfrm>
            <a:off x="6121400" y="1572290"/>
            <a:ext cx="5689600" cy="1492716"/>
          </a:xfrm>
          <a:prstGeom prst="rect">
            <a:avLst/>
          </a:prstGeom>
        </p:spPr>
        <p:txBody>
          <a:bodyPr wrap="square">
            <a:spAutoFit/>
          </a:bodyPr>
          <a:lstStyle/>
          <a:p>
            <a:r>
              <a:rPr lang="es-PA" sz="1300" dirty="0" smtClean="0"/>
              <a:t>#Utilizar colores con argumento col y opción </a:t>
            </a:r>
            <a:r>
              <a:rPr lang="es-PA" sz="1300" b="1" dirty="0" err="1" smtClean="0"/>
              <a:t>rainbow</a:t>
            </a:r>
            <a:r>
              <a:rPr lang="es-PA" sz="1300" b="1" dirty="0" smtClean="0"/>
              <a:t>(2)</a:t>
            </a:r>
          </a:p>
          <a:p>
            <a:r>
              <a:rPr lang="es-PA" sz="1300" b="1" dirty="0" err="1"/>
              <a:t>barplot</a:t>
            </a:r>
            <a:r>
              <a:rPr lang="es-PA" sz="1300" b="1" dirty="0"/>
              <a:t>(tabla, col = </a:t>
            </a:r>
            <a:r>
              <a:rPr lang="es-PA" sz="1300" b="1" dirty="0" err="1"/>
              <a:t>rainbow</a:t>
            </a:r>
            <a:r>
              <a:rPr lang="es-PA" sz="1300" b="1" dirty="0"/>
              <a:t>(2), </a:t>
            </a:r>
          </a:p>
          <a:p>
            <a:r>
              <a:rPr lang="es-PA" sz="1300" b="1" dirty="0"/>
              <a:t>        </a:t>
            </a:r>
            <a:r>
              <a:rPr lang="es-PA" sz="1300" b="1" dirty="0" err="1"/>
              <a:t>legend</a:t>
            </a:r>
            <a:r>
              <a:rPr lang="es-PA" sz="1300" b="1" dirty="0"/>
              <a:t> = </a:t>
            </a:r>
            <a:r>
              <a:rPr lang="es-PA" sz="1300" b="1" dirty="0" err="1"/>
              <a:t>rownames</a:t>
            </a:r>
            <a:r>
              <a:rPr lang="es-PA" sz="1300" b="1" dirty="0"/>
              <a:t>(tabla)</a:t>
            </a:r>
          </a:p>
          <a:p>
            <a:r>
              <a:rPr lang="es-PA" sz="1300" b="1" dirty="0"/>
              <a:t>        , </a:t>
            </a:r>
            <a:r>
              <a:rPr lang="es-PA" sz="1300" b="1" dirty="0" err="1"/>
              <a:t>main</a:t>
            </a:r>
            <a:r>
              <a:rPr lang="es-PA" sz="1300" b="1" dirty="0"/>
              <a:t> = "</a:t>
            </a:r>
            <a:r>
              <a:rPr lang="es-PA" sz="1300" b="1" dirty="0" err="1"/>
              <a:t>Sobrevientes</a:t>
            </a:r>
            <a:r>
              <a:rPr lang="es-PA" sz="1300" b="1" dirty="0"/>
              <a:t> y no sobrevivientes por Sexo \n Naufragio </a:t>
            </a:r>
            <a:r>
              <a:rPr lang="es-PA" sz="1300" b="1" dirty="0" err="1"/>
              <a:t>Titanic</a:t>
            </a:r>
            <a:r>
              <a:rPr lang="es-PA" sz="1300" b="1" dirty="0"/>
              <a:t>",</a:t>
            </a:r>
          </a:p>
          <a:p>
            <a:r>
              <a:rPr lang="es-PA" sz="1300" b="1" dirty="0"/>
              <a:t>        </a:t>
            </a:r>
            <a:r>
              <a:rPr lang="es-PA" sz="1300" b="1" dirty="0" err="1"/>
              <a:t>xlab</a:t>
            </a:r>
            <a:r>
              <a:rPr lang="es-PA" sz="1300" b="1" dirty="0"/>
              <a:t>="</a:t>
            </a:r>
            <a:r>
              <a:rPr lang="es-PA" sz="1300" b="1" dirty="0" err="1"/>
              <a:t>Sobrevientes</a:t>
            </a:r>
            <a:r>
              <a:rPr lang="es-PA" sz="1300" b="1" dirty="0"/>
              <a:t>", </a:t>
            </a:r>
            <a:r>
              <a:rPr lang="es-PA" sz="1300" b="1" dirty="0" err="1"/>
              <a:t>ylab</a:t>
            </a:r>
            <a:r>
              <a:rPr lang="es-PA" sz="1300" b="1" dirty="0"/>
              <a:t>="# Personas",</a:t>
            </a:r>
          </a:p>
          <a:p>
            <a:r>
              <a:rPr lang="es-PA" sz="1300" b="1" dirty="0"/>
              <a:t>        </a:t>
            </a:r>
            <a:r>
              <a:rPr lang="es-PA" sz="1300" b="1" dirty="0" err="1"/>
              <a:t>beside</a:t>
            </a:r>
            <a:r>
              <a:rPr lang="es-PA" sz="1300" b="1" dirty="0"/>
              <a:t> = TRUE, </a:t>
            </a:r>
            <a:r>
              <a:rPr lang="es-PA" sz="1300" b="1" dirty="0" err="1"/>
              <a:t>horiz</a:t>
            </a:r>
            <a:r>
              <a:rPr lang="es-PA" sz="1300" b="1" dirty="0"/>
              <a:t> = TRUE, </a:t>
            </a:r>
          </a:p>
          <a:p>
            <a:r>
              <a:rPr lang="es-PA" sz="1300" b="1" dirty="0"/>
              <a:t>        </a:t>
            </a:r>
            <a:r>
              <a:rPr lang="es-PA" sz="1300" b="1" dirty="0" err="1"/>
              <a:t>names.arg</a:t>
            </a:r>
            <a:r>
              <a:rPr lang="es-PA" sz="1300" b="1" dirty="0"/>
              <a:t>=c("NO", "SI"))</a:t>
            </a:r>
          </a:p>
        </p:txBody>
      </p:sp>
      <p:pic>
        <p:nvPicPr>
          <p:cNvPr id="2" name="Imagen 1"/>
          <p:cNvPicPr>
            <a:picLocks noChangeAspect="1"/>
          </p:cNvPicPr>
          <p:nvPr/>
        </p:nvPicPr>
        <p:blipFill rotWithShape="1">
          <a:blip r:embed="rId2"/>
          <a:srcRect l="62847" t="49012" r="903" b="5926"/>
          <a:stretch/>
        </p:blipFill>
        <p:spPr>
          <a:xfrm>
            <a:off x="492471" y="2917973"/>
            <a:ext cx="5194300" cy="3632030"/>
          </a:xfrm>
          <a:prstGeom prst="rect">
            <a:avLst/>
          </a:prstGeom>
        </p:spPr>
      </p:pic>
      <p:pic>
        <p:nvPicPr>
          <p:cNvPr id="5" name="Imagen 4"/>
          <p:cNvPicPr>
            <a:picLocks noChangeAspect="1"/>
          </p:cNvPicPr>
          <p:nvPr/>
        </p:nvPicPr>
        <p:blipFill rotWithShape="1">
          <a:blip r:embed="rId3"/>
          <a:srcRect l="62847" t="49382" r="903" b="5926"/>
          <a:stretch/>
        </p:blipFill>
        <p:spPr>
          <a:xfrm>
            <a:off x="6515100" y="3185364"/>
            <a:ext cx="4914900" cy="3408418"/>
          </a:xfrm>
          <a:prstGeom prst="rect">
            <a:avLst/>
          </a:prstGeom>
        </p:spPr>
      </p:pic>
    </p:spTree>
    <p:extLst>
      <p:ext uri="{BB962C8B-B14F-4D97-AF65-F5344CB8AC3E}">
        <p14:creationId xmlns:p14="http://schemas.microsoft.com/office/powerpoint/2010/main" val="24436579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2 Título"/>
          <p:cNvSpPr>
            <a:spLocks noGrp="1"/>
          </p:cNvSpPr>
          <p:nvPr>
            <p:ph type="title"/>
          </p:nvPr>
        </p:nvSpPr>
        <p:spPr>
          <a:xfrm>
            <a:off x="1529665" y="342769"/>
            <a:ext cx="8840645" cy="1325563"/>
          </a:xfrm>
        </p:spPr>
        <p:txBody>
          <a:bodyPr>
            <a:normAutofit/>
          </a:bodyPr>
          <a:lstStyle/>
          <a:p>
            <a:pPr algn="ctr"/>
            <a:r>
              <a:rPr lang="es-PA" sz="3200" b="1" dirty="0" smtClean="0">
                <a:solidFill>
                  <a:srgbClr val="701C6F"/>
                </a:solidFill>
              </a:rPr>
              <a:t>Representación gráfica de variables categóricas</a:t>
            </a:r>
            <a:br>
              <a:rPr lang="es-PA" sz="3200" b="1" dirty="0" smtClean="0">
                <a:solidFill>
                  <a:srgbClr val="701C6F"/>
                </a:solidFill>
              </a:rPr>
            </a:br>
            <a:r>
              <a:rPr lang="es-PA" sz="3200" b="1" dirty="0" smtClean="0">
                <a:solidFill>
                  <a:srgbClr val="701C6F"/>
                </a:solidFill>
              </a:rPr>
              <a:t>Diagrama de Pie o sectores</a:t>
            </a:r>
            <a:endParaRPr lang="es-PA" sz="2800" b="1" dirty="0"/>
          </a:p>
        </p:txBody>
      </p:sp>
      <p:sp>
        <p:nvSpPr>
          <p:cNvPr id="19" name="Rectángulo 18"/>
          <p:cNvSpPr/>
          <p:nvPr/>
        </p:nvSpPr>
        <p:spPr>
          <a:xfrm>
            <a:off x="262929" y="1572290"/>
            <a:ext cx="5653384" cy="1107996"/>
          </a:xfrm>
          <a:prstGeom prst="rect">
            <a:avLst/>
          </a:prstGeom>
        </p:spPr>
        <p:txBody>
          <a:bodyPr wrap="square">
            <a:spAutoFit/>
          </a:bodyPr>
          <a:lstStyle/>
          <a:p>
            <a:r>
              <a:rPr lang="es-PA" sz="1300" dirty="0" smtClean="0"/>
              <a:t>Se debe utilizar la función pie() y la variable debe ser categórica</a:t>
            </a:r>
          </a:p>
          <a:p>
            <a:r>
              <a:rPr lang="es-PA" sz="1300" dirty="0" smtClean="0"/>
              <a:t>#usando los mismos datos del objeto tabla</a:t>
            </a:r>
          </a:p>
          <a:p>
            <a:r>
              <a:rPr lang="es-PA" sz="1300" b="1" dirty="0"/>
              <a:t>tabla&lt;- </a:t>
            </a:r>
            <a:r>
              <a:rPr lang="es-PA" sz="1300" b="1" dirty="0" err="1"/>
              <a:t>table</a:t>
            </a:r>
            <a:r>
              <a:rPr lang="es-PA" sz="1300" b="1" dirty="0"/>
              <a:t>(titanic3$Sex)</a:t>
            </a:r>
          </a:p>
          <a:p>
            <a:r>
              <a:rPr lang="es-PA" sz="1300" b="1" dirty="0"/>
              <a:t>pie(tabla)</a:t>
            </a:r>
            <a:endParaRPr lang="es-PA" sz="1300" b="1" dirty="0" smtClean="0"/>
          </a:p>
          <a:p>
            <a:endParaRPr lang="es-PA" sz="1400" b="1" dirty="0"/>
          </a:p>
        </p:txBody>
      </p:sp>
      <p:cxnSp>
        <p:nvCxnSpPr>
          <p:cNvPr id="17" name="Conector recto 16"/>
          <p:cNvCxnSpPr/>
          <p:nvPr/>
        </p:nvCxnSpPr>
        <p:spPr>
          <a:xfrm>
            <a:off x="6018856" y="1572290"/>
            <a:ext cx="0" cy="4150130"/>
          </a:xfrm>
          <a:prstGeom prst="line">
            <a:avLst/>
          </a:prstGeom>
          <a:ln>
            <a:solidFill>
              <a:srgbClr val="51034F"/>
            </a:solidFill>
          </a:ln>
        </p:spPr>
        <p:style>
          <a:lnRef idx="1">
            <a:schemeClr val="accent1"/>
          </a:lnRef>
          <a:fillRef idx="0">
            <a:schemeClr val="accent1"/>
          </a:fillRef>
          <a:effectRef idx="0">
            <a:schemeClr val="accent1"/>
          </a:effectRef>
          <a:fontRef idx="minor">
            <a:schemeClr val="tx1"/>
          </a:fontRef>
        </p:style>
      </p:cxnSp>
      <p:sp>
        <p:nvSpPr>
          <p:cNvPr id="3" name="Rectángulo 2"/>
          <p:cNvSpPr/>
          <p:nvPr/>
        </p:nvSpPr>
        <p:spPr>
          <a:xfrm>
            <a:off x="6121400" y="1572290"/>
            <a:ext cx="5689600" cy="1492716"/>
          </a:xfrm>
          <a:prstGeom prst="rect">
            <a:avLst/>
          </a:prstGeom>
        </p:spPr>
        <p:txBody>
          <a:bodyPr wrap="square">
            <a:spAutoFit/>
          </a:bodyPr>
          <a:lstStyle/>
          <a:p>
            <a:r>
              <a:rPr lang="es-PA" sz="1300" dirty="0" smtClean="0"/>
              <a:t>#personalizar grafico</a:t>
            </a:r>
          </a:p>
          <a:p>
            <a:r>
              <a:rPr lang="es-PA" sz="1300" dirty="0" smtClean="0"/>
              <a:t>#crear etiqueta de grafico, uniendo nombre de la fila con el valor de la fila</a:t>
            </a:r>
          </a:p>
          <a:p>
            <a:r>
              <a:rPr lang="es-PA" sz="1300" b="1" dirty="0"/>
              <a:t>etiqueta &lt;- paste(</a:t>
            </a:r>
            <a:r>
              <a:rPr lang="es-PA" sz="1300" b="1" dirty="0" err="1"/>
              <a:t>rownames</a:t>
            </a:r>
            <a:r>
              <a:rPr lang="es-PA" sz="1300" b="1" dirty="0"/>
              <a:t>(tabla), tabla[])</a:t>
            </a:r>
          </a:p>
          <a:p>
            <a:endParaRPr lang="es-PA" sz="1300" b="1" dirty="0"/>
          </a:p>
          <a:p>
            <a:r>
              <a:rPr lang="es-PA" sz="1300" b="1" dirty="0"/>
              <a:t>pie(tabla, col = </a:t>
            </a:r>
            <a:r>
              <a:rPr lang="es-PA" sz="1300" b="1" dirty="0" err="1"/>
              <a:t>rainbow</a:t>
            </a:r>
            <a:r>
              <a:rPr lang="es-PA" sz="1300" b="1" dirty="0"/>
              <a:t>(2), </a:t>
            </a:r>
          </a:p>
          <a:p>
            <a:r>
              <a:rPr lang="es-PA" sz="1300" b="1" dirty="0"/>
              <a:t>    </a:t>
            </a:r>
            <a:r>
              <a:rPr lang="es-PA" sz="1300" b="1" dirty="0" err="1"/>
              <a:t>main</a:t>
            </a:r>
            <a:r>
              <a:rPr lang="es-PA" sz="1300" b="1" dirty="0"/>
              <a:t> = "Numero de Personas en el </a:t>
            </a:r>
            <a:r>
              <a:rPr lang="es-PA" sz="1300" b="1" dirty="0" err="1"/>
              <a:t>Titanic</a:t>
            </a:r>
            <a:r>
              <a:rPr lang="es-PA" sz="1300" b="1" dirty="0"/>
              <a:t> por Sexo",</a:t>
            </a:r>
          </a:p>
          <a:p>
            <a:r>
              <a:rPr lang="es-PA" sz="1300" b="1" dirty="0"/>
              <a:t>    </a:t>
            </a:r>
            <a:r>
              <a:rPr lang="es-PA" sz="1300" b="1" dirty="0" err="1"/>
              <a:t>labels</a:t>
            </a:r>
            <a:r>
              <a:rPr lang="es-PA" sz="1300" b="1" dirty="0"/>
              <a:t> = etiqueta)</a:t>
            </a:r>
          </a:p>
        </p:txBody>
      </p:sp>
      <p:pic>
        <p:nvPicPr>
          <p:cNvPr id="4" name="Imagen 3"/>
          <p:cNvPicPr>
            <a:picLocks noChangeAspect="1"/>
          </p:cNvPicPr>
          <p:nvPr/>
        </p:nvPicPr>
        <p:blipFill rotWithShape="1">
          <a:blip r:embed="rId2"/>
          <a:srcRect l="73681" t="55927" r="9583" b="14197"/>
          <a:stretch/>
        </p:blipFill>
        <p:spPr>
          <a:xfrm>
            <a:off x="1559271" y="2649020"/>
            <a:ext cx="3060700" cy="3073400"/>
          </a:xfrm>
          <a:prstGeom prst="rect">
            <a:avLst/>
          </a:prstGeom>
        </p:spPr>
      </p:pic>
      <p:pic>
        <p:nvPicPr>
          <p:cNvPr id="6" name="Imagen 5"/>
          <p:cNvPicPr>
            <a:picLocks noChangeAspect="1"/>
          </p:cNvPicPr>
          <p:nvPr/>
        </p:nvPicPr>
        <p:blipFill rotWithShape="1">
          <a:blip r:embed="rId3"/>
          <a:srcRect l="68264" t="50741" r="4862" b="14198"/>
          <a:stretch/>
        </p:blipFill>
        <p:spPr>
          <a:xfrm>
            <a:off x="6508750" y="3228053"/>
            <a:ext cx="4476750" cy="3285264"/>
          </a:xfrm>
          <a:prstGeom prst="rect">
            <a:avLst/>
          </a:prstGeom>
        </p:spPr>
      </p:pic>
    </p:spTree>
    <p:extLst>
      <p:ext uri="{BB962C8B-B14F-4D97-AF65-F5344CB8AC3E}">
        <p14:creationId xmlns:p14="http://schemas.microsoft.com/office/powerpoint/2010/main" val="32993073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2 Título"/>
          <p:cNvSpPr>
            <a:spLocks noGrp="1"/>
          </p:cNvSpPr>
          <p:nvPr>
            <p:ph type="title"/>
          </p:nvPr>
        </p:nvSpPr>
        <p:spPr>
          <a:xfrm>
            <a:off x="1529665" y="342769"/>
            <a:ext cx="8840645" cy="1325563"/>
          </a:xfrm>
        </p:spPr>
        <p:txBody>
          <a:bodyPr>
            <a:normAutofit fontScale="90000"/>
          </a:bodyPr>
          <a:lstStyle/>
          <a:p>
            <a:pPr algn="ctr"/>
            <a:r>
              <a:rPr lang="es-PA" sz="3200" b="1" dirty="0" smtClean="0">
                <a:solidFill>
                  <a:srgbClr val="701C6F"/>
                </a:solidFill>
              </a:rPr>
              <a:t>Representación gráfica de variables continua y categóricas</a:t>
            </a:r>
            <a:br>
              <a:rPr lang="es-PA" sz="3200" b="1" dirty="0" smtClean="0">
                <a:solidFill>
                  <a:srgbClr val="701C6F"/>
                </a:solidFill>
              </a:rPr>
            </a:br>
            <a:r>
              <a:rPr lang="es-PA" sz="3200" b="1" dirty="0" smtClean="0">
                <a:solidFill>
                  <a:srgbClr val="701C6F"/>
                </a:solidFill>
              </a:rPr>
              <a:t>Diagrama de caja o bigote</a:t>
            </a:r>
            <a:endParaRPr lang="es-PA" sz="2800" b="1" dirty="0"/>
          </a:p>
        </p:txBody>
      </p:sp>
      <p:sp>
        <p:nvSpPr>
          <p:cNvPr id="2" name="Rectángulo 1"/>
          <p:cNvSpPr/>
          <p:nvPr/>
        </p:nvSpPr>
        <p:spPr>
          <a:xfrm>
            <a:off x="495337" y="1668332"/>
            <a:ext cx="10909300" cy="2031325"/>
          </a:xfrm>
          <a:prstGeom prst="rect">
            <a:avLst/>
          </a:prstGeom>
        </p:spPr>
        <p:txBody>
          <a:bodyPr wrap="square">
            <a:spAutoFit/>
          </a:bodyPr>
          <a:lstStyle/>
          <a:p>
            <a:r>
              <a:rPr lang="es-PA" dirty="0">
                <a:solidFill>
                  <a:srgbClr val="333333"/>
                </a:solidFill>
                <a:latin typeface="Helvetica Neue"/>
              </a:rPr>
              <a:t>Los diagramas de cajas (</a:t>
            </a:r>
            <a:r>
              <a:rPr lang="es-PA" i="1" dirty="0" err="1">
                <a:solidFill>
                  <a:srgbClr val="333333"/>
                </a:solidFill>
                <a:latin typeface="Helvetica Neue"/>
              </a:rPr>
              <a:t>boxplot</a:t>
            </a:r>
            <a:r>
              <a:rPr lang="es-PA" dirty="0">
                <a:solidFill>
                  <a:srgbClr val="333333"/>
                </a:solidFill>
                <a:latin typeface="Helvetica Neue"/>
              </a:rPr>
              <a:t>) estudian la distribución de una variable </a:t>
            </a:r>
            <a:r>
              <a:rPr lang="es-PA" dirty="0" smtClean="0">
                <a:solidFill>
                  <a:srgbClr val="333333"/>
                </a:solidFill>
                <a:latin typeface="Helvetica Neue"/>
              </a:rPr>
              <a:t>continua, varias variable continua o variables continua en </a:t>
            </a:r>
            <a:r>
              <a:rPr lang="es-PA" dirty="0">
                <a:solidFill>
                  <a:srgbClr val="333333"/>
                </a:solidFill>
                <a:latin typeface="Helvetica Neue"/>
              </a:rPr>
              <a:t>función de una variable categórica. </a:t>
            </a:r>
            <a:endParaRPr lang="es-PA" dirty="0" smtClean="0">
              <a:solidFill>
                <a:srgbClr val="333333"/>
              </a:solidFill>
              <a:latin typeface="Helvetica Neue"/>
            </a:endParaRPr>
          </a:p>
          <a:p>
            <a:r>
              <a:rPr lang="es-PA" dirty="0" smtClean="0">
                <a:solidFill>
                  <a:srgbClr val="333333"/>
                </a:solidFill>
                <a:latin typeface="Helvetica Neue"/>
              </a:rPr>
              <a:t>Para poder visualizar un diagrama de caja en R se debe utilizar la función </a:t>
            </a:r>
            <a:r>
              <a:rPr lang="es-PA" dirty="0" err="1" smtClean="0">
                <a:solidFill>
                  <a:srgbClr val="333333"/>
                </a:solidFill>
                <a:latin typeface="Helvetica Neue"/>
              </a:rPr>
              <a:t>boxplot</a:t>
            </a:r>
            <a:r>
              <a:rPr lang="es-PA" dirty="0" smtClean="0">
                <a:solidFill>
                  <a:srgbClr val="333333"/>
                </a:solidFill>
                <a:latin typeface="Helvetica Neue"/>
              </a:rPr>
              <a:t>()</a:t>
            </a:r>
          </a:p>
          <a:p>
            <a:endParaRPr lang="es-PA" dirty="0" smtClean="0">
              <a:solidFill>
                <a:srgbClr val="333333"/>
              </a:solidFill>
              <a:latin typeface="Helvetica Neue"/>
            </a:endParaRPr>
          </a:p>
          <a:p>
            <a:r>
              <a:rPr lang="es-PA" sz="1600" dirty="0" smtClean="0">
                <a:solidFill>
                  <a:srgbClr val="333333"/>
                </a:solidFill>
                <a:latin typeface="Helvetica Neue"/>
              </a:rPr>
              <a:t>#usar datos de titanic.csv</a:t>
            </a:r>
          </a:p>
          <a:p>
            <a:r>
              <a:rPr lang="es-PA" sz="1600" dirty="0" smtClean="0">
                <a:solidFill>
                  <a:srgbClr val="333333"/>
                </a:solidFill>
                <a:latin typeface="Helvetica Neue"/>
              </a:rPr>
              <a:t>#se graficarán todas las variables categorías o numéricas </a:t>
            </a:r>
            <a:endParaRPr lang="es-PA" sz="1600" dirty="0">
              <a:solidFill>
                <a:srgbClr val="333333"/>
              </a:solidFill>
              <a:latin typeface="Helvetica Neue"/>
            </a:endParaRPr>
          </a:p>
          <a:p>
            <a:r>
              <a:rPr lang="es-PA" b="1" dirty="0" err="1"/>
              <a:t>boxplot</a:t>
            </a:r>
            <a:r>
              <a:rPr lang="es-PA" b="1" dirty="0"/>
              <a:t>(titanic3)</a:t>
            </a:r>
          </a:p>
        </p:txBody>
      </p:sp>
      <p:pic>
        <p:nvPicPr>
          <p:cNvPr id="5" name="Imagen 4"/>
          <p:cNvPicPr>
            <a:picLocks noChangeAspect="1"/>
          </p:cNvPicPr>
          <p:nvPr/>
        </p:nvPicPr>
        <p:blipFill rotWithShape="1">
          <a:blip r:embed="rId2"/>
          <a:srcRect l="46945" t="53333" r="1389" b="8519"/>
          <a:stretch/>
        </p:blipFill>
        <p:spPr>
          <a:xfrm>
            <a:off x="1879637" y="3594099"/>
            <a:ext cx="8140700" cy="3136899"/>
          </a:xfrm>
          <a:prstGeom prst="rect">
            <a:avLst/>
          </a:prstGeom>
        </p:spPr>
      </p:pic>
    </p:spTree>
    <p:extLst>
      <p:ext uri="{BB962C8B-B14F-4D97-AF65-F5344CB8AC3E}">
        <p14:creationId xmlns:p14="http://schemas.microsoft.com/office/powerpoint/2010/main" val="23864058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2 Título"/>
          <p:cNvSpPr>
            <a:spLocks noGrp="1"/>
          </p:cNvSpPr>
          <p:nvPr>
            <p:ph type="title"/>
          </p:nvPr>
        </p:nvSpPr>
        <p:spPr>
          <a:xfrm>
            <a:off x="1529665" y="342769"/>
            <a:ext cx="9782452" cy="1325563"/>
          </a:xfrm>
        </p:spPr>
        <p:txBody>
          <a:bodyPr>
            <a:normAutofit/>
          </a:bodyPr>
          <a:lstStyle/>
          <a:p>
            <a:pPr algn="ctr"/>
            <a:r>
              <a:rPr lang="es-PA" sz="3200" b="1" dirty="0" smtClean="0">
                <a:solidFill>
                  <a:srgbClr val="701C6F"/>
                </a:solidFill>
              </a:rPr>
              <a:t>Representación gráfica de variables </a:t>
            </a:r>
            <a:r>
              <a:rPr lang="es-PA" sz="3200" b="1" dirty="0">
                <a:solidFill>
                  <a:srgbClr val="701C6F"/>
                </a:solidFill>
              </a:rPr>
              <a:t>continua y categóricas </a:t>
            </a:r>
            <a:r>
              <a:rPr lang="es-PA" sz="3200" b="1" dirty="0" smtClean="0">
                <a:solidFill>
                  <a:srgbClr val="701C6F"/>
                </a:solidFill>
              </a:rPr>
              <a:t>Diagrama de caja o bigote</a:t>
            </a:r>
            <a:endParaRPr lang="es-PA" sz="2800" b="1" dirty="0"/>
          </a:p>
        </p:txBody>
      </p:sp>
      <p:sp>
        <p:nvSpPr>
          <p:cNvPr id="19" name="Rectángulo 18"/>
          <p:cNvSpPr/>
          <p:nvPr/>
        </p:nvSpPr>
        <p:spPr>
          <a:xfrm>
            <a:off x="262929" y="1572290"/>
            <a:ext cx="5653384" cy="692497"/>
          </a:xfrm>
          <a:prstGeom prst="rect">
            <a:avLst/>
          </a:prstGeom>
        </p:spPr>
        <p:txBody>
          <a:bodyPr wrap="square">
            <a:spAutoFit/>
          </a:bodyPr>
          <a:lstStyle/>
          <a:p>
            <a:r>
              <a:rPr lang="es-PA" sz="1300" dirty="0" smtClean="0"/>
              <a:t>#analizar una variable numérica  </a:t>
            </a:r>
            <a:r>
              <a:rPr lang="es-PA" sz="1300" b="1" dirty="0" err="1" smtClean="0"/>
              <a:t>Age</a:t>
            </a:r>
            <a:r>
              <a:rPr lang="es-PA" sz="1300" dirty="0" smtClean="0"/>
              <a:t> con </a:t>
            </a:r>
            <a:r>
              <a:rPr lang="es-PA" sz="1300" dirty="0" err="1" smtClean="0"/>
              <a:t>boxplot</a:t>
            </a:r>
            <a:endParaRPr lang="es-PA" sz="1300" dirty="0" smtClean="0"/>
          </a:p>
          <a:p>
            <a:endParaRPr lang="es-PA" sz="1300" b="1" dirty="0"/>
          </a:p>
          <a:p>
            <a:r>
              <a:rPr lang="es-PA" sz="1300" b="1" dirty="0" err="1"/>
              <a:t>boxplot</a:t>
            </a:r>
            <a:r>
              <a:rPr lang="es-PA" sz="1300" b="1" dirty="0"/>
              <a:t>(titanic3$Age)</a:t>
            </a:r>
            <a:endParaRPr lang="es-PA" sz="1400" b="1" dirty="0"/>
          </a:p>
        </p:txBody>
      </p:sp>
      <p:cxnSp>
        <p:nvCxnSpPr>
          <p:cNvPr id="17" name="Conector recto 16"/>
          <p:cNvCxnSpPr/>
          <p:nvPr/>
        </p:nvCxnSpPr>
        <p:spPr>
          <a:xfrm>
            <a:off x="6018856" y="1572290"/>
            <a:ext cx="0" cy="4150130"/>
          </a:xfrm>
          <a:prstGeom prst="line">
            <a:avLst/>
          </a:prstGeom>
          <a:ln>
            <a:solidFill>
              <a:srgbClr val="51034F"/>
            </a:solidFill>
          </a:ln>
        </p:spPr>
        <p:style>
          <a:lnRef idx="1">
            <a:schemeClr val="accent1"/>
          </a:lnRef>
          <a:fillRef idx="0">
            <a:schemeClr val="accent1"/>
          </a:fillRef>
          <a:effectRef idx="0">
            <a:schemeClr val="accent1"/>
          </a:effectRef>
          <a:fontRef idx="minor">
            <a:schemeClr val="tx1"/>
          </a:fontRef>
        </p:style>
      </p:cxnSp>
      <p:sp>
        <p:nvSpPr>
          <p:cNvPr id="3" name="Rectángulo 2"/>
          <p:cNvSpPr/>
          <p:nvPr/>
        </p:nvSpPr>
        <p:spPr>
          <a:xfrm>
            <a:off x="6121400" y="1572290"/>
            <a:ext cx="5689600" cy="692497"/>
          </a:xfrm>
          <a:prstGeom prst="rect">
            <a:avLst/>
          </a:prstGeom>
        </p:spPr>
        <p:txBody>
          <a:bodyPr wrap="square">
            <a:spAutoFit/>
          </a:bodyPr>
          <a:lstStyle/>
          <a:p>
            <a:r>
              <a:rPr lang="es-PA" sz="1300" dirty="0" smtClean="0"/>
              <a:t>#relación entre una variable continua y categórica</a:t>
            </a:r>
          </a:p>
          <a:p>
            <a:endParaRPr lang="es-PA" sz="1300" dirty="0" smtClean="0"/>
          </a:p>
          <a:p>
            <a:r>
              <a:rPr lang="es-PA" sz="1300" b="1" dirty="0" err="1"/>
              <a:t>boxplot</a:t>
            </a:r>
            <a:r>
              <a:rPr lang="es-PA" sz="1300" b="1" dirty="0"/>
              <a:t>(titanic3$Age ~ titanic3$Sex)</a:t>
            </a:r>
          </a:p>
        </p:txBody>
      </p:sp>
      <p:pic>
        <p:nvPicPr>
          <p:cNvPr id="2" name="Imagen 1"/>
          <p:cNvPicPr>
            <a:picLocks noChangeAspect="1"/>
          </p:cNvPicPr>
          <p:nvPr/>
        </p:nvPicPr>
        <p:blipFill rotWithShape="1">
          <a:blip r:embed="rId2"/>
          <a:srcRect l="68819" t="52222" r="1389" b="11235"/>
          <a:stretch/>
        </p:blipFill>
        <p:spPr>
          <a:xfrm>
            <a:off x="262929" y="2376868"/>
            <a:ext cx="5448300" cy="3759200"/>
          </a:xfrm>
          <a:prstGeom prst="rect">
            <a:avLst/>
          </a:prstGeom>
        </p:spPr>
      </p:pic>
      <p:pic>
        <p:nvPicPr>
          <p:cNvPr id="5" name="Imagen 4"/>
          <p:cNvPicPr>
            <a:picLocks noChangeAspect="1"/>
          </p:cNvPicPr>
          <p:nvPr/>
        </p:nvPicPr>
        <p:blipFill rotWithShape="1">
          <a:blip r:embed="rId3"/>
          <a:srcRect l="68472" t="54444" r="1806" b="8272"/>
          <a:stretch/>
        </p:blipFill>
        <p:spPr>
          <a:xfrm>
            <a:off x="6326484" y="2618168"/>
            <a:ext cx="4985633" cy="3517900"/>
          </a:xfrm>
          <a:prstGeom prst="rect">
            <a:avLst/>
          </a:prstGeom>
        </p:spPr>
      </p:pic>
    </p:spTree>
    <p:extLst>
      <p:ext uri="{BB962C8B-B14F-4D97-AF65-F5344CB8AC3E}">
        <p14:creationId xmlns:p14="http://schemas.microsoft.com/office/powerpoint/2010/main" val="21987666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2 Título"/>
          <p:cNvSpPr>
            <a:spLocks noGrp="1"/>
          </p:cNvSpPr>
          <p:nvPr>
            <p:ph type="title"/>
          </p:nvPr>
        </p:nvSpPr>
        <p:spPr>
          <a:xfrm>
            <a:off x="1529665" y="342769"/>
            <a:ext cx="9874935" cy="1325563"/>
          </a:xfrm>
        </p:spPr>
        <p:txBody>
          <a:bodyPr>
            <a:normAutofit/>
          </a:bodyPr>
          <a:lstStyle/>
          <a:p>
            <a:pPr algn="ctr"/>
            <a:r>
              <a:rPr lang="es-PA" sz="3200" b="1" dirty="0" smtClean="0">
                <a:solidFill>
                  <a:srgbClr val="701C6F"/>
                </a:solidFill>
              </a:rPr>
              <a:t>Representación gráfica de variables </a:t>
            </a:r>
            <a:r>
              <a:rPr lang="es-PA" sz="3200" b="1" dirty="0">
                <a:solidFill>
                  <a:srgbClr val="701C6F"/>
                </a:solidFill>
              </a:rPr>
              <a:t>continua y categóricas </a:t>
            </a:r>
            <a:r>
              <a:rPr lang="es-PA" sz="3200" b="1" dirty="0" smtClean="0">
                <a:solidFill>
                  <a:srgbClr val="701C6F"/>
                </a:solidFill>
              </a:rPr>
              <a:t>Diagrama de caja o bigote</a:t>
            </a:r>
            <a:endParaRPr lang="es-PA" sz="2800" b="1" dirty="0"/>
          </a:p>
        </p:txBody>
      </p:sp>
      <p:sp>
        <p:nvSpPr>
          <p:cNvPr id="19" name="Rectángulo 18"/>
          <p:cNvSpPr/>
          <p:nvPr/>
        </p:nvSpPr>
        <p:spPr>
          <a:xfrm>
            <a:off x="262929" y="1572290"/>
            <a:ext cx="5653384" cy="492443"/>
          </a:xfrm>
          <a:prstGeom prst="rect">
            <a:avLst/>
          </a:prstGeom>
        </p:spPr>
        <p:txBody>
          <a:bodyPr wrap="square">
            <a:spAutoFit/>
          </a:bodyPr>
          <a:lstStyle/>
          <a:p>
            <a:r>
              <a:rPr lang="es-PA" sz="1300" dirty="0" smtClean="0"/>
              <a:t>#analizar datos perdidos o </a:t>
            </a:r>
            <a:r>
              <a:rPr lang="es-PA" sz="1300" dirty="0" err="1" smtClean="0"/>
              <a:t>outliners</a:t>
            </a:r>
            <a:r>
              <a:rPr lang="es-PA" sz="1300" dirty="0" smtClean="0"/>
              <a:t> </a:t>
            </a:r>
          </a:p>
          <a:p>
            <a:r>
              <a:rPr lang="es-PA" sz="1300" b="1" dirty="0" err="1" smtClean="0"/>
              <a:t>boxplot.stats</a:t>
            </a:r>
            <a:r>
              <a:rPr lang="es-PA" sz="1300" b="1" dirty="0" smtClean="0"/>
              <a:t>(titanic3$Age</a:t>
            </a:r>
            <a:r>
              <a:rPr lang="es-PA" sz="1300" b="1" dirty="0"/>
              <a:t>)</a:t>
            </a:r>
            <a:endParaRPr lang="es-PA" sz="1400" b="1" dirty="0"/>
          </a:p>
        </p:txBody>
      </p:sp>
      <p:pic>
        <p:nvPicPr>
          <p:cNvPr id="2" name="Imagen 1"/>
          <p:cNvPicPr>
            <a:picLocks noChangeAspect="1"/>
          </p:cNvPicPr>
          <p:nvPr/>
        </p:nvPicPr>
        <p:blipFill rotWithShape="1">
          <a:blip r:embed="rId2"/>
          <a:srcRect l="68819" t="52222" r="1389" b="11235"/>
          <a:stretch/>
        </p:blipFill>
        <p:spPr>
          <a:xfrm>
            <a:off x="6409729" y="2264787"/>
            <a:ext cx="5448300" cy="3759200"/>
          </a:xfrm>
          <a:prstGeom prst="rect">
            <a:avLst/>
          </a:prstGeom>
        </p:spPr>
      </p:pic>
      <p:pic>
        <p:nvPicPr>
          <p:cNvPr id="4" name="Imagen 3"/>
          <p:cNvPicPr>
            <a:picLocks noChangeAspect="1"/>
          </p:cNvPicPr>
          <p:nvPr/>
        </p:nvPicPr>
        <p:blipFill rotWithShape="1">
          <a:blip r:embed="rId3"/>
          <a:srcRect t="74815" r="79445" b="8642"/>
          <a:stretch/>
        </p:blipFill>
        <p:spPr>
          <a:xfrm>
            <a:off x="393700" y="2095944"/>
            <a:ext cx="4114800" cy="1862781"/>
          </a:xfrm>
          <a:prstGeom prst="rect">
            <a:avLst/>
          </a:prstGeom>
        </p:spPr>
      </p:pic>
      <p:sp>
        <p:nvSpPr>
          <p:cNvPr id="7" name="Rectángulo 6"/>
          <p:cNvSpPr/>
          <p:nvPr/>
        </p:nvSpPr>
        <p:spPr>
          <a:xfrm>
            <a:off x="393700" y="4144387"/>
            <a:ext cx="6096000" cy="1569660"/>
          </a:xfrm>
          <a:prstGeom prst="rect">
            <a:avLst/>
          </a:prstGeom>
        </p:spPr>
        <p:txBody>
          <a:bodyPr>
            <a:spAutoFit/>
          </a:bodyPr>
          <a:lstStyle/>
          <a:p>
            <a:r>
              <a:rPr lang="es-PA" sz="1600" b="1" dirty="0" err="1" smtClean="0"/>
              <a:t>Stats</a:t>
            </a:r>
            <a:r>
              <a:rPr lang="es-PA" sz="1600" b="1" dirty="0" smtClean="0"/>
              <a:t>: </a:t>
            </a:r>
            <a:r>
              <a:rPr lang="es-PA" sz="1600" dirty="0" smtClean="0"/>
              <a:t>vector que </a:t>
            </a:r>
            <a:r>
              <a:rPr lang="es-PA" sz="1600" dirty="0"/>
              <a:t>contiene el extremo del bigote </a:t>
            </a:r>
            <a:r>
              <a:rPr lang="es-PA" sz="1600" dirty="0" smtClean="0"/>
              <a:t>inferior, caja inferior</a:t>
            </a:r>
            <a:r>
              <a:rPr lang="es-PA" sz="1600" dirty="0"/>
              <a:t>, la mediana, </a:t>
            </a:r>
            <a:r>
              <a:rPr lang="es-PA" sz="1600" dirty="0" smtClean="0"/>
              <a:t>caja superior </a:t>
            </a:r>
            <a:r>
              <a:rPr lang="es-PA" sz="1600" dirty="0"/>
              <a:t>y el extremo del bigote superior</a:t>
            </a:r>
            <a:r>
              <a:rPr lang="es-PA" sz="1600" dirty="0" smtClean="0"/>
              <a:t>.</a:t>
            </a:r>
            <a:endParaRPr lang="es-PA" sz="1600" dirty="0"/>
          </a:p>
          <a:p>
            <a:r>
              <a:rPr lang="es-PA" sz="1600" b="1" dirty="0" smtClean="0"/>
              <a:t>N: </a:t>
            </a:r>
            <a:r>
              <a:rPr lang="es-PA" sz="1600" dirty="0" smtClean="0"/>
              <a:t>número </a:t>
            </a:r>
            <a:r>
              <a:rPr lang="es-PA" sz="1600" dirty="0"/>
              <a:t>de </a:t>
            </a:r>
            <a:r>
              <a:rPr lang="es-PA" sz="1600" dirty="0" smtClean="0"/>
              <a:t>observaciones (no NA)</a:t>
            </a:r>
            <a:endParaRPr lang="es-PA" sz="1600" dirty="0"/>
          </a:p>
          <a:p>
            <a:r>
              <a:rPr lang="es-PA" sz="1600" b="1" dirty="0" err="1" smtClean="0"/>
              <a:t>Conf</a:t>
            </a:r>
            <a:r>
              <a:rPr lang="es-PA" sz="1600" b="1" dirty="0" smtClean="0"/>
              <a:t>: </a:t>
            </a:r>
            <a:r>
              <a:rPr lang="es-PA" sz="1600" dirty="0" smtClean="0"/>
              <a:t>Los </a:t>
            </a:r>
            <a:r>
              <a:rPr lang="es-PA" sz="1600" dirty="0"/>
              <a:t>extremos inferior y superior de la "</a:t>
            </a:r>
            <a:r>
              <a:rPr lang="es-PA" sz="1600" dirty="0" smtClean="0"/>
              <a:t>muesca.</a:t>
            </a:r>
            <a:endParaRPr lang="es-PA" sz="1600" dirty="0"/>
          </a:p>
          <a:p>
            <a:r>
              <a:rPr lang="es-PA" sz="1600" b="1" dirty="0" err="1" smtClean="0"/>
              <a:t>Out</a:t>
            </a:r>
            <a:r>
              <a:rPr lang="es-PA" sz="1600" b="1" dirty="0" smtClean="0"/>
              <a:t>:  </a:t>
            </a:r>
            <a:r>
              <a:rPr lang="es-PA" sz="1600" dirty="0"/>
              <a:t>valores de los puntos de datos que se encuentran más allá de los extremos de los bigotes </a:t>
            </a:r>
            <a:r>
              <a:rPr lang="es-PA" sz="1600" dirty="0" smtClean="0"/>
              <a:t>(</a:t>
            </a:r>
            <a:r>
              <a:rPr lang="es-PA" sz="1600" dirty="0" err="1" smtClean="0"/>
              <a:t>outlier</a:t>
            </a:r>
            <a:r>
              <a:rPr lang="es-PA" sz="1600" dirty="0" smtClean="0"/>
              <a:t>)</a:t>
            </a:r>
            <a:endParaRPr lang="es-PA" sz="1600" dirty="0"/>
          </a:p>
        </p:txBody>
      </p:sp>
    </p:spTree>
    <p:extLst>
      <p:ext uri="{BB962C8B-B14F-4D97-AF65-F5344CB8AC3E}">
        <p14:creationId xmlns:p14="http://schemas.microsoft.com/office/powerpoint/2010/main" val="25608443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2 Título"/>
          <p:cNvSpPr>
            <a:spLocks noGrp="1"/>
          </p:cNvSpPr>
          <p:nvPr>
            <p:ph type="title"/>
          </p:nvPr>
        </p:nvSpPr>
        <p:spPr>
          <a:xfrm>
            <a:off x="1529665" y="342769"/>
            <a:ext cx="8840645" cy="1325563"/>
          </a:xfrm>
        </p:spPr>
        <p:txBody>
          <a:bodyPr>
            <a:normAutofit/>
          </a:bodyPr>
          <a:lstStyle/>
          <a:p>
            <a:pPr algn="ctr"/>
            <a:r>
              <a:rPr lang="es-PA" sz="3200" b="1" dirty="0" smtClean="0">
                <a:solidFill>
                  <a:srgbClr val="701C6F"/>
                </a:solidFill>
              </a:rPr>
              <a:t>Representación gráfica de variables continuas Histogramas </a:t>
            </a:r>
            <a:endParaRPr lang="es-PA" sz="2800" b="1" dirty="0"/>
          </a:p>
        </p:txBody>
      </p:sp>
      <p:sp>
        <p:nvSpPr>
          <p:cNvPr id="2" name="Rectángulo 1"/>
          <p:cNvSpPr/>
          <p:nvPr/>
        </p:nvSpPr>
        <p:spPr>
          <a:xfrm>
            <a:off x="495336" y="1668332"/>
            <a:ext cx="5435563" cy="3908762"/>
          </a:xfrm>
          <a:prstGeom prst="rect">
            <a:avLst/>
          </a:prstGeom>
        </p:spPr>
        <p:txBody>
          <a:bodyPr wrap="square">
            <a:spAutoFit/>
          </a:bodyPr>
          <a:lstStyle/>
          <a:p>
            <a:pPr algn="just"/>
            <a:r>
              <a:rPr lang="es-PA" dirty="0"/>
              <a:t>Esta función permite dibujar histogramas de frecuencias para variables continuas. </a:t>
            </a:r>
            <a:endParaRPr lang="es-PA" dirty="0" smtClean="0"/>
          </a:p>
          <a:p>
            <a:pPr algn="just"/>
            <a:r>
              <a:rPr lang="es-PA" dirty="0"/>
              <a:t>Los histogramas pueden ser un método deficiente para determinar la forma de una distribución porque se ve muy afectado por la cantidad de </a:t>
            </a:r>
            <a:r>
              <a:rPr lang="es-PA" dirty="0" smtClean="0"/>
              <a:t>contenedores o barras utilizadas. Utilizar función </a:t>
            </a:r>
            <a:r>
              <a:rPr lang="es-PA" dirty="0" err="1" smtClean="0"/>
              <a:t>hist</a:t>
            </a:r>
            <a:r>
              <a:rPr lang="es-PA" dirty="0" smtClean="0"/>
              <a:t>()</a:t>
            </a:r>
          </a:p>
          <a:p>
            <a:pPr algn="just"/>
            <a:endParaRPr lang="es-PA" dirty="0" smtClean="0">
              <a:solidFill>
                <a:srgbClr val="333333"/>
              </a:solidFill>
              <a:latin typeface="Helvetica Neue"/>
            </a:endParaRPr>
          </a:p>
          <a:p>
            <a:pPr algn="just"/>
            <a:r>
              <a:rPr lang="es-PA" sz="1600" dirty="0" smtClean="0">
                <a:solidFill>
                  <a:srgbClr val="333333"/>
                </a:solidFill>
                <a:latin typeface="Helvetica Neue"/>
              </a:rPr>
              <a:t>#usar datos de titanic.csv</a:t>
            </a:r>
          </a:p>
          <a:p>
            <a:pPr algn="just"/>
            <a:r>
              <a:rPr lang="es-PA" sz="1600" dirty="0" smtClean="0">
                <a:solidFill>
                  <a:srgbClr val="333333"/>
                </a:solidFill>
                <a:latin typeface="Helvetica Neue"/>
              </a:rPr>
              <a:t>#se graficarán variable numéricas </a:t>
            </a:r>
            <a:endParaRPr lang="es-PA" sz="1600" dirty="0">
              <a:solidFill>
                <a:srgbClr val="333333"/>
              </a:solidFill>
              <a:latin typeface="Helvetica Neue"/>
            </a:endParaRPr>
          </a:p>
          <a:p>
            <a:pPr algn="just"/>
            <a:r>
              <a:rPr lang="es-PA" b="1" dirty="0" err="1"/>
              <a:t>hist</a:t>
            </a:r>
            <a:r>
              <a:rPr lang="es-PA" b="1" dirty="0"/>
              <a:t>(titanic3$Age</a:t>
            </a:r>
            <a:r>
              <a:rPr lang="es-PA" b="1" dirty="0" smtClean="0"/>
              <a:t>)</a:t>
            </a:r>
          </a:p>
          <a:p>
            <a:pPr algn="just"/>
            <a:endParaRPr lang="es-PA" b="1" dirty="0"/>
          </a:p>
          <a:p>
            <a:pPr algn="just"/>
            <a:r>
              <a:rPr lang="es-PA" dirty="0" smtClean="0"/>
              <a:t>#cambiar propiedades</a:t>
            </a:r>
          </a:p>
          <a:p>
            <a:pPr algn="just"/>
            <a:r>
              <a:rPr lang="es-PA" b="1" dirty="0" err="1"/>
              <a:t>hist</a:t>
            </a:r>
            <a:r>
              <a:rPr lang="es-PA" b="1" dirty="0"/>
              <a:t>(titanic3$Age, </a:t>
            </a:r>
            <a:r>
              <a:rPr lang="es-PA" b="1" dirty="0" err="1"/>
              <a:t>main</a:t>
            </a:r>
            <a:r>
              <a:rPr lang="es-PA" b="1" dirty="0" smtClean="0"/>
              <a:t>=“</a:t>
            </a:r>
            <a:r>
              <a:rPr lang="es-PA" b="1" dirty="0" err="1" smtClean="0"/>
              <a:t>Distribucion</a:t>
            </a:r>
            <a:r>
              <a:rPr lang="es-PA" b="1" dirty="0" smtClean="0"/>
              <a:t> </a:t>
            </a:r>
            <a:r>
              <a:rPr lang="es-PA" b="1" dirty="0"/>
              <a:t>de las edades", </a:t>
            </a:r>
            <a:r>
              <a:rPr lang="es-PA" b="1" dirty="0" err="1"/>
              <a:t>xlab</a:t>
            </a:r>
            <a:r>
              <a:rPr lang="es-PA" b="1" dirty="0"/>
              <a:t>="Edad", </a:t>
            </a:r>
            <a:r>
              <a:rPr lang="es-PA" b="1" dirty="0" err="1"/>
              <a:t>ylab</a:t>
            </a:r>
            <a:r>
              <a:rPr lang="es-PA" b="1" dirty="0"/>
              <a:t>="frecuencia“, col = "red")</a:t>
            </a:r>
          </a:p>
        </p:txBody>
      </p:sp>
      <p:pic>
        <p:nvPicPr>
          <p:cNvPr id="4" name="Imagen 3"/>
          <p:cNvPicPr>
            <a:picLocks noChangeAspect="1"/>
          </p:cNvPicPr>
          <p:nvPr/>
        </p:nvPicPr>
        <p:blipFill rotWithShape="1">
          <a:blip r:embed="rId2"/>
          <a:srcRect l="67846" t="49136" r="1042" b="6050"/>
          <a:stretch/>
        </p:blipFill>
        <p:spPr>
          <a:xfrm>
            <a:off x="6324637" y="1668332"/>
            <a:ext cx="5689600" cy="4610100"/>
          </a:xfrm>
          <a:prstGeom prst="rect">
            <a:avLst/>
          </a:prstGeom>
        </p:spPr>
      </p:pic>
    </p:spTree>
    <p:extLst>
      <p:ext uri="{BB962C8B-B14F-4D97-AF65-F5344CB8AC3E}">
        <p14:creationId xmlns:p14="http://schemas.microsoft.com/office/powerpoint/2010/main" val="26228131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2 Título"/>
          <p:cNvSpPr>
            <a:spLocks noGrp="1"/>
          </p:cNvSpPr>
          <p:nvPr>
            <p:ph type="title"/>
          </p:nvPr>
        </p:nvSpPr>
        <p:spPr>
          <a:xfrm>
            <a:off x="1529665" y="342769"/>
            <a:ext cx="9684435" cy="1325563"/>
          </a:xfrm>
        </p:spPr>
        <p:txBody>
          <a:bodyPr>
            <a:normAutofit/>
          </a:bodyPr>
          <a:lstStyle/>
          <a:p>
            <a:pPr algn="ctr"/>
            <a:r>
              <a:rPr lang="es-PA" sz="3200" b="1" dirty="0" smtClean="0">
                <a:solidFill>
                  <a:srgbClr val="701C6F"/>
                </a:solidFill>
              </a:rPr>
              <a:t>Representación gráfica de variables continuas</a:t>
            </a:r>
            <a:br>
              <a:rPr lang="es-PA" sz="3200" b="1" dirty="0" smtClean="0">
                <a:solidFill>
                  <a:srgbClr val="701C6F"/>
                </a:solidFill>
              </a:rPr>
            </a:br>
            <a:r>
              <a:rPr lang="es-PA" sz="3200" b="1" dirty="0" smtClean="0">
                <a:solidFill>
                  <a:srgbClr val="701C6F"/>
                </a:solidFill>
              </a:rPr>
              <a:t>Histogramas </a:t>
            </a:r>
            <a:endParaRPr lang="es-PA" sz="2800" b="1" dirty="0"/>
          </a:p>
        </p:txBody>
      </p:sp>
      <p:sp>
        <p:nvSpPr>
          <p:cNvPr id="2" name="Rectángulo 1"/>
          <p:cNvSpPr/>
          <p:nvPr/>
        </p:nvSpPr>
        <p:spPr>
          <a:xfrm>
            <a:off x="495336" y="1668332"/>
            <a:ext cx="5435563" cy="4216539"/>
          </a:xfrm>
          <a:prstGeom prst="rect">
            <a:avLst/>
          </a:prstGeom>
        </p:spPr>
        <p:txBody>
          <a:bodyPr wrap="square">
            <a:spAutoFit/>
          </a:bodyPr>
          <a:lstStyle/>
          <a:p>
            <a:pPr algn="just"/>
            <a:r>
              <a:rPr lang="es-PA" dirty="0" smtClean="0"/>
              <a:t>Mostrar frecuencia continua de las frecuencias de la variables utilizando densidad de los datos.</a:t>
            </a:r>
          </a:p>
          <a:p>
            <a:pPr algn="just"/>
            <a:r>
              <a:rPr lang="es-PA" dirty="0" smtClean="0"/>
              <a:t>Para esto se utiliza la función </a:t>
            </a:r>
            <a:r>
              <a:rPr lang="es-PA" dirty="0" err="1" smtClean="0"/>
              <a:t>density</a:t>
            </a:r>
            <a:r>
              <a:rPr lang="es-PA" dirty="0" smtClean="0"/>
              <a:t>().</a:t>
            </a:r>
          </a:p>
          <a:p>
            <a:pPr algn="just"/>
            <a:endParaRPr lang="es-PA" dirty="0" smtClean="0">
              <a:solidFill>
                <a:srgbClr val="333333"/>
              </a:solidFill>
              <a:latin typeface="Helvetica Neue"/>
            </a:endParaRPr>
          </a:p>
          <a:p>
            <a:pPr algn="just"/>
            <a:r>
              <a:rPr lang="es-PA" sz="1600" dirty="0" smtClean="0">
                <a:solidFill>
                  <a:srgbClr val="333333"/>
                </a:solidFill>
                <a:latin typeface="Helvetica Neue"/>
              </a:rPr>
              <a:t>#calcular densidad de la variable</a:t>
            </a:r>
            <a:endParaRPr lang="es-PA" sz="1600" dirty="0">
              <a:solidFill>
                <a:srgbClr val="333333"/>
              </a:solidFill>
              <a:latin typeface="Helvetica Neue"/>
            </a:endParaRPr>
          </a:p>
          <a:p>
            <a:pPr algn="just"/>
            <a:r>
              <a:rPr lang="es-PA" b="1" dirty="0"/>
              <a:t>d1&lt;-</a:t>
            </a:r>
            <a:r>
              <a:rPr lang="es-PA" b="1" dirty="0" err="1"/>
              <a:t>density</a:t>
            </a:r>
            <a:r>
              <a:rPr lang="es-PA" b="1" dirty="0"/>
              <a:t>(</a:t>
            </a:r>
            <a:r>
              <a:rPr lang="es-PA" b="1" dirty="0" err="1"/>
              <a:t>na.omit</a:t>
            </a:r>
            <a:r>
              <a:rPr lang="es-PA" b="1" dirty="0"/>
              <a:t>(</a:t>
            </a:r>
            <a:r>
              <a:rPr lang="es-PA" b="1" dirty="0" err="1"/>
              <a:t>titanic$Age</a:t>
            </a:r>
            <a:r>
              <a:rPr lang="es-PA" b="1" dirty="0" smtClean="0"/>
              <a:t>))</a:t>
            </a:r>
          </a:p>
          <a:p>
            <a:pPr algn="just"/>
            <a:endParaRPr lang="es-PA" b="1" dirty="0"/>
          </a:p>
          <a:p>
            <a:pPr algn="just"/>
            <a:endParaRPr lang="es-PA" b="1" dirty="0" smtClean="0"/>
          </a:p>
          <a:p>
            <a:pPr algn="just"/>
            <a:endParaRPr lang="es-PA" b="1" dirty="0" smtClean="0"/>
          </a:p>
          <a:p>
            <a:pPr algn="just"/>
            <a:endParaRPr lang="es-PA" b="1" dirty="0"/>
          </a:p>
          <a:p>
            <a:pPr algn="just"/>
            <a:endParaRPr lang="es-PA" b="1" dirty="0" smtClean="0"/>
          </a:p>
          <a:p>
            <a:pPr algn="just"/>
            <a:endParaRPr lang="es-PA" b="1" dirty="0"/>
          </a:p>
          <a:p>
            <a:pPr algn="just"/>
            <a:r>
              <a:rPr lang="es-PA" dirty="0" smtClean="0"/>
              <a:t>#graficar datos</a:t>
            </a:r>
            <a:endParaRPr lang="es-PA" dirty="0"/>
          </a:p>
          <a:p>
            <a:pPr algn="just"/>
            <a:r>
              <a:rPr lang="es-PA" b="1" dirty="0" err="1"/>
              <a:t>plot</a:t>
            </a:r>
            <a:r>
              <a:rPr lang="es-PA" b="1" dirty="0"/>
              <a:t>(d1, </a:t>
            </a:r>
            <a:r>
              <a:rPr lang="es-PA" b="1" dirty="0" err="1"/>
              <a:t>main</a:t>
            </a:r>
            <a:r>
              <a:rPr lang="es-PA" b="1" dirty="0"/>
              <a:t>="</a:t>
            </a:r>
            <a:r>
              <a:rPr lang="es-PA" b="1" dirty="0" err="1"/>
              <a:t>distribucion</a:t>
            </a:r>
            <a:r>
              <a:rPr lang="es-PA" b="1" dirty="0"/>
              <a:t> de las edades", </a:t>
            </a:r>
            <a:r>
              <a:rPr lang="es-PA" b="1" dirty="0" err="1"/>
              <a:t>xlab</a:t>
            </a:r>
            <a:r>
              <a:rPr lang="es-PA" b="1" dirty="0"/>
              <a:t>="Edad", </a:t>
            </a:r>
            <a:r>
              <a:rPr lang="es-PA" b="1" dirty="0" err="1"/>
              <a:t>ylab</a:t>
            </a:r>
            <a:r>
              <a:rPr lang="es-PA" b="1" dirty="0"/>
              <a:t>="frecuencia", col = "red")</a:t>
            </a:r>
          </a:p>
        </p:txBody>
      </p:sp>
      <p:pic>
        <p:nvPicPr>
          <p:cNvPr id="3" name="Imagen 2"/>
          <p:cNvPicPr>
            <a:picLocks noChangeAspect="1"/>
          </p:cNvPicPr>
          <p:nvPr/>
        </p:nvPicPr>
        <p:blipFill rotWithShape="1">
          <a:blip r:embed="rId2"/>
          <a:srcRect t="80000" r="71944" b="5062"/>
          <a:stretch/>
        </p:blipFill>
        <p:spPr>
          <a:xfrm>
            <a:off x="495336" y="3429000"/>
            <a:ext cx="5130800" cy="1536700"/>
          </a:xfrm>
          <a:prstGeom prst="rect">
            <a:avLst/>
          </a:prstGeom>
        </p:spPr>
      </p:pic>
      <p:pic>
        <p:nvPicPr>
          <p:cNvPr id="5" name="Imagen 4"/>
          <p:cNvPicPr>
            <a:picLocks noChangeAspect="1"/>
          </p:cNvPicPr>
          <p:nvPr/>
        </p:nvPicPr>
        <p:blipFill rotWithShape="1">
          <a:blip r:embed="rId3"/>
          <a:srcRect l="67661" t="50336" r="1319" b="5374"/>
          <a:stretch/>
        </p:blipFill>
        <p:spPr>
          <a:xfrm>
            <a:off x="6248400" y="1668332"/>
            <a:ext cx="5676900" cy="4559300"/>
          </a:xfrm>
          <a:prstGeom prst="rect">
            <a:avLst/>
          </a:prstGeom>
        </p:spPr>
      </p:pic>
    </p:spTree>
    <p:extLst>
      <p:ext uri="{BB962C8B-B14F-4D97-AF65-F5344CB8AC3E}">
        <p14:creationId xmlns:p14="http://schemas.microsoft.com/office/powerpoint/2010/main" val="9442594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2 Título"/>
          <p:cNvSpPr>
            <a:spLocks noGrp="1"/>
          </p:cNvSpPr>
          <p:nvPr>
            <p:ph type="title"/>
          </p:nvPr>
        </p:nvSpPr>
        <p:spPr>
          <a:xfrm>
            <a:off x="402881" y="342769"/>
            <a:ext cx="11056035" cy="1325563"/>
          </a:xfrm>
        </p:spPr>
        <p:txBody>
          <a:bodyPr>
            <a:normAutofit/>
          </a:bodyPr>
          <a:lstStyle/>
          <a:p>
            <a:pPr algn="ctr"/>
            <a:r>
              <a:rPr lang="es-PA" sz="3200" b="1" dirty="0" smtClean="0">
                <a:solidFill>
                  <a:srgbClr val="701C6F"/>
                </a:solidFill>
              </a:rPr>
              <a:t>Representación </a:t>
            </a:r>
            <a:r>
              <a:rPr lang="es-PA" sz="3200" b="1" dirty="0">
                <a:solidFill>
                  <a:srgbClr val="701C6F"/>
                </a:solidFill>
              </a:rPr>
              <a:t>de la relación entre dos variables </a:t>
            </a:r>
            <a:r>
              <a:rPr lang="es-PA" sz="3200" b="1" dirty="0" smtClean="0">
                <a:solidFill>
                  <a:srgbClr val="701C6F"/>
                </a:solidFill>
              </a:rPr>
              <a:t>continuas</a:t>
            </a:r>
            <a:br>
              <a:rPr lang="es-PA" sz="3200" b="1" dirty="0" smtClean="0">
                <a:solidFill>
                  <a:srgbClr val="701C6F"/>
                </a:solidFill>
              </a:rPr>
            </a:br>
            <a:r>
              <a:rPr lang="es-PA" sz="3200" b="1" dirty="0" smtClean="0">
                <a:solidFill>
                  <a:srgbClr val="701C6F"/>
                </a:solidFill>
              </a:rPr>
              <a:t>Gráficas dispersión</a:t>
            </a:r>
            <a:endParaRPr lang="es-PA" sz="2800" b="1" dirty="0"/>
          </a:p>
        </p:txBody>
      </p:sp>
      <p:sp>
        <p:nvSpPr>
          <p:cNvPr id="2" name="Rectángulo 1"/>
          <p:cNvSpPr/>
          <p:nvPr/>
        </p:nvSpPr>
        <p:spPr>
          <a:xfrm>
            <a:off x="495336" y="1668332"/>
            <a:ext cx="5435563" cy="4247317"/>
          </a:xfrm>
          <a:prstGeom prst="rect">
            <a:avLst/>
          </a:prstGeom>
        </p:spPr>
        <p:txBody>
          <a:bodyPr wrap="square">
            <a:spAutoFit/>
          </a:bodyPr>
          <a:lstStyle/>
          <a:p>
            <a:pPr algn="just"/>
            <a:r>
              <a:rPr lang="es-PA" dirty="0"/>
              <a:t>Los aspectos más interesantes de los datos se revelan </a:t>
            </a:r>
            <a:r>
              <a:rPr lang="es-PA" dirty="0" smtClean="0"/>
              <a:t>analizando la </a:t>
            </a:r>
            <a:r>
              <a:rPr lang="es-PA" dirty="0"/>
              <a:t>relación </a:t>
            </a:r>
            <a:r>
              <a:rPr lang="es-PA" dirty="0" smtClean="0"/>
              <a:t>entre variables s que es lo que trata de mostrar los gráficos </a:t>
            </a:r>
            <a:r>
              <a:rPr lang="es-PA" dirty="0"/>
              <a:t>de </a:t>
            </a:r>
            <a:r>
              <a:rPr lang="es-PA" dirty="0" smtClean="0"/>
              <a:t>dispersión. Para graficar en R este tipo de </a:t>
            </a:r>
            <a:r>
              <a:rPr lang="es-PA" dirty="0" err="1" smtClean="0"/>
              <a:t>graficos</a:t>
            </a:r>
            <a:r>
              <a:rPr lang="es-PA" dirty="0" smtClean="0"/>
              <a:t> se utiliza la función </a:t>
            </a:r>
            <a:r>
              <a:rPr lang="es-PA" dirty="0" err="1" smtClean="0"/>
              <a:t>plot</a:t>
            </a:r>
            <a:r>
              <a:rPr lang="es-PA" dirty="0" smtClean="0"/>
              <a:t>().</a:t>
            </a:r>
          </a:p>
          <a:p>
            <a:pPr algn="just"/>
            <a:endParaRPr lang="es-PA" b="1" dirty="0"/>
          </a:p>
          <a:p>
            <a:pPr algn="just"/>
            <a:r>
              <a:rPr lang="es-PA" dirty="0" smtClean="0"/>
              <a:t>#graficar datos de edad y tarifa</a:t>
            </a:r>
            <a:endParaRPr lang="es-PA" dirty="0"/>
          </a:p>
          <a:p>
            <a:pPr algn="just"/>
            <a:r>
              <a:rPr lang="es-PA" b="1" dirty="0" err="1"/>
              <a:t>plot</a:t>
            </a:r>
            <a:r>
              <a:rPr lang="es-PA" b="1" dirty="0"/>
              <a:t>(titanic3$Fare, titanic3$Age, </a:t>
            </a:r>
          </a:p>
          <a:p>
            <a:pPr algn="just"/>
            <a:r>
              <a:rPr lang="es-PA" b="1" dirty="0"/>
              <a:t>     </a:t>
            </a:r>
            <a:r>
              <a:rPr lang="es-PA" b="1" dirty="0" err="1"/>
              <a:t>main</a:t>
            </a:r>
            <a:r>
              <a:rPr lang="es-PA" b="1" dirty="0"/>
              <a:t>="Relación de la Tarifa y edad / </a:t>
            </a:r>
            <a:r>
              <a:rPr lang="es-PA" b="1" dirty="0" err="1"/>
              <a:t>Titanic</a:t>
            </a:r>
            <a:r>
              <a:rPr lang="es-PA" b="1" dirty="0"/>
              <a:t>", </a:t>
            </a:r>
          </a:p>
          <a:p>
            <a:pPr algn="just"/>
            <a:r>
              <a:rPr lang="es-PA" b="1" dirty="0"/>
              <a:t>     </a:t>
            </a:r>
            <a:r>
              <a:rPr lang="es-PA" b="1" dirty="0" err="1"/>
              <a:t>xlab</a:t>
            </a:r>
            <a:r>
              <a:rPr lang="es-PA" b="1" dirty="0"/>
              <a:t>="Tarifa", </a:t>
            </a:r>
            <a:r>
              <a:rPr lang="es-PA" b="1" dirty="0" err="1"/>
              <a:t>ylab</a:t>
            </a:r>
            <a:r>
              <a:rPr lang="es-PA" b="1" dirty="0"/>
              <a:t>="Edad", col = "red</a:t>
            </a:r>
            <a:r>
              <a:rPr lang="es-PA" b="1" dirty="0" smtClean="0"/>
              <a:t>")</a:t>
            </a:r>
          </a:p>
          <a:p>
            <a:pPr algn="just"/>
            <a:endParaRPr lang="es-PA" b="1" dirty="0" smtClean="0"/>
          </a:p>
          <a:p>
            <a:pPr algn="just"/>
            <a:r>
              <a:rPr lang="es-PA" dirty="0" smtClean="0"/>
              <a:t>#calculo de la media de la tarifa</a:t>
            </a:r>
            <a:endParaRPr lang="es-PA" dirty="0"/>
          </a:p>
          <a:p>
            <a:pPr algn="just"/>
            <a:r>
              <a:rPr lang="it-IT" b="1" dirty="0"/>
              <a:t>m1&lt;- mean(titanic3$Fare</a:t>
            </a:r>
            <a:r>
              <a:rPr lang="it-IT" b="1" dirty="0" smtClean="0"/>
              <a:t>)</a:t>
            </a:r>
          </a:p>
          <a:p>
            <a:pPr algn="just"/>
            <a:endParaRPr lang="it-IT" b="1" dirty="0" smtClean="0"/>
          </a:p>
          <a:p>
            <a:pPr algn="just"/>
            <a:r>
              <a:rPr lang="it-IT" dirty="0" smtClean="0"/>
              <a:t>#representar la media de la tarifa en el grafico</a:t>
            </a:r>
            <a:endParaRPr lang="it-IT" dirty="0"/>
          </a:p>
          <a:p>
            <a:pPr algn="just"/>
            <a:r>
              <a:rPr lang="it-IT" b="1" dirty="0"/>
              <a:t>abline(v=m1, col="purple")</a:t>
            </a:r>
            <a:endParaRPr lang="es-PA" b="1" dirty="0"/>
          </a:p>
        </p:txBody>
      </p:sp>
      <p:pic>
        <p:nvPicPr>
          <p:cNvPr id="4" name="Imagen 3"/>
          <p:cNvPicPr>
            <a:picLocks noChangeAspect="1"/>
          </p:cNvPicPr>
          <p:nvPr/>
        </p:nvPicPr>
        <p:blipFill rotWithShape="1">
          <a:blip r:embed="rId2"/>
          <a:srcRect l="69374" t="49506" r="695" b="6173"/>
          <a:stretch/>
        </p:blipFill>
        <p:spPr>
          <a:xfrm>
            <a:off x="6223000" y="1668332"/>
            <a:ext cx="5473700" cy="4559300"/>
          </a:xfrm>
          <a:prstGeom prst="rect">
            <a:avLst/>
          </a:prstGeom>
        </p:spPr>
      </p:pic>
    </p:spTree>
    <p:extLst>
      <p:ext uri="{BB962C8B-B14F-4D97-AF65-F5344CB8AC3E}">
        <p14:creationId xmlns:p14="http://schemas.microsoft.com/office/powerpoint/2010/main" val="32517843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2 Título"/>
          <p:cNvSpPr>
            <a:spLocks noGrp="1"/>
          </p:cNvSpPr>
          <p:nvPr>
            <p:ph type="title"/>
          </p:nvPr>
        </p:nvSpPr>
        <p:spPr>
          <a:xfrm>
            <a:off x="402881" y="342769"/>
            <a:ext cx="11056035" cy="1325563"/>
          </a:xfrm>
        </p:spPr>
        <p:txBody>
          <a:bodyPr>
            <a:normAutofit/>
          </a:bodyPr>
          <a:lstStyle/>
          <a:p>
            <a:pPr algn="ctr"/>
            <a:r>
              <a:rPr lang="es-PA" sz="3200" b="1" dirty="0" smtClean="0">
                <a:solidFill>
                  <a:srgbClr val="701C6F"/>
                </a:solidFill>
              </a:rPr>
              <a:t>Representación </a:t>
            </a:r>
            <a:r>
              <a:rPr lang="es-PA" sz="3200" b="1" dirty="0">
                <a:solidFill>
                  <a:srgbClr val="701C6F"/>
                </a:solidFill>
              </a:rPr>
              <a:t>de la relación entre dos variables </a:t>
            </a:r>
            <a:r>
              <a:rPr lang="es-PA" sz="3200" b="1" dirty="0" smtClean="0">
                <a:solidFill>
                  <a:srgbClr val="701C6F"/>
                </a:solidFill>
              </a:rPr>
              <a:t>continuas</a:t>
            </a:r>
            <a:br>
              <a:rPr lang="es-PA" sz="3200" b="1" dirty="0" smtClean="0">
                <a:solidFill>
                  <a:srgbClr val="701C6F"/>
                </a:solidFill>
              </a:rPr>
            </a:br>
            <a:r>
              <a:rPr lang="es-PA" sz="3200" b="1" dirty="0" smtClean="0">
                <a:solidFill>
                  <a:srgbClr val="701C6F"/>
                </a:solidFill>
              </a:rPr>
              <a:t>Gráficas dispersión</a:t>
            </a:r>
            <a:endParaRPr lang="es-PA" sz="2800" b="1" dirty="0"/>
          </a:p>
        </p:txBody>
      </p:sp>
      <p:sp>
        <p:nvSpPr>
          <p:cNvPr id="2" name="Rectángulo 1"/>
          <p:cNvSpPr/>
          <p:nvPr/>
        </p:nvSpPr>
        <p:spPr>
          <a:xfrm>
            <a:off x="495336" y="1668332"/>
            <a:ext cx="10963580" cy="3970318"/>
          </a:xfrm>
          <a:prstGeom prst="rect">
            <a:avLst/>
          </a:prstGeom>
        </p:spPr>
        <p:txBody>
          <a:bodyPr wrap="square">
            <a:spAutoFit/>
          </a:bodyPr>
          <a:lstStyle/>
          <a:p>
            <a:pPr algn="just"/>
            <a:r>
              <a:rPr lang="es-PA" dirty="0" smtClean="0"/>
              <a:t>Ejemplo grafico de dispersión:</a:t>
            </a:r>
          </a:p>
          <a:p>
            <a:pPr algn="just"/>
            <a:endParaRPr lang="es-PA" dirty="0" smtClean="0"/>
          </a:p>
          <a:p>
            <a:pPr algn="just"/>
            <a:r>
              <a:rPr lang="es-PA" b="1" dirty="0" smtClean="0"/>
              <a:t>hospital1</a:t>
            </a:r>
            <a:r>
              <a:rPr lang="es-PA" dirty="0"/>
              <a:t>&lt;-</a:t>
            </a:r>
            <a:r>
              <a:rPr lang="es-PA" dirty="0" err="1"/>
              <a:t>data.frame</a:t>
            </a:r>
            <a:r>
              <a:rPr lang="es-PA" dirty="0"/>
              <a:t>(nombre=c("p1","p2","p3","p4","p5","p6","p7","p8","p9","p10","p11"), valores=c(19,27,20,16,18,35,67,16,8,34,59))</a:t>
            </a:r>
          </a:p>
          <a:p>
            <a:pPr algn="just"/>
            <a:r>
              <a:rPr lang="es-PA" b="1" dirty="0"/>
              <a:t>hospital2</a:t>
            </a:r>
            <a:r>
              <a:rPr lang="es-PA" dirty="0"/>
              <a:t>&lt;-</a:t>
            </a:r>
            <a:r>
              <a:rPr lang="es-PA" dirty="0" err="1"/>
              <a:t>data.frame</a:t>
            </a:r>
            <a:r>
              <a:rPr lang="es-PA" dirty="0"/>
              <a:t>(nombre=c("p1","p2","p3","p4","p5","p6","p7","p8","p9","p10","p11"), valores=c(1,2,3,4,15,30,67,16,8,75,98))</a:t>
            </a:r>
          </a:p>
          <a:p>
            <a:pPr algn="just"/>
            <a:r>
              <a:rPr lang="es-PA" b="1" dirty="0"/>
              <a:t>hospital3</a:t>
            </a:r>
            <a:r>
              <a:rPr lang="es-PA" dirty="0"/>
              <a:t>&lt;-</a:t>
            </a:r>
            <a:r>
              <a:rPr lang="es-PA" dirty="0" err="1"/>
              <a:t>data.frame</a:t>
            </a:r>
            <a:r>
              <a:rPr lang="es-PA" dirty="0"/>
              <a:t>(nombre=c("p1","p2","p3","p4","p5","p6","p7","p8","p9","p10","p11</a:t>
            </a:r>
            <a:r>
              <a:rPr lang="es-PA" dirty="0" smtClean="0"/>
              <a:t>"),</a:t>
            </a:r>
          </a:p>
          <a:p>
            <a:pPr algn="just"/>
            <a:r>
              <a:rPr lang="es-PA" dirty="0" smtClean="0"/>
              <a:t>valores=c(-100,2,3,4,15,30,67,16,8,75,198))</a:t>
            </a:r>
          </a:p>
          <a:p>
            <a:pPr algn="just"/>
            <a:endParaRPr lang="es-PA" b="1" dirty="0"/>
          </a:p>
          <a:p>
            <a:pPr algn="just"/>
            <a:r>
              <a:rPr lang="es-PA" b="1" dirty="0" smtClean="0"/>
              <a:t>#calcular media</a:t>
            </a:r>
            <a:endParaRPr lang="es-PA" b="1" dirty="0"/>
          </a:p>
          <a:p>
            <a:pPr algn="just"/>
            <a:r>
              <a:rPr lang="es-PA" b="1" dirty="0"/>
              <a:t>m1&lt;-mean(hospital1$valores)</a:t>
            </a:r>
          </a:p>
          <a:p>
            <a:pPr algn="just"/>
            <a:r>
              <a:rPr lang="es-PA" b="1" dirty="0"/>
              <a:t>m2&lt;-mean(hospital2$valores)</a:t>
            </a:r>
          </a:p>
          <a:p>
            <a:pPr algn="just"/>
            <a:r>
              <a:rPr lang="es-PA" b="1" dirty="0"/>
              <a:t>m3&lt;-mean(hospital3$valores)</a:t>
            </a:r>
          </a:p>
          <a:p>
            <a:pPr algn="just"/>
            <a:endParaRPr lang="es-PA" b="1" dirty="0"/>
          </a:p>
        </p:txBody>
      </p:sp>
      <p:sp>
        <p:nvSpPr>
          <p:cNvPr id="3" name="Rectángulo 2"/>
          <p:cNvSpPr/>
          <p:nvPr/>
        </p:nvSpPr>
        <p:spPr>
          <a:xfrm>
            <a:off x="5930898" y="4124236"/>
            <a:ext cx="6096000" cy="1200329"/>
          </a:xfrm>
          <a:prstGeom prst="rect">
            <a:avLst/>
          </a:prstGeom>
        </p:spPr>
        <p:txBody>
          <a:bodyPr>
            <a:spAutoFit/>
          </a:bodyPr>
          <a:lstStyle/>
          <a:p>
            <a:pPr algn="just"/>
            <a:r>
              <a:rPr lang="es-PA" b="1" dirty="0" smtClean="0"/>
              <a:t>#calcular </a:t>
            </a:r>
            <a:r>
              <a:rPr lang="es-PA" b="1" dirty="0" err="1" smtClean="0"/>
              <a:t>desviacion</a:t>
            </a:r>
            <a:r>
              <a:rPr lang="es-PA" b="1" dirty="0" smtClean="0"/>
              <a:t> </a:t>
            </a:r>
            <a:r>
              <a:rPr lang="es-PA" b="1" dirty="0" err="1"/>
              <a:t>estandar</a:t>
            </a:r>
            <a:endParaRPr lang="es-PA" b="1" dirty="0"/>
          </a:p>
          <a:p>
            <a:pPr algn="just"/>
            <a:r>
              <a:rPr lang="es-PA" b="1" dirty="0"/>
              <a:t>sd1 &lt;- </a:t>
            </a:r>
            <a:r>
              <a:rPr lang="es-PA" b="1" dirty="0" err="1"/>
              <a:t>sd</a:t>
            </a:r>
            <a:r>
              <a:rPr lang="es-PA" b="1" dirty="0"/>
              <a:t>(hospital1$valores)</a:t>
            </a:r>
          </a:p>
          <a:p>
            <a:pPr algn="just"/>
            <a:r>
              <a:rPr lang="es-PA" b="1" dirty="0"/>
              <a:t>sd2 &lt;- </a:t>
            </a:r>
            <a:r>
              <a:rPr lang="es-PA" b="1" dirty="0" err="1"/>
              <a:t>sd</a:t>
            </a:r>
            <a:r>
              <a:rPr lang="es-PA" b="1" dirty="0"/>
              <a:t>(hospital2$valores)</a:t>
            </a:r>
          </a:p>
          <a:p>
            <a:pPr algn="just"/>
            <a:r>
              <a:rPr lang="es-PA" b="1" dirty="0"/>
              <a:t>sd3 &lt;- </a:t>
            </a:r>
            <a:r>
              <a:rPr lang="es-PA" b="1" dirty="0" err="1"/>
              <a:t>sd</a:t>
            </a:r>
            <a:r>
              <a:rPr lang="es-PA" b="1" dirty="0"/>
              <a:t>(hospital3$valores)</a:t>
            </a:r>
            <a:endParaRPr lang="es-PA" b="1" dirty="0"/>
          </a:p>
        </p:txBody>
      </p:sp>
    </p:spTree>
    <p:extLst>
      <p:ext uri="{BB962C8B-B14F-4D97-AF65-F5344CB8AC3E}">
        <p14:creationId xmlns:p14="http://schemas.microsoft.com/office/powerpoint/2010/main" val="28706851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2 Título"/>
          <p:cNvSpPr>
            <a:spLocks noGrp="1"/>
          </p:cNvSpPr>
          <p:nvPr>
            <p:ph type="title"/>
          </p:nvPr>
        </p:nvSpPr>
        <p:spPr>
          <a:xfrm>
            <a:off x="402881" y="342769"/>
            <a:ext cx="11056035" cy="1325563"/>
          </a:xfrm>
        </p:spPr>
        <p:txBody>
          <a:bodyPr>
            <a:normAutofit/>
          </a:bodyPr>
          <a:lstStyle/>
          <a:p>
            <a:pPr algn="ctr"/>
            <a:r>
              <a:rPr lang="es-PA" sz="3200" b="1" dirty="0" smtClean="0">
                <a:solidFill>
                  <a:srgbClr val="701C6F"/>
                </a:solidFill>
              </a:rPr>
              <a:t>Representación </a:t>
            </a:r>
            <a:r>
              <a:rPr lang="es-PA" sz="3200" b="1" dirty="0">
                <a:solidFill>
                  <a:srgbClr val="701C6F"/>
                </a:solidFill>
              </a:rPr>
              <a:t>de la relación entre dos variables </a:t>
            </a:r>
            <a:r>
              <a:rPr lang="es-PA" sz="3200" b="1" dirty="0" smtClean="0">
                <a:solidFill>
                  <a:srgbClr val="701C6F"/>
                </a:solidFill>
              </a:rPr>
              <a:t>continuas</a:t>
            </a:r>
            <a:br>
              <a:rPr lang="es-PA" sz="3200" b="1" dirty="0" smtClean="0">
                <a:solidFill>
                  <a:srgbClr val="701C6F"/>
                </a:solidFill>
              </a:rPr>
            </a:br>
            <a:r>
              <a:rPr lang="es-PA" sz="3200" b="1" dirty="0" smtClean="0">
                <a:solidFill>
                  <a:srgbClr val="701C6F"/>
                </a:solidFill>
              </a:rPr>
              <a:t>Gráficas dispersión</a:t>
            </a:r>
            <a:endParaRPr lang="es-PA" sz="2800" b="1" dirty="0"/>
          </a:p>
        </p:txBody>
      </p:sp>
      <p:sp>
        <p:nvSpPr>
          <p:cNvPr id="2" name="Rectángulo 1"/>
          <p:cNvSpPr/>
          <p:nvPr/>
        </p:nvSpPr>
        <p:spPr>
          <a:xfrm>
            <a:off x="495336" y="1668332"/>
            <a:ext cx="10963580" cy="3139321"/>
          </a:xfrm>
          <a:prstGeom prst="rect">
            <a:avLst/>
          </a:prstGeom>
        </p:spPr>
        <p:txBody>
          <a:bodyPr wrap="square">
            <a:spAutoFit/>
          </a:bodyPr>
          <a:lstStyle/>
          <a:p>
            <a:pPr algn="just"/>
            <a:r>
              <a:rPr lang="es-PA" dirty="0" smtClean="0"/>
              <a:t>Crear gráficos</a:t>
            </a:r>
          </a:p>
          <a:p>
            <a:pPr algn="just"/>
            <a:endParaRPr lang="es-PA" dirty="0" smtClean="0"/>
          </a:p>
          <a:p>
            <a:pPr algn="just"/>
            <a:r>
              <a:rPr lang="es-PA" b="1" dirty="0" err="1"/>
              <a:t>plot</a:t>
            </a:r>
            <a:r>
              <a:rPr lang="es-PA" b="1" dirty="0"/>
              <a:t>(hospital1$valores,hospital1$nombre, </a:t>
            </a:r>
            <a:r>
              <a:rPr lang="es-PA" b="1" dirty="0" err="1"/>
              <a:t>main</a:t>
            </a:r>
            <a:r>
              <a:rPr lang="es-PA" b="1" dirty="0"/>
              <a:t>="Hospital 1 \n datos", </a:t>
            </a:r>
            <a:r>
              <a:rPr lang="es-PA" b="1" dirty="0" err="1"/>
              <a:t>cex</a:t>
            </a:r>
            <a:r>
              <a:rPr lang="es-PA" b="1" dirty="0"/>
              <a:t>=1, </a:t>
            </a:r>
            <a:r>
              <a:rPr lang="es-PA" b="1" dirty="0" err="1"/>
              <a:t>pch</a:t>
            </a:r>
            <a:r>
              <a:rPr lang="es-PA" b="1" dirty="0"/>
              <a:t>=15, col="blue", </a:t>
            </a:r>
            <a:r>
              <a:rPr lang="es-PA" b="1" dirty="0" err="1"/>
              <a:t>xlim</a:t>
            </a:r>
            <a:r>
              <a:rPr lang="es-PA" b="1" dirty="0"/>
              <a:t> = c(-45, 200),</a:t>
            </a:r>
            <a:r>
              <a:rPr lang="es-PA" b="1" dirty="0" err="1"/>
              <a:t>xlab</a:t>
            </a:r>
            <a:r>
              <a:rPr lang="es-PA" b="1" dirty="0"/>
              <a:t>="tiempo", </a:t>
            </a:r>
            <a:r>
              <a:rPr lang="es-PA" b="1" dirty="0" err="1"/>
              <a:t>ylab</a:t>
            </a:r>
            <a:r>
              <a:rPr lang="es-PA" b="1" dirty="0"/>
              <a:t>="</a:t>
            </a:r>
            <a:r>
              <a:rPr lang="es-PA" b="1" dirty="0" err="1"/>
              <a:t>observacion</a:t>
            </a:r>
            <a:r>
              <a:rPr lang="es-PA" b="1" dirty="0"/>
              <a:t>")</a:t>
            </a:r>
          </a:p>
          <a:p>
            <a:pPr algn="just"/>
            <a:r>
              <a:rPr lang="es-PA" b="1" dirty="0" err="1"/>
              <a:t>abline</a:t>
            </a:r>
            <a:r>
              <a:rPr lang="es-PA" b="1" dirty="0"/>
              <a:t>(v=m1, col="</a:t>
            </a:r>
            <a:r>
              <a:rPr lang="es-PA" b="1" dirty="0" err="1"/>
              <a:t>purple</a:t>
            </a:r>
            <a:r>
              <a:rPr lang="es-PA" b="1" dirty="0"/>
              <a:t>")</a:t>
            </a:r>
          </a:p>
          <a:p>
            <a:pPr algn="just"/>
            <a:endParaRPr lang="es-PA" b="1" dirty="0"/>
          </a:p>
          <a:p>
            <a:pPr algn="just"/>
            <a:r>
              <a:rPr lang="es-PA" b="1" dirty="0" err="1"/>
              <a:t>plot</a:t>
            </a:r>
            <a:r>
              <a:rPr lang="es-PA" b="1" dirty="0"/>
              <a:t>(hospital2$valores,hospital2$nombre, </a:t>
            </a:r>
            <a:r>
              <a:rPr lang="es-PA" b="1" dirty="0" err="1"/>
              <a:t>main</a:t>
            </a:r>
            <a:r>
              <a:rPr lang="es-PA" b="1" dirty="0"/>
              <a:t>="Hospital 2",cex=1, </a:t>
            </a:r>
            <a:r>
              <a:rPr lang="es-PA" b="1" dirty="0" err="1"/>
              <a:t>pch</a:t>
            </a:r>
            <a:r>
              <a:rPr lang="es-PA" b="1" dirty="0"/>
              <a:t>=16, col="red",  </a:t>
            </a:r>
            <a:r>
              <a:rPr lang="es-PA" b="1" dirty="0" err="1"/>
              <a:t>xlim</a:t>
            </a:r>
            <a:r>
              <a:rPr lang="es-PA" b="1" dirty="0"/>
              <a:t> = c(-45, 200))</a:t>
            </a:r>
          </a:p>
          <a:p>
            <a:pPr algn="just"/>
            <a:r>
              <a:rPr lang="es-PA" b="1" dirty="0" err="1"/>
              <a:t>abline</a:t>
            </a:r>
            <a:r>
              <a:rPr lang="es-PA" b="1" dirty="0"/>
              <a:t>(v=m2, col="</a:t>
            </a:r>
            <a:r>
              <a:rPr lang="es-PA" b="1" dirty="0" err="1"/>
              <a:t>purple</a:t>
            </a:r>
            <a:r>
              <a:rPr lang="es-PA" b="1" dirty="0"/>
              <a:t>")</a:t>
            </a:r>
          </a:p>
          <a:p>
            <a:pPr algn="just"/>
            <a:endParaRPr lang="es-PA" b="1" dirty="0"/>
          </a:p>
          <a:p>
            <a:pPr algn="just"/>
            <a:r>
              <a:rPr lang="es-PA" b="1" dirty="0" err="1"/>
              <a:t>plot</a:t>
            </a:r>
            <a:r>
              <a:rPr lang="es-PA" b="1" dirty="0"/>
              <a:t>(hospital3$valores,hospital3$nombre, </a:t>
            </a:r>
            <a:r>
              <a:rPr lang="es-PA" b="1" dirty="0" err="1"/>
              <a:t>main</a:t>
            </a:r>
            <a:r>
              <a:rPr lang="es-PA" b="1" dirty="0"/>
              <a:t>="Hospital 3", </a:t>
            </a:r>
            <a:r>
              <a:rPr lang="es-PA" b="1" dirty="0" err="1"/>
              <a:t>cex</a:t>
            </a:r>
            <a:r>
              <a:rPr lang="es-PA" b="1" dirty="0"/>
              <a:t>=1, </a:t>
            </a:r>
            <a:r>
              <a:rPr lang="es-PA" b="1" dirty="0" err="1"/>
              <a:t>pch</a:t>
            </a:r>
            <a:r>
              <a:rPr lang="es-PA" b="1" dirty="0"/>
              <a:t>=17, col="</a:t>
            </a:r>
            <a:r>
              <a:rPr lang="es-PA" b="1" dirty="0" err="1"/>
              <a:t>black</a:t>
            </a:r>
            <a:r>
              <a:rPr lang="es-PA" b="1" dirty="0"/>
              <a:t>", </a:t>
            </a:r>
            <a:r>
              <a:rPr lang="es-PA" b="1" dirty="0" err="1"/>
              <a:t>xlim</a:t>
            </a:r>
            <a:r>
              <a:rPr lang="es-PA" b="1" dirty="0"/>
              <a:t> = c(-45, 200))</a:t>
            </a:r>
          </a:p>
          <a:p>
            <a:pPr algn="just"/>
            <a:r>
              <a:rPr lang="es-PA" b="1" dirty="0" err="1"/>
              <a:t>abline</a:t>
            </a:r>
            <a:r>
              <a:rPr lang="es-PA" b="1" dirty="0"/>
              <a:t>(v=m3, col="</a:t>
            </a:r>
            <a:r>
              <a:rPr lang="es-PA" b="1" dirty="0" err="1"/>
              <a:t>purple</a:t>
            </a:r>
            <a:r>
              <a:rPr lang="es-PA" b="1" dirty="0" smtClean="0"/>
              <a:t>")</a:t>
            </a:r>
            <a:endParaRPr lang="es-PA" b="1" dirty="0"/>
          </a:p>
        </p:txBody>
      </p:sp>
    </p:spTree>
    <p:extLst>
      <p:ext uri="{BB962C8B-B14F-4D97-AF65-F5344CB8AC3E}">
        <p14:creationId xmlns:p14="http://schemas.microsoft.com/office/powerpoint/2010/main" val="37279700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2 Título"/>
          <p:cNvSpPr>
            <a:spLocks noGrp="1"/>
          </p:cNvSpPr>
          <p:nvPr>
            <p:ph type="title"/>
          </p:nvPr>
        </p:nvSpPr>
        <p:spPr>
          <a:xfrm>
            <a:off x="1582365" y="0"/>
            <a:ext cx="8840645" cy="1325563"/>
          </a:xfrm>
        </p:spPr>
        <p:txBody>
          <a:bodyPr/>
          <a:lstStyle/>
          <a:p>
            <a:pPr algn="ctr"/>
            <a:r>
              <a:rPr lang="es-PA" b="1" dirty="0" smtClean="0">
                <a:solidFill>
                  <a:srgbClr val="701C6F"/>
                </a:solidFill>
              </a:rPr>
              <a:t>Objetivo</a:t>
            </a:r>
            <a:endParaRPr lang="es-PA" b="1" dirty="0">
              <a:solidFill>
                <a:srgbClr val="701C6F"/>
              </a:solidFill>
            </a:endParaRPr>
          </a:p>
        </p:txBody>
      </p:sp>
      <p:sp>
        <p:nvSpPr>
          <p:cNvPr id="12" name="3 Marcador de contenido"/>
          <p:cNvSpPr txBox="1">
            <a:spLocks/>
          </p:cNvSpPr>
          <p:nvPr/>
        </p:nvSpPr>
        <p:spPr>
          <a:xfrm>
            <a:off x="891118" y="1325563"/>
            <a:ext cx="10526063" cy="127802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s-PA" sz="3200" dirty="0" smtClean="0"/>
              <a:t>Conocer </a:t>
            </a:r>
            <a:r>
              <a:rPr lang="es-PA" sz="3200" dirty="0" smtClean="0"/>
              <a:t>los diferentes gráficos básicos que se pueden generar utilizados en R,  según el tipo de dato.</a:t>
            </a:r>
            <a:endParaRPr lang="es-PA" sz="3200" dirty="0"/>
          </a:p>
        </p:txBody>
      </p:sp>
    </p:spTree>
    <p:extLst>
      <p:ext uri="{BB962C8B-B14F-4D97-AF65-F5344CB8AC3E}">
        <p14:creationId xmlns:p14="http://schemas.microsoft.com/office/powerpoint/2010/main" val="19739888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2 Título"/>
          <p:cNvSpPr>
            <a:spLocks noGrp="1"/>
          </p:cNvSpPr>
          <p:nvPr>
            <p:ph type="title"/>
          </p:nvPr>
        </p:nvSpPr>
        <p:spPr>
          <a:xfrm>
            <a:off x="402881" y="342769"/>
            <a:ext cx="11056035" cy="1325563"/>
          </a:xfrm>
        </p:spPr>
        <p:txBody>
          <a:bodyPr>
            <a:normAutofit/>
          </a:bodyPr>
          <a:lstStyle/>
          <a:p>
            <a:pPr algn="ctr"/>
            <a:r>
              <a:rPr lang="es-PA" sz="3200" b="1" dirty="0" smtClean="0">
                <a:solidFill>
                  <a:srgbClr val="701C6F"/>
                </a:solidFill>
              </a:rPr>
              <a:t>Representación </a:t>
            </a:r>
            <a:r>
              <a:rPr lang="es-PA" sz="3200" b="1" dirty="0">
                <a:solidFill>
                  <a:srgbClr val="701C6F"/>
                </a:solidFill>
              </a:rPr>
              <a:t>de la relación entre dos variables </a:t>
            </a:r>
            <a:r>
              <a:rPr lang="es-PA" sz="3200" b="1" dirty="0" smtClean="0">
                <a:solidFill>
                  <a:srgbClr val="701C6F"/>
                </a:solidFill>
              </a:rPr>
              <a:t>continuas</a:t>
            </a:r>
            <a:br>
              <a:rPr lang="es-PA" sz="3200" b="1" dirty="0" smtClean="0">
                <a:solidFill>
                  <a:srgbClr val="701C6F"/>
                </a:solidFill>
              </a:rPr>
            </a:br>
            <a:r>
              <a:rPr lang="es-PA" sz="3200" b="1" dirty="0" smtClean="0">
                <a:solidFill>
                  <a:srgbClr val="701C6F"/>
                </a:solidFill>
              </a:rPr>
              <a:t>Gráficas dispersión</a:t>
            </a:r>
            <a:endParaRPr lang="es-PA" sz="2800" b="1" dirty="0"/>
          </a:p>
        </p:txBody>
      </p:sp>
      <p:pic>
        <p:nvPicPr>
          <p:cNvPr id="3" name="Imagen 2"/>
          <p:cNvPicPr>
            <a:picLocks noChangeAspect="1"/>
          </p:cNvPicPr>
          <p:nvPr/>
        </p:nvPicPr>
        <p:blipFill rotWithShape="1">
          <a:blip r:embed="rId2"/>
          <a:srcRect l="69028" t="49136" r="1042" b="6420"/>
          <a:stretch/>
        </p:blipFill>
        <p:spPr>
          <a:xfrm>
            <a:off x="787398" y="1668332"/>
            <a:ext cx="4470402" cy="3733978"/>
          </a:xfrm>
          <a:prstGeom prst="rect">
            <a:avLst/>
          </a:prstGeom>
        </p:spPr>
      </p:pic>
      <p:pic>
        <p:nvPicPr>
          <p:cNvPr id="4" name="Imagen 3"/>
          <p:cNvPicPr>
            <a:picLocks noChangeAspect="1"/>
          </p:cNvPicPr>
          <p:nvPr/>
        </p:nvPicPr>
        <p:blipFill rotWithShape="1">
          <a:blip r:embed="rId3"/>
          <a:srcRect l="69375" t="50864" r="833" b="5556"/>
          <a:stretch/>
        </p:blipFill>
        <p:spPr>
          <a:xfrm>
            <a:off x="6248398" y="1820732"/>
            <a:ext cx="4737102" cy="3897895"/>
          </a:xfrm>
          <a:prstGeom prst="rect">
            <a:avLst/>
          </a:prstGeom>
        </p:spPr>
      </p:pic>
      <p:sp>
        <p:nvSpPr>
          <p:cNvPr id="5" name="Rectángulo 4"/>
          <p:cNvSpPr/>
          <p:nvPr/>
        </p:nvSpPr>
        <p:spPr>
          <a:xfrm>
            <a:off x="787398" y="4979963"/>
            <a:ext cx="6096000" cy="1477328"/>
          </a:xfrm>
          <a:prstGeom prst="rect">
            <a:avLst/>
          </a:prstGeom>
        </p:spPr>
        <p:txBody>
          <a:bodyPr>
            <a:spAutoFit/>
          </a:bodyPr>
          <a:lstStyle/>
          <a:p>
            <a:r>
              <a:rPr lang="es-PA" dirty="0"/>
              <a:t>#RESEATEAR GRAFICO</a:t>
            </a:r>
          </a:p>
          <a:p>
            <a:r>
              <a:rPr lang="es-PA" dirty="0"/>
              <a:t> </a:t>
            </a:r>
            <a:r>
              <a:rPr lang="es-PA" dirty="0" err="1"/>
              <a:t>dev.off</a:t>
            </a:r>
            <a:r>
              <a:rPr lang="es-PA" dirty="0"/>
              <a:t>() </a:t>
            </a:r>
          </a:p>
          <a:p>
            <a:endParaRPr lang="es-PA" dirty="0"/>
          </a:p>
          <a:p>
            <a:r>
              <a:rPr lang="es-PA" dirty="0"/>
              <a:t>#</a:t>
            </a:r>
            <a:r>
              <a:rPr lang="es-PA" dirty="0" err="1"/>
              <a:t>multiples</a:t>
            </a:r>
            <a:r>
              <a:rPr lang="es-PA" dirty="0"/>
              <a:t> </a:t>
            </a:r>
            <a:r>
              <a:rPr lang="es-PA" dirty="0" err="1"/>
              <a:t>graficos</a:t>
            </a:r>
            <a:r>
              <a:rPr lang="es-PA" dirty="0"/>
              <a:t> </a:t>
            </a:r>
            <a:r>
              <a:rPr lang="es-PA" dirty="0" smtClean="0"/>
              <a:t>juntos , 1 fila tres columnas)</a:t>
            </a:r>
            <a:endParaRPr lang="es-PA" dirty="0"/>
          </a:p>
          <a:p>
            <a:r>
              <a:rPr lang="es-PA" dirty="0"/>
              <a:t>par(</a:t>
            </a:r>
            <a:r>
              <a:rPr lang="es-PA" dirty="0" err="1"/>
              <a:t>mfrow</a:t>
            </a:r>
            <a:r>
              <a:rPr lang="es-PA" dirty="0"/>
              <a:t>=c(1,3))</a:t>
            </a:r>
          </a:p>
        </p:txBody>
      </p:sp>
    </p:spTree>
    <p:extLst>
      <p:ext uri="{BB962C8B-B14F-4D97-AF65-F5344CB8AC3E}">
        <p14:creationId xmlns:p14="http://schemas.microsoft.com/office/powerpoint/2010/main" val="16495929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2 Título"/>
          <p:cNvSpPr>
            <a:spLocks noGrp="1"/>
          </p:cNvSpPr>
          <p:nvPr>
            <p:ph type="title"/>
          </p:nvPr>
        </p:nvSpPr>
        <p:spPr>
          <a:xfrm>
            <a:off x="402881" y="342769"/>
            <a:ext cx="11056035" cy="1325563"/>
          </a:xfrm>
        </p:spPr>
        <p:txBody>
          <a:bodyPr>
            <a:normAutofit/>
          </a:bodyPr>
          <a:lstStyle/>
          <a:p>
            <a:pPr algn="ctr"/>
            <a:r>
              <a:rPr lang="es-PA" sz="3200" b="1" dirty="0" smtClean="0">
                <a:solidFill>
                  <a:srgbClr val="701C6F"/>
                </a:solidFill>
              </a:rPr>
              <a:t>Representación </a:t>
            </a:r>
            <a:r>
              <a:rPr lang="es-PA" sz="3200" b="1" dirty="0">
                <a:solidFill>
                  <a:srgbClr val="701C6F"/>
                </a:solidFill>
              </a:rPr>
              <a:t>de la relación entre dos variables </a:t>
            </a:r>
            <a:r>
              <a:rPr lang="es-PA" sz="3200" b="1" dirty="0" smtClean="0">
                <a:solidFill>
                  <a:srgbClr val="701C6F"/>
                </a:solidFill>
              </a:rPr>
              <a:t>continuas</a:t>
            </a:r>
            <a:br>
              <a:rPr lang="es-PA" sz="3200" b="1" dirty="0" smtClean="0">
                <a:solidFill>
                  <a:srgbClr val="701C6F"/>
                </a:solidFill>
              </a:rPr>
            </a:br>
            <a:r>
              <a:rPr lang="es-PA" sz="3200" b="1" dirty="0" smtClean="0">
                <a:solidFill>
                  <a:srgbClr val="701C6F"/>
                </a:solidFill>
              </a:rPr>
              <a:t>Gráficas dispersión</a:t>
            </a:r>
            <a:endParaRPr lang="es-PA" sz="2800" b="1" dirty="0"/>
          </a:p>
        </p:txBody>
      </p:sp>
      <p:sp>
        <p:nvSpPr>
          <p:cNvPr id="5" name="Rectángulo 4"/>
          <p:cNvSpPr/>
          <p:nvPr/>
        </p:nvSpPr>
        <p:spPr>
          <a:xfrm>
            <a:off x="241298" y="1668332"/>
            <a:ext cx="4432302" cy="2585323"/>
          </a:xfrm>
          <a:prstGeom prst="rect">
            <a:avLst/>
          </a:prstGeom>
        </p:spPr>
        <p:txBody>
          <a:bodyPr wrap="square">
            <a:spAutoFit/>
          </a:bodyPr>
          <a:lstStyle/>
          <a:p>
            <a:r>
              <a:rPr lang="es-PA" dirty="0" smtClean="0"/>
              <a:t>Si se quiere imprimir varios gráficos en el mismo marco utilizar par()</a:t>
            </a:r>
            <a:endParaRPr lang="es-PA" dirty="0"/>
          </a:p>
          <a:p>
            <a:r>
              <a:rPr lang="es-PA" dirty="0"/>
              <a:t>#</a:t>
            </a:r>
            <a:r>
              <a:rPr lang="es-PA" dirty="0" err="1"/>
              <a:t>multiples</a:t>
            </a:r>
            <a:r>
              <a:rPr lang="es-PA" dirty="0"/>
              <a:t> </a:t>
            </a:r>
            <a:r>
              <a:rPr lang="es-PA" dirty="0" err="1"/>
              <a:t>graficos</a:t>
            </a:r>
            <a:r>
              <a:rPr lang="es-PA" dirty="0"/>
              <a:t> </a:t>
            </a:r>
            <a:r>
              <a:rPr lang="es-PA" dirty="0" smtClean="0"/>
              <a:t>juntos , 1 fila tres columnas)</a:t>
            </a:r>
            <a:endParaRPr lang="es-PA" dirty="0"/>
          </a:p>
          <a:p>
            <a:r>
              <a:rPr lang="es-PA" b="1" dirty="0"/>
              <a:t>par(</a:t>
            </a:r>
            <a:r>
              <a:rPr lang="es-PA" b="1" dirty="0" err="1"/>
              <a:t>mfrow</a:t>
            </a:r>
            <a:r>
              <a:rPr lang="es-PA" b="1" dirty="0"/>
              <a:t>=c(1,3</a:t>
            </a:r>
            <a:r>
              <a:rPr lang="es-PA" b="1" dirty="0" smtClean="0"/>
              <a:t>))</a:t>
            </a:r>
          </a:p>
          <a:p>
            <a:endParaRPr lang="es-PA" b="1" dirty="0"/>
          </a:p>
          <a:p>
            <a:r>
              <a:rPr lang="es-PA" dirty="0"/>
              <a:t>#RESEATEAR </a:t>
            </a:r>
            <a:r>
              <a:rPr lang="es-PA" dirty="0" smtClean="0"/>
              <a:t>GRAFICO a 1 columna, 1 fila</a:t>
            </a:r>
            <a:endParaRPr lang="es-PA" dirty="0"/>
          </a:p>
          <a:p>
            <a:r>
              <a:rPr lang="es-PA" b="1" dirty="0"/>
              <a:t> </a:t>
            </a:r>
            <a:r>
              <a:rPr lang="es-PA" b="1" dirty="0" err="1"/>
              <a:t>dev.off</a:t>
            </a:r>
            <a:r>
              <a:rPr lang="es-PA" b="1" dirty="0"/>
              <a:t>() </a:t>
            </a:r>
          </a:p>
          <a:p>
            <a:endParaRPr lang="es-PA" b="1" dirty="0"/>
          </a:p>
        </p:txBody>
      </p:sp>
      <p:pic>
        <p:nvPicPr>
          <p:cNvPr id="2" name="Imagen 1"/>
          <p:cNvPicPr>
            <a:picLocks noChangeAspect="1"/>
          </p:cNvPicPr>
          <p:nvPr/>
        </p:nvPicPr>
        <p:blipFill rotWithShape="1">
          <a:blip r:embed="rId2"/>
          <a:srcRect l="60278" t="49507" r="764" b="5678"/>
          <a:stretch/>
        </p:blipFill>
        <p:spPr>
          <a:xfrm>
            <a:off x="4673600" y="1973001"/>
            <a:ext cx="7124700" cy="4610100"/>
          </a:xfrm>
          <a:prstGeom prst="rect">
            <a:avLst/>
          </a:prstGeom>
        </p:spPr>
      </p:pic>
    </p:spTree>
    <p:extLst>
      <p:ext uri="{BB962C8B-B14F-4D97-AF65-F5344CB8AC3E}">
        <p14:creationId xmlns:p14="http://schemas.microsoft.com/office/powerpoint/2010/main" val="13345025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2 Título"/>
          <p:cNvSpPr>
            <a:spLocks noGrp="1"/>
          </p:cNvSpPr>
          <p:nvPr>
            <p:ph type="title"/>
          </p:nvPr>
        </p:nvSpPr>
        <p:spPr>
          <a:xfrm>
            <a:off x="402881" y="342769"/>
            <a:ext cx="11056035" cy="1325563"/>
          </a:xfrm>
        </p:spPr>
        <p:txBody>
          <a:bodyPr>
            <a:normAutofit/>
          </a:bodyPr>
          <a:lstStyle/>
          <a:p>
            <a:pPr algn="ctr"/>
            <a:r>
              <a:rPr lang="es-PA" sz="3200" b="1" dirty="0" smtClean="0">
                <a:solidFill>
                  <a:srgbClr val="701C6F"/>
                </a:solidFill>
              </a:rPr>
              <a:t>Representación </a:t>
            </a:r>
            <a:r>
              <a:rPr lang="es-PA" sz="3200" b="1" dirty="0">
                <a:solidFill>
                  <a:srgbClr val="701C6F"/>
                </a:solidFill>
              </a:rPr>
              <a:t>de la relación entre dos variables </a:t>
            </a:r>
            <a:r>
              <a:rPr lang="es-PA" sz="3200" b="1" dirty="0" smtClean="0">
                <a:solidFill>
                  <a:srgbClr val="701C6F"/>
                </a:solidFill>
              </a:rPr>
              <a:t>continuas</a:t>
            </a:r>
            <a:br>
              <a:rPr lang="es-PA" sz="3200" b="1" dirty="0" smtClean="0">
                <a:solidFill>
                  <a:srgbClr val="701C6F"/>
                </a:solidFill>
              </a:rPr>
            </a:br>
            <a:r>
              <a:rPr lang="es-PA" sz="3200" b="1" dirty="0" smtClean="0">
                <a:solidFill>
                  <a:srgbClr val="701C6F"/>
                </a:solidFill>
              </a:rPr>
              <a:t>Matrices de Gráficas dispersión</a:t>
            </a:r>
            <a:endParaRPr lang="es-PA" sz="2800" b="1" dirty="0"/>
          </a:p>
        </p:txBody>
      </p:sp>
      <p:sp>
        <p:nvSpPr>
          <p:cNvPr id="5" name="Rectángulo 4"/>
          <p:cNvSpPr/>
          <p:nvPr/>
        </p:nvSpPr>
        <p:spPr>
          <a:xfrm>
            <a:off x="241298" y="1668332"/>
            <a:ext cx="4432302" cy="3139321"/>
          </a:xfrm>
          <a:prstGeom prst="rect">
            <a:avLst/>
          </a:prstGeom>
        </p:spPr>
        <p:txBody>
          <a:bodyPr wrap="square">
            <a:spAutoFit/>
          </a:bodyPr>
          <a:lstStyle/>
          <a:p>
            <a:r>
              <a:rPr lang="es-PA" dirty="0" smtClean="0"/>
              <a:t>Para crear matrices de gráficas de dispersión se debe utilizar la función </a:t>
            </a:r>
            <a:r>
              <a:rPr lang="es-PA" dirty="0" err="1" smtClean="0"/>
              <a:t>pairs</a:t>
            </a:r>
            <a:r>
              <a:rPr lang="es-PA" dirty="0" smtClean="0"/>
              <a:t>(). </a:t>
            </a:r>
          </a:p>
          <a:p>
            <a:r>
              <a:rPr lang="es-PA" dirty="0" smtClean="0"/>
              <a:t>Asignar las variables a analizar y colocar delante el símbolo “~” y luego el nombre de la tabla que contiene las variables. El orden en que están las variables es el orden en el cual se muestran los gráficos de dispersión en comparación con la segunda variable y las demás</a:t>
            </a:r>
          </a:p>
          <a:p>
            <a:endParaRPr lang="es-PA" dirty="0"/>
          </a:p>
          <a:p>
            <a:r>
              <a:rPr lang="es-PA" b="1" dirty="0" err="1"/>
              <a:t>pairs</a:t>
            </a:r>
            <a:r>
              <a:rPr lang="es-PA" b="1" dirty="0"/>
              <a:t>(~</a:t>
            </a:r>
            <a:r>
              <a:rPr lang="es-PA" b="1" dirty="0" err="1"/>
              <a:t>Fare+Age+Cabin</a:t>
            </a:r>
            <a:r>
              <a:rPr lang="es-PA" b="1" dirty="0"/>
              <a:t>, titanic3)</a:t>
            </a:r>
          </a:p>
        </p:txBody>
      </p:sp>
      <p:pic>
        <p:nvPicPr>
          <p:cNvPr id="3" name="Imagen 2"/>
          <p:cNvPicPr>
            <a:picLocks noChangeAspect="1"/>
          </p:cNvPicPr>
          <p:nvPr/>
        </p:nvPicPr>
        <p:blipFill rotWithShape="1">
          <a:blip r:embed="rId2"/>
          <a:srcRect l="61944" t="49136" r="1667" b="5926"/>
          <a:stretch/>
        </p:blipFill>
        <p:spPr>
          <a:xfrm>
            <a:off x="4965699" y="1668332"/>
            <a:ext cx="6654800" cy="4622800"/>
          </a:xfrm>
          <a:prstGeom prst="rect">
            <a:avLst/>
          </a:prstGeom>
        </p:spPr>
      </p:pic>
    </p:spTree>
    <p:extLst>
      <p:ext uri="{BB962C8B-B14F-4D97-AF65-F5344CB8AC3E}">
        <p14:creationId xmlns:p14="http://schemas.microsoft.com/office/powerpoint/2010/main" val="13229047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2 Título"/>
          <p:cNvSpPr>
            <a:spLocks noGrp="1"/>
          </p:cNvSpPr>
          <p:nvPr>
            <p:ph type="title"/>
          </p:nvPr>
        </p:nvSpPr>
        <p:spPr>
          <a:xfrm>
            <a:off x="1529665" y="342769"/>
            <a:ext cx="8840645" cy="1325563"/>
          </a:xfrm>
        </p:spPr>
        <p:txBody>
          <a:bodyPr>
            <a:normAutofit fontScale="90000"/>
          </a:bodyPr>
          <a:lstStyle/>
          <a:p>
            <a:pPr algn="ctr"/>
            <a:r>
              <a:rPr lang="es-PA" sz="3200" b="1" dirty="0" smtClean="0">
                <a:solidFill>
                  <a:srgbClr val="701C6F"/>
                </a:solidFill>
              </a:rPr>
              <a:t>Representación gráfica de variables continuas y categóricas </a:t>
            </a:r>
            <a:br>
              <a:rPr lang="es-PA" sz="3200" b="1" dirty="0" smtClean="0">
                <a:solidFill>
                  <a:srgbClr val="701C6F"/>
                </a:solidFill>
              </a:rPr>
            </a:br>
            <a:r>
              <a:rPr lang="es-PA" sz="3200" b="1" dirty="0" smtClean="0">
                <a:solidFill>
                  <a:srgbClr val="701C6F"/>
                </a:solidFill>
              </a:rPr>
              <a:t>Grafica de </a:t>
            </a:r>
            <a:r>
              <a:rPr lang="es-PA" sz="3200" b="1" dirty="0" err="1" smtClean="0">
                <a:solidFill>
                  <a:srgbClr val="701C6F"/>
                </a:solidFill>
              </a:rPr>
              <a:t>piramide</a:t>
            </a:r>
            <a:r>
              <a:rPr lang="es-PA" sz="3200" b="1" dirty="0" smtClean="0">
                <a:solidFill>
                  <a:srgbClr val="701C6F"/>
                </a:solidFill>
              </a:rPr>
              <a:t> </a:t>
            </a:r>
            <a:endParaRPr lang="es-PA" sz="2800" b="1" dirty="0"/>
          </a:p>
        </p:txBody>
      </p:sp>
      <p:sp>
        <p:nvSpPr>
          <p:cNvPr id="2" name="Rectángulo 1"/>
          <p:cNvSpPr/>
          <p:nvPr/>
        </p:nvSpPr>
        <p:spPr>
          <a:xfrm>
            <a:off x="495336" y="1668332"/>
            <a:ext cx="11696664" cy="4370427"/>
          </a:xfrm>
          <a:prstGeom prst="rect">
            <a:avLst/>
          </a:prstGeom>
        </p:spPr>
        <p:txBody>
          <a:bodyPr wrap="square">
            <a:spAutoFit/>
          </a:bodyPr>
          <a:lstStyle/>
          <a:p>
            <a:pPr algn="just"/>
            <a:r>
              <a:rPr lang="es-PA" dirty="0" smtClean="0"/>
              <a:t>#cargar paquete </a:t>
            </a:r>
            <a:r>
              <a:rPr lang="es-PA" dirty="0" err="1" smtClean="0"/>
              <a:t>pyramid</a:t>
            </a:r>
            <a:endParaRPr lang="es-PA" dirty="0" smtClean="0"/>
          </a:p>
          <a:p>
            <a:pPr algn="just"/>
            <a:r>
              <a:rPr lang="es-PA" dirty="0" err="1" smtClean="0"/>
              <a:t>library</a:t>
            </a:r>
            <a:r>
              <a:rPr lang="es-PA" dirty="0" smtClean="0"/>
              <a:t>(</a:t>
            </a:r>
            <a:r>
              <a:rPr lang="es-PA" dirty="0" err="1" smtClean="0"/>
              <a:t>pyramid</a:t>
            </a:r>
            <a:r>
              <a:rPr lang="es-PA" dirty="0" smtClean="0"/>
              <a:t>)</a:t>
            </a:r>
          </a:p>
          <a:p>
            <a:pPr algn="just"/>
            <a:endParaRPr lang="es-PA" dirty="0" smtClean="0">
              <a:solidFill>
                <a:srgbClr val="333333"/>
              </a:solidFill>
              <a:latin typeface="Helvetica Neue"/>
            </a:endParaRPr>
          </a:p>
          <a:p>
            <a:pPr algn="just"/>
            <a:r>
              <a:rPr lang="es-PA" sz="1600" b="1" dirty="0">
                <a:solidFill>
                  <a:srgbClr val="333333"/>
                </a:solidFill>
                <a:latin typeface="Helvetica Neue"/>
              </a:rPr>
              <a:t>edad</a:t>
            </a:r>
            <a:r>
              <a:rPr lang="es-PA" sz="1600" dirty="0">
                <a:solidFill>
                  <a:srgbClr val="333333"/>
                </a:solidFill>
                <a:latin typeface="Helvetica Neue"/>
              </a:rPr>
              <a:t>&lt;-c("0 a 4","5 a 9","10 a 14","15 a 19","20 a 24","25 a 29","30 a 34",</a:t>
            </a:r>
          </a:p>
          <a:p>
            <a:pPr algn="just"/>
            <a:r>
              <a:rPr lang="es-PA" sz="1600" dirty="0">
                <a:solidFill>
                  <a:srgbClr val="333333"/>
                </a:solidFill>
                <a:latin typeface="Helvetica Neue"/>
              </a:rPr>
              <a:t>        "35 a 39","40 a 44","45 a 49","50 a 54","55 a 59","60 a 64","65 a 69",</a:t>
            </a:r>
          </a:p>
          <a:p>
            <a:pPr algn="just"/>
            <a:r>
              <a:rPr lang="es-PA" sz="1600" dirty="0">
                <a:solidFill>
                  <a:srgbClr val="333333"/>
                </a:solidFill>
                <a:latin typeface="Helvetica Neue"/>
              </a:rPr>
              <a:t>        "70 a 74","75 a 79","80 a 84","85 y más")</a:t>
            </a:r>
          </a:p>
          <a:p>
            <a:pPr algn="just"/>
            <a:r>
              <a:rPr lang="es-PA" sz="1600" b="1" dirty="0">
                <a:solidFill>
                  <a:srgbClr val="333333"/>
                </a:solidFill>
                <a:latin typeface="Helvetica Neue"/>
              </a:rPr>
              <a:t>Hombres</a:t>
            </a:r>
            <a:r>
              <a:rPr lang="es-PA" sz="1600" dirty="0">
                <a:solidFill>
                  <a:srgbClr val="333333"/>
                </a:solidFill>
                <a:latin typeface="Helvetica Neue"/>
              </a:rPr>
              <a:t>&lt;-c(2106179,2197689,2214464,1975856,1783320,1590993,1401139,1392512,</a:t>
            </a:r>
          </a:p>
          <a:p>
            <a:pPr algn="just"/>
            <a:r>
              <a:rPr lang="es-PA" sz="1600" dirty="0">
                <a:solidFill>
                  <a:srgbClr val="333333"/>
                </a:solidFill>
                <a:latin typeface="Helvetica Neue"/>
              </a:rPr>
              <a:t>           1304948,1088238,876301,692733,524576,428876,321765,228608,121846,86074)</a:t>
            </a:r>
          </a:p>
          <a:p>
            <a:pPr algn="just"/>
            <a:r>
              <a:rPr lang="es-PA" sz="1600" b="1" dirty="0">
                <a:solidFill>
                  <a:srgbClr val="333333"/>
                </a:solidFill>
                <a:latin typeface="Helvetica Neue"/>
              </a:rPr>
              <a:t>Mujeres</a:t>
            </a:r>
            <a:r>
              <a:rPr lang="es-PA" sz="1600" dirty="0">
                <a:solidFill>
                  <a:srgbClr val="333333"/>
                </a:solidFill>
                <a:latin typeface="Helvetica Neue"/>
              </a:rPr>
              <a:t>&lt;-c(2002682,2098224,2124582,1957898,1858519,1689774,1516151,1526649,</a:t>
            </a:r>
          </a:p>
          <a:p>
            <a:pPr algn="just"/>
            <a:r>
              <a:rPr lang="es-PA" sz="1600" dirty="0">
                <a:solidFill>
                  <a:srgbClr val="333333"/>
                </a:solidFill>
                <a:latin typeface="Helvetica Neue"/>
              </a:rPr>
              <a:t>           1427556,1203070,959039,757925,580157,492178,380753,275830,157029,124251)</a:t>
            </a:r>
          </a:p>
          <a:p>
            <a:pPr algn="just"/>
            <a:endParaRPr lang="es-PA" sz="1600" dirty="0">
              <a:solidFill>
                <a:srgbClr val="333333"/>
              </a:solidFill>
              <a:latin typeface="Helvetica Neue"/>
            </a:endParaRPr>
          </a:p>
          <a:p>
            <a:pPr algn="just"/>
            <a:r>
              <a:rPr lang="es-PA" sz="1600" dirty="0">
                <a:solidFill>
                  <a:srgbClr val="333333"/>
                </a:solidFill>
                <a:latin typeface="Helvetica Neue"/>
              </a:rPr>
              <a:t>H1&lt;-round(Hombres/1000,0</a:t>
            </a:r>
            <a:r>
              <a:rPr lang="es-PA" sz="1600" dirty="0" smtClean="0">
                <a:solidFill>
                  <a:srgbClr val="333333"/>
                </a:solidFill>
                <a:latin typeface="Helvetica Neue"/>
              </a:rPr>
              <a:t>) #datos muy grande. Se dividieron por 1000</a:t>
            </a:r>
            <a:endParaRPr lang="es-PA" sz="1600" dirty="0">
              <a:solidFill>
                <a:srgbClr val="333333"/>
              </a:solidFill>
              <a:latin typeface="Helvetica Neue"/>
            </a:endParaRPr>
          </a:p>
          <a:p>
            <a:pPr algn="just"/>
            <a:r>
              <a:rPr lang="es-PA" sz="1600" dirty="0">
                <a:solidFill>
                  <a:srgbClr val="333333"/>
                </a:solidFill>
                <a:latin typeface="Helvetica Neue"/>
              </a:rPr>
              <a:t>M1&lt;-round(Mujeres/1000,0</a:t>
            </a:r>
            <a:r>
              <a:rPr lang="es-PA" sz="1600" dirty="0" smtClean="0">
                <a:solidFill>
                  <a:srgbClr val="333333"/>
                </a:solidFill>
                <a:latin typeface="Helvetica Neue"/>
              </a:rPr>
              <a:t>) </a:t>
            </a:r>
            <a:r>
              <a:rPr lang="es-PA" sz="1600" dirty="0">
                <a:solidFill>
                  <a:srgbClr val="333333"/>
                </a:solidFill>
                <a:latin typeface="Helvetica Neue"/>
              </a:rPr>
              <a:t>#datos muy grande. Se dividieron por 1000</a:t>
            </a:r>
          </a:p>
          <a:p>
            <a:pPr algn="just"/>
            <a:endParaRPr lang="es-PA" sz="1600" dirty="0">
              <a:solidFill>
                <a:srgbClr val="333333"/>
              </a:solidFill>
              <a:latin typeface="Helvetica Neue"/>
            </a:endParaRPr>
          </a:p>
          <a:p>
            <a:pPr algn="just"/>
            <a:r>
              <a:rPr lang="es-PA" sz="1600" b="1" dirty="0">
                <a:solidFill>
                  <a:srgbClr val="333333"/>
                </a:solidFill>
                <a:latin typeface="Helvetica Neue"/>
              </a:rPr>
              <a:t>datos</a:t>
            </a:r>
            <a:r>
              <a:rPr lang="es-PA" sz="1600" dirty="0">
                <a:solidFill>
                  <a:srgbClr val="333333"/>
                </a:solidFill>
                <a:latin typeface="Helvetica Neue"/>
              </a:rPr>
              <a:t>&lt;-</a:t>
            </a:r>
            <a:r>
              <a:rPr lang="es-PA" sz="1600" dirty="0" err="1">
                <a:solidFill>
                  <a:srgbClr val="333333"/>
                </a:solidFill>
                <a:latin typeface="Helvetica Neue"/>
              </a:rPr>
              <a:t>data.frame</a:t>
            </a:r>
            <a:r>
              <a:rPr lang="es-PA" sz="1600" dirty="0">
                <a:solidFill>
                  <a:srgbClr val="333333"/>
                </a:solidFill>
                <a:latin typeface="Helvetica Neue"/>
              </a:rPr>
              <a:t>(H1,M1,edad)</a:t>
            </a:r>
          </a:p>
          <a:p>
            <a:pPr algn="just"/>
            <a:r>
              <a:rPr lang="es-PA" sz="1600" b="1" dirty="0" err="1">
                <a:solidFill>
                  <a:srgbClr val="333333"/>
                </a:solidFill>
                <a:latin typeface="Helvetica Neue"/>
              </a:rPr>
              <a:t>pyramid</a:t>
            </a:r>
            <a:r>
              <a:rPr lang="es-PA" sz="1600" b="1" dirty="0">
                <a:solidFill>
                  <a:srgbClr val="333333"/>
                </a:solidFill>
                <a:latin typeface="Helvetica Neue"/>
              </a:rPr>
              <a:t>(data=</a:t>
            </a:r>
            <a:r>
              <a:rPr lang="es-PA" sz="1600" b="1" dirty="0" err="1">
                <a:solidFill>
                  <a:srgbClr val="333333"/>
                </a:solidFill>
                <a:latin typeface="Helvetica Neue"/>
              </a:rPr>
              <a:t>datos,Llab</a:t>
            </a:r>
            <a:r>
              <a:rPr lang="es-PA" sz="1600" b="1" dirty="0">
                <a:solidFill>
                  <a:srgbClr val="333333"/>
                </a:solidFill>
                <a:latin typeface="Helvetica Neue"/>
              </a:rPr>
              <a:t>="Hombres",</a:t>
            </a:r>
            <a:r>
              <a:rPr lang="es-PA" sz="1600" b="1" dirty="0" err="1">
                <a:solidFill>
                  <a:srgbClr val="333333"/>
                </a:solidFill>
                <a:latin typeface="Helvetica Neue"/>
              </a:rPr>
              <a:t>Rlab</a:t>
            </a:r>
            <a:r>
              <a:rPr lang="es-PA" sz="1600" b="1" dirty="0">
                <a:solidFill>
                  <a:srgbClr val="333333"/>
                </a:solidFill>
                <a:latin typeface="Helvetica Neue"/>
              </a:rPr>
              <a:t>="Mujeres",</a:t>
            </a:r>
            <a:r>
              <a:rPr lang="es-PA" sz="1600" b="1" dirty="0" err="1">
                <a:solidFill>
                  <a:srgbClr val="333333"/>
                </a:solidFill>
                <a:latin typeface="Helvetica Neue"/>
              </a:rPr>
              <a:t>Clab</a:t>
            </a:r>
            <a:r>
              <a:rPr lang="es-PA" sz="1600" b="1" dirty="0">
                <a:solidFill>
                  <a:srgbClr val="333333"/>
                </a:solidFill>
                <a:latin typeface="Helvetica Neue"/>
              </a:rPr>
              <a:t>="Edad",</a:t>
            </a:r>
            <a:r>
              <a:rPr lang="es-PA" sz="1600" b="1" dirty="0" err="1">
                <a:solidFill>
                  <a:srgbClr val="333333"/>
                </a:solidFill>
                <a:latin typeface="Helvetica Neue"/>
              </a:rPr>
              <a:t>main</a:t>
            </a:r>
            <a:r>
              <a:rPr lang="es-PA" sz="1600" b="1" dirty="0">
                <a:solidFill>
                  <a:srgbClr val="333333"/>
                </a:solidFill>
                <a:latin typeface="Helvetica Neue"/>
              </a:rPr>
              <a:t>="Población Colombia</a:t>
            </a:r>
          </a:p>
          <a:p>
            <a:pPr algn="just"/>
            <a:r>
              <a:rPr lang="es-PA" sz="1600" b="1" dirty="0">
                <a:solidFill>
                  <a:srgbClr val="333333"/>
                </a:solidFill>
                <a:latin typeface="Helvetica Neue"/>
              </a:rPr>
              <a:t>        2005 \n (en miles)",</a:t>
            </a:r>
            <a:r>
              <a:rPr lang="es-PA" sz="1600" b="1" dirty="0" err="1">
                <a:solidFill>
                  <a:srgbClr val="333333"/>
                </a:solidFill>
                <a:latin typeface="Helvetica Neue"/>
              </a:rPr>
              <a:t>Lcol</a:t>
            </a:r>
            <a:r>
              <a:rPr lang="es-PA" sz="1600" b="1" dirty="0">
                <a:solidFill>
                  <a:srgbClr val="333333"/>
                </a:solidFill>
                <a:latin typeface="Helvetica Neue"/>
              </a:rPr>
              <a:t>="</a:t>
            </a:r>
            <a:r>
              <a:rPr lang="es-PA" sz="1600" b="1" dirty="0" err="1">
                <a:solidFill>
                  <a:srgbClr val="333333"/>
                </a:solidFill>
                <a:latin typeface="Helvetica Neue"/>
              </a:rPr>
              <a:t>green</a:t>
            </a:r>
            <a:r>
              <a:rPr lang="es-PA" sz="1600" b="1" dirty="0">
                <a:solidFill>
                  <a:srgbClr val="333333"/>
                </a:solidFill>
                <a:latin typeface="Helvetica Neue"/>
              </a:rPr>
              <a:t>", </a:t>
            </a:r>
            <a:r>
              <a:rPr lang="es-PA" sz="1600" b="1" dirty="0" err="1">
                <a:solidFill>
                  <a:srgbClr val="333333"/>
                </a:solidFill>
                <a:latin typeface="Helvetica Neue"/>
              </a:rPr>
              <a:t>Rcol</a:t>
            </a:r>
            <a:r>
              <a:rPr lang="es-PA" sz="1600" b="1" dirty="0">
                <a:solidFill>
                  <a:srgbClr val="333333"/>
                </a:solidFill>
                <a:latin typeface="Helvetica Neue"/>
              </a:rPr>
              <a:t>="</a:t>
            </a:r>
            <a:r>
              <a:rPr lang="es-PA" sz="1600" b="1" dirty="0" err="1">
                <a:solidFill>
                  <a:srgbClr val="333333"/>
                </a:solidFill>
                <a:latin typeface="Helvetica Neue"/>
              </a:rPr>
              <a:t>cyan</a:t>
            </a:r>
            <a:r>
              <a:rPr lang="es-PA" sz="1600" b="1" dirty="0">
                <a:solidFill>
                  <a:srgbClr val="333333"/>
                </a:solidFill>
                <a:latin typeface="Helvetica Neue"/>
              </a:rPr>
              <a:t>", </a:t>
            </a:r>
            <a:r>
              <a:rPr lang="es-PA" sz="1600" b="1" dirty="0" err="1">
                <a:solidFill>
                  <a:srgbClr val="333333"/>
                </a:solidFill>
                <a:latin typeface="Helvetica Neue"/>
              </a:rPr>
              <a:t>Cgap</a:t>
            </a:r>
            <a:r>
              <a:rPr lang="es-PA" sz="1600" b="1" dirty="0">
                <a:solidFill>
                  <a:srgbClr val="333333"/>
                </a:solidFill>
                <a:latin typeface="Helvetica Neue"/>
              </a:rPr>
              <a:t>=0.5)</a:t>
            </a:r>
            <a:endParaRPr lang="es-PA" b="1" dirty="0"/>
          </a:p>
        </p:txBody>
      </p:sp>
    </p:spTree>
    <p:extLst>
      <p:ext uri="{BB962C8B-B14F-4D97-AF65-F5344CB8AC3E}">
        <p14:creationId xmlns:p14="http://schemas.microsoft.com/office/powerpoint/2010/main" val="18277385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2 Título"/>
          <p:cNvSpPr>
            <a:spLocks noGrp="1"/>
          </p:cNvSpPr>
          <p:nvPr>
            <p:ph type="title"/>
          </p:nvPr>
        </p:nvSpPr>
        <p:spPr>
          <a:xfrm>
            <a:off x="1529665" y="342769"/>
            <a:ext cx="8840645" cy="1325563"/>
          </a:xfrm>
        </p:spPr>
        <p:txBody>
          <a:bodyPr>
            <a:normAutofit/>
          </a:bodyPr>
          <a:lstStyle/>
          <a:p>
            <a:pPr algn="ctr"/>
            <a:r>
              <a:rPr lang="es-PA" sz="3200" b="1" dirty="0" smtClean="0">
                <a:solidFill>
                  <a:srgbClr val="701C6F"/>
                </a:solidFill>
              </a:rPr>
              <a:t>Representación gráfica de variables categóricas</a:t>
            </a:r>
            <a:br>
              <a:rPr lang="es-PA" sz="3200" b="1" dirty="0" smtClean="0">
                <a:solidFill>
                  <a:srgbClr val="701C6F"/>
                </a:solidFill>
              </a:rPr>
            </a:br>
            <a:r>
              <a:rPr lang="es-PA" sz="3200" b="1" dirty="0" smtClean="0">
                <a:solidFill>
                  <a:srgbClr val="701C6F"/>
                </a:solidFill>
              </a:rPr>
              <a:t>Grafica de </a:t>
            </a:r>
            <a:r>
              <a:rPr lang="es-PA" sz="3200" b="1" dirty="0" err="1" smtClean="0">
                <a:solidFill>
                  <a:srgbClr val="701C6F"/>
                </a:solidFill>
              </a:rPr>
              <a:t>piramide</a:t>
            </a:r>
            <a:r>
              <a:rPr lang="es-PA" sz="3200" b="1" dirty="0" smtClean="0">
                <a:solidFill>
                  <a:srgbClr val="701C6F"/>
                </a:solidFill>
              </a:rPr>
              <a:t> </a:t>
            </a:r>
            <a:endParaRPr lang="es-PA" sz="2800" b="1" dirty="0"/>
          </a:p>
        </p:txBody>
      </p:sp>
      <p:pic>
        <p:nvPicPr>
          <p:cNvPr id="3" name="Imagen 2"/>
          <p:cNvPicPr>
            <a:picLocks noChangeAspect="1"/>
          </p:cNvPicPr>
          <p:nvPr/>
        </p:nvPicPr>
        <p:blipFill rotWithShape="1">
          <a:blip r:embed="rId2"/>
          <a:srcRect l="53889" t="48642" r="1736" b="11975"/>
          <a:stretch/>
        </p:blipFill>
        <p:spPr>
          <a:xfrm>
            <a:off x="1752600" y="1955800"/>
            <a:ext cx="8115300" cy="4051300"/>
          </a:xfrm>
          <a:prstGeom prst="rect">
            <a:avLst/>
          </a:prstGeom>
        </p:spPr>
      </p:pic>
    </p:spTree>
    <p:extLst>
      <p:ext uri="{BB962C8B-B14F-4D97-AF65-F5344CB8AC3E}">
        <p14:creationId xmlns:p14="http://schemas.microsoft.com/office/powerpoint/2010/main" val="9248480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756076" y="2398133"/>
            <a:ext cx="4739754" cy="1754495"/>
          </a:xfrm>
        </p:spPr>
        <p:txBody>
          <a:bodyPr>
            <a:normAutofit/>
          </a:bodyPr>
          <a:lstStyle/>
          <a:p>
            <a:pPr algn="ctr"/>
            <a:r>
              <a:rPr lang="es-PA" sz="4800" b="1" dirty="0">
                <a:solidFill>
                  <a:srgbClr val="701C6F"/>
                </a:solidFill>
              </a:rPr>
              <a:t>MUCHAS </a:t>
            </a:r>
            <a:r>
              <a:rPr lang="es-PA" sz="4800" b="1" dirty="0" smtClean="0">
                <a:solidFill>
                  <a:srgbClr val="701C6F"/>
                </a:solidFill>
              </a:rPr>
              <a:t>GRACIAS</a:t>
            </a:r>
            <a:r>
              <a:rPr lang="es-PA" sz="4800" b="1" dirty="0">
                <a:solidFill>
                  <a:srgbClr val="701C6F"/>
                </a:solidFill>
              </a:rPr>
              <a:t/>
            </a:r>
            <a:br>
              <a:rPr lang="es-PA" sz="4800" b="1" dirty="0">
                <a:solidFill>
                  <a:srgbClr val="701C6F"/>
                </a:solidFill>
              </a:rPr>
            </a:br>
            <a:endParaRPr lang="es-PA" sz="4800" b="1" dirty="0">
              <a:solidFill>
                <a:srgbClr val="701C6F"/>
              </a:solidFill>
            </a:endParaRPr>
          </a:p>
        </p:txBody>
      </p:sp>
    </p:spTree>
    <p:extLst>
      <p:ext uri="{BB962C8B-B14F-4D97-AF65-F5344CB8AC3E}">
        <p14:creationId xmlns:p14="http://schemas.microsoft.com/office/powerpoint/2010/main" val="5882887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2 Título"/>
          <p:cNvSpPr>
            <a:spLocks noGrp="1"/>
          </p:cNvSpPr>
          <p:nvPr>
            <p:ph type="title"/>
          </p:nvPr>
        </p:nvSpPr>
        <p:spPr>
          <a:xfrm>
            <a:off x="1529666" y="358924"/>
            <a:ext cx="8840645" cy="1325563"/>
          </a:xfrm>
        </p:spPr>
        <p:txBody>
          <a:bodyPr>
            <a:normAutofit/>
          </a:bodyPr>
          <a:lstStyle/>
          <a:p>
            <a:pPr algn="ctr"/>
            <a:r>
              <a:rPr lang="es-PA" sz="3600" b="1" dirty="0" smtClean="0">
                <a:solidFill>
                  <a:srgbClr val="701C6F"/>
                </a:solidFill>
              </a:rPr>
              <a:t>Visualización de datos</a:t>
            </a:r>
            <a:endParaRPr lang="es-PA" sz="3600" b="1" dirty="0"/>
          </a:p>
        </p:txBody>
      </p:sp>
      <p:sp>
        <p:nvSpPr>
          <p:cNvPr id="2" name="Rectangle 1"/>
          <p:cNvSpPr>
            <a:spLocks noChangeArrowheads="1"/>
          </p:cNvSpPr>
          <p:nvPr/>
        </p:nvSpPr>
        <p:spPr bwMode="auto">
          <a:xfrm>
            <a:off x="635866" y="1562080"/>
            <a:ext cx="10628244" cy="1523494"/>
          </a:xfrm>
          <a:prstGeom prst="rect">
            <a:avLst/>
          </a:prstGeom>
          <a:noFill/>
          <a:ln>
            <a:noFill/>
          </a:ln>
          <a:effectLst/>
          <a:extLst/>
        </p:spPr>
        <p:txBody>
          <a:bodyPr vert="horz" wrap="square" lIns="91440" tIns="45720" rIns="91440" bIns="0" numCol="1" anchor="ctr" anchorCtr="0" compatLnSpc="1">
            <a:prstTxWarp prst="textNoShape">
              <a:avLst/>
            </a:prstTxWarp>
            <a:spAutoFit/>
          </a:bodyPr>
          <a:lstStyle/>
          <a:p>
            <a:pPr lvl="0" algn="just" eaLnBrk="0" fontAlgn="base" hangingPunct="0">
              <a:spcBef>
                <a:spcPct val="0"/>
              </a:spcBef>
              <a:spcAft>
                <a:spcPct val="0"/>
              </a:spcAft>
            </a:pPr>
            <a:r>
              <a:rPr lang="es-PA" sz="2400" dirty="0"/>
              <a:t>La visualización de datos es la presentación de datos </a:t>
            </a:r>
            <a:r>
              <a:rPr lang="es-PA" sz="2400" dirty="0" smtClean="0"/>
              <a:t>en un elemento visual llamado gráfico. Los gráficos son la forma </a:t>
            </a:r>
            <a:r>
              <a:rPr lang="es-PA" sz="2400" dirty="0"/>
              <a:t>de resumir </a:t>
            </a:r>
            <a:r>
              <a:rPr lang="es-PA" sz="2400" dirty="0" smtClean="0"/>
              <a:t>sus resultados o  </a:t>
            </a:r>
            <a:r>
              <a:rPr lang="es-PA" sz="2400" dirty="0"/>
              <a:t>hallazgos y mostrarlos en una forma que facilite la interpretación y pueda ayudar a identificar patrones o tendencias. </a:t>
            </a:r>
            <a:endParaRPr kumimoji="0" lang="es-PA" altLang="es-PA" sz="240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343584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2 Título"/>
          <p:cNvSpPr>
            <a:spLocks noGrp="1"/>
          </p:cNvSpPr>
          <p:nvPr>
            <p:ph type="title"/>
          </p:nvPr>
        </p:nvSpPr>
        <p:spPr>
          <a:xfrm>
            <a:off x="1529665" y="342769"/>
            <a:ext cx="8840645" cy="1325563"/>
          </a:xfrm>
        </p:spPr>
        <p:txBody>
          <a:bodyPr>
            <a:normAutofit/>
          </a:bodyPr>
          <a:lstStyle/>
          <a:p>
            <a:pPr algn="ctr"/>
            <a:r>
              <a:rPr lang="es-PA" sz="3200" b="1" dirty="0">
                <a:solidFill>
                  <a:srgbClr val="701C6F"/>
                </a:solidFill>
              </a:rPr>
              <a:t>Representación gráfica de variables </a:t>
            </a:r>
            <a:r>
              <a:rPr lang="es-PA" sz="3200" b="1" dirty="0" smtClean="0">
                <a:solidFill>
                  <a:srgbClr val="701C6F"/>
                </a:solidFill>
              </a:rPr>
              <a:t>categóricas</a:t>
            </a:r>
            <a:br>
              <a:rPr lang="es-PA" sz="3200" b="1" dirty="0" smtClean="0">
                <a:solidFill>
                  <a:srgbClr val="701C6F"/>
                </a:solidFill>
              </a:rPr>
            </a:br>
            <a:r>
              <a:rPr lang="es-PA" sz="2800" dirty="0">
                <a:solidFill>
                  <a:srgbClr val="800080"/>
                </a:solidFill>
              </a:rPr>
              <a:t>Diagrama de barra </a:t>
            </a:r>
            <a:r>
              <a:rPr lang="es-PA" sz="2800" b="1" dirty="0">
                <a:solidFill>
                  <a:srgbClr val="800080"/>
                </a:solidFill>
              </a:rPr>
              <a:t> </a:t>
            </a:r>
            <a:r>
              <a:rPr lang="es-PA" sz="2800" b="1" dirty="0" err="1">
                <a:solidFill>
                  <a:srgbClr val="800080"/>
                </a:solidFill>
              </a:rPr>
              <a:t>barplot</a:t>
            </a:r>
            <a:r>
              <a:rPr lang="es-PA" sz="2800" b="1" dirty="0">
                <a:solidFill>
                  <a:srgbClr val="800080"/>
                </a:solidFill>
              </a:rPr>
              <a:t>()</a:t>
            </a:r>
            <a:endParaRPr lang="es-PA" sz="2800" b="1" dirty="0"/>
          </a:p>
        </p:txBody>
      </p:sp>
      <p:sp>
        <p:nvSpPr>
          <p:cNvPr id="4" name="Rectangle 1"/>
          <p:cNvSpPr>
            <a:spLocks noChangeArrowheads="1"/>
          </p:cNvSpPr>
          <p:nvPr/>
        </p:nvSpPr>
        <p:spPr bwMode="auto">
          <a:xfrm>
            <a:off x="693016" y="1857628"/>
            <a:ext cx="4901809" cy="1523494"/>
          </a:xfrm>
          <a:prstGeom prst="rect">
            <a:avLst/>
          </a:prstGeom>
          <a:noFill/>
          <a:ln>
            <a:noFill/>
          </a:ln>
          <a:effectLst/>
          <a:extLst/>
        </p:spPr>
        <p:txBody>
          <a:bodyPr vert="horz" wrap="square" lIns="91440" tIns="45720" rIns="91440" bIns="0" numCol="1" anchor="ctr" anchorCtr="0" compatLnSpc="1">
            <a:prstTxWarp prst="textNoShape">
              <a:avLst/>
            </a:prstTxWarp>
            <a:spAutoFit/>
          </a:bodyPr>
          <a:lstStyle/>
          <a:p>
            <a:pPr lvl="0" algn="just" eaLnBrk="0" fontAlgn="base" hangingPunct="0">
              <a:spcBef>
                <a:spcPct val="0"/>
              </a:spcBef>
              <a:spcAft>
                <a:spcPct val="0"/>
              </a:spcAft>
            </a:pPr>
            <a:r>
              <a:rPr lang="es-PA" sz="2400" dirty="0" smtClean="0"/>
              <a:t>Para conocer </a:t>
            </a:r>
            <a:r>
              <a:rPr lang="es-PA" sz="2400" dirty="0"/>
              <a:t>la distribución (o frecuencia) de </a:t>
            </a:r>
            <a:r>
              <a:rPr lang="es-PA" sz="2400" dirty="0" smtClean="0"/>
              <a:t>las variables categorías se </a:t>
            </a:r>
            <a:r>
              <a:rPr lang="es-PA" sz="2400" dirty="0"/>
              <a:t>suelen usar los diagramas de </a:t>
            </a:r>
            <a:r>
              <a:rPr lang="es-PA" sz="2400" dirty="0" smtClean="0"/>
              <a:t>barras </a:t>
            </a:r>
            <a:r>
              <a:rPr lang="es-PA" sz="2400" b="1" dirty="0" err="1" smtClean="0"/>
              <a:t>barplot</a:t>
            </a:r>
            <a:r>
              <a:rPr lang="es-PA" sz="2400" b="1" dirty="0" smtClean="0"/>
              <a:t>(variables).</a:t>
            </a:r>
            <a:endParaRPr kumimoji="0" lang="es-PA" altLang="es-PA" sz="3200" b="1" i="0" u="none" strike="noStrike" cap="none" normalizeH="0" baseline="0" dirty="0" smtClean="0">
              <a:ln>
                <a:noFill/>
              </a:ln>
              <a:solidFill>
                <a:schemeClr val="tx1"/>
              </a:solidFill>
              <a:effectLst/>
              <a:latin typeface="Arial" panose="020B0604020202020204" pitchFamily="34" charset="0"/>
            </a:endParaRPr>
          </a:p>
        </p:txBody>
      </p:sp>
      <p:sp>
        <p:nvSpPr>
          <p:cNvPr id="7" name="CuadroTexto 6"/>
          <p:cNvSpPr txBox="1"/>
          <p:nvPr/>
        </p:nvSpPr>
        <p:spPr>
          <a:xfrm>
            <a:off x="6195700" y="1714498"/>
            <a:ext cx="5358213" cy="646331"/>
          </a:xfrm>
          <a:prstGeom prst="rect">
            <a:avLst/>
          </a:prstGeom>
          <a:noFill/>
        </p:spPr>
        <p:txBody>
          <a:bodyPr wrap="square" rtlCol="0">
            <a:spAutoFit/>
          </a:bodyPr>
          <a:lstStyle/>
          <a:p>
            <a:r>
              <a:rPr lang="es-PA" dirty="0" smtClean="0"/>
              <a:t>#utilizar datos de titanic.csv</a:t>
            </a:r>
          </a:p>
          <a:p>
            <a:r>
              <a:rPr lang="es-PA" dirty="0" smtClean="0"/>
              <a:t>#identificar variables categóricas con </a:t>
            </a:r>
            <a:r>
              <a:rPr lang="es-PA" dirty="0" err="1" smtClean="0"/>
              <a:t>str</a:t>
            </a:r>
            <a:r>
              <a:rPr lang="es-PA" dirty="0" smtClean="0"/>
              <a:t>(</a:t>
            </a:r>
            <a:r>
              <a:rPr lang="es-PA" dirty="0" err="1" smtClean="0"/>
              <a:t>titanic</a:t>
            </a:r>
            <a:r>
              <a:rPr lang="es-PA" dirty="0" smtClean="0"/>
              <a:t>)</a:t>
            </a:r>
          </a:p>
        </p:txBody>
      </p:sp>
      <p:pic>
        <p:nvPicPr>
          <p:cNvPr id="8" name="Imagen 7"/>
          <p:cNvPicPr>
            <a:picLocks noChangeAspect="1"/>
          </p:cNvPicPr>
          <p:nvPr/>
        </p:nvPicPr>
        <p:blipFill rotWithShape="1">
          <a:blip r:embed="rId2"/>
          <a:srcRect l="952" t="73669" r="68482" b="6155"/>
          <a:stretch/>
        </p:blipFill>
        <p:spPr>
          <a:xfrm>
            <a:off x="6195700" y="2473675"/>
            <a:ext cx="5589900" cy="2075543"/>
          </a:xfrm>
          <a:prstGeom prst="rect">
            <a:avLst/>
          </a:prstGeom>
        </p:spPr>
      </p:pic>
      <p:sp>
        <p:nvSpPr>
          <p:cNvPr id="9" name="Rectángulo 8"/>
          <p:cNvSpPr/>
          <p:nvPr/>
        </p:nvSpPr>
        <p:spPr>
          <a:xfrm>
            <a:off x="6195700" y="4762661"/>
            <a:ext cx="6096000" cy="923330"/>
          </a:xfrm>
          <a:prstGeom prst="rect">
            <a:avLst/>
          </a:prstGeom>
        </p:spPr>
        <p:txBody>
          <a:bodyPr>
            <a:spAutoFit/>
          </a:bodyPr>
          <a:lstStyle/>
          <a:p>
            <a:r>
              <a:rPr lang="es-PA" dirty="0"/>
              <a:t>#transformar variables categóricas si es necesario :</a:t>
            </a:r>
          </a:p>
          <a:p>
            <a:r>
              <a:rPr lang="es-PA" b="1" dirty="0"/>
              <a:t>titanic3$Survived&lt;-</a:t>
            </a:r>
            <a:r>
              <a:rPr lang="es-PA" b="1" dirty="0" err="1"/>
              <a:t>as.factor</a:t>
            </a:r>
            <a:r>
              <a:rPr lang="es-PA" b="1" dirty="0"/>
              <a:t>(titanic3$Survived)</a:t>
            </a:r>
          </a:p>
          <a:p>
            <a:r>
              <a:rPr lang="es-PA" b="1" dirty="0"/>
              <a:t>titanic3$Pclass&lt;-</a:t>
            </a:r>
            <a:r>
              <a:rPr lang="es-PA" b="1" dirty="0" err="1"/>
              <a:t>as.factor</a:t>
            </a:r>
            <a:r>
              <a:rPr lang="es-PA" b="1" dirty="0"/>
              <a:t>(titanic3$Pclass)</a:t>
            </a:r>
            <a:endParaRPr lang="es-PA" b="1" dirty="0"/>
          </a:p>
        </p:txBody>
      </p:sp>
      <p:sp>
        <p:nvSpPr>
          <p:cNvPr id="10" name="Rectángulo 9"/>
          <p:cNvSpPr/>
          <p:nvPr/>
        </p:nvSpPr>
        <p:spPr>
          <a:xfrm>
            <a:off x="6305550" y="2619375"/>
            <a:ext cx="5086350" cy="25717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12" name="Rectángulo 11"/>
          <p:cNvSpPr/>
          <p:nvPr/>
        </p:nvSpPr>
        <p:spPr>
          <a:xfrm>
            <a:off x="6305550" y="3924300"/>
            <a:ext cx="5086350" cy="25717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13" name="Rectángulo 12"/>
          <p:cNvSpPr/>
          <p:nvPr/>
        </p:nvSpPr>
        <p:spPr>
          <a:xfrm>
            <a:off x="6331631" y="3069489"/>
            <a:ext cx="5086350" cy="13091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Tree>
    <p:extLst>
      <p:ext uri="{BB962C8B-B14F-4D97-AF65-F5344CB8AC3E}">
        <p14:creationId xmlns:p14="http://schemas.microsoft.com/office/powerpoint/2010/main" val="9178437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635866" y="2579513"/>
            <a:ext cx="8974859" cy="600164"/>
          </a:xfrm>
          <a:prstGeom prst="rect">
            <a:avLst/>
          </a:prstGeom>
          <a:noFill/>
          <a:ln>
            <a:noFill/>
          </a:ln>
          <a:effectLst/>
          <a:extLst/>
        </p:spPr>
        <p:txBody>
          <a:bodyPr vert="horz" wrap="square" lIns="91440" tIns="45720" rIns="91440" bIns="0" numCol="1" anchor="ctr" anchorCtr="0" compatLnSpc="1">
            <a:prstTxWarp prst="textNoShape">
              <a:avLst/>
            </a:prstTxWarp>
            <a:spAutoFit/>
          </a:bodyPr>
          <a:lstStyle/>
          <a:p>
            <a:pPr lvl="0" algn="just" eaLnBrk="0" fontAlgn="base" hangingPunct="0">
              <a:spcBef>
                <a:spcPct val="0"/>
              </a:spcBef>
              <a:spcAft>
                <a:spcPct val="0"/>
              </a:spcAft>
            </a:pPr>
            <a:r>
              <a:rPr lang="es-PA" dirty="0" smtClean="0"/>
              <a:t>#transformar datos categóricos para conocer la distribución</a:t>
            </a:r>
          </a:p>
          <a:p>
            <a:pPr lvl="0" algn="just" eaLnBrk="0" fontAlgn="base" hangingPunct="0">
              <a:spcBef>
                <a:spcPct val="0"/>
              </a:spcBef>
              <a:spcAft>
                <a:spcPct val="0"/>
              </a:spcAft>
            </a:pPr>
            <a:r>
              <a:rPr lang="es-PA" b="1" dirty="0" err="1"/>
              <a:t>table</a:t>
            </a:r>
            <a:r>
              <a:rPr lang="es-PA" b="1" dirty="0"/>
              <a:t>(titanic3$Sex) </a:t>
            </a:r>
            <a:endParaRPr kumimoji="0" lang="es-PA" altLang="es-PA" sz="2400" b="1" i="0" u="none" strike="noStrike" cap="none" normalizeH="0" baseline="0" dirty="0" smtClean="0">
              <a:ln>
                <a:noFill/>
              </a:ln>
              <a:solidFill>
                <a:schemeClr val="tx1"/>
              </a:solidFill>
              <a:effectLst/>
              <a:latin typeface="Arial" panose="020B0604020202020204" pitchFamily="34" charset="0"/>
            </a:endParaRPr>
          </a:p>
        </p:txBody>
      </p:sp>
      <p:sp>
        <p:nvSpPr>
          <p:cNvPr id="3" name="Rectángulo 2"/>
          <p:cNvSpPr/>
          <p:nvPr/>
        </p:nvSpPr>
        <p:spPr>
          <a:xfrm>
            <a:off x="635866" y="1668332"/>
            <a:ext cx="10813183" cy="707886"/>
          </a:xfrm>
          <a:prstGeom prst="rect">
            <a:avLst/>
          </a:prstGeom>
        </p:spPr>
        <p:txBody>
          <a:bodyPr wrap="square">
            <a:spAutoFit/>
          </a:bodyPr>
          <a:lstStyle/>
          <a:p>
            <a:pPr lvl="0" algn="just" eaLnBrk="0" fontAlgn="base" hangingPunct="0">
              <a:spcBef>
                <a:spcPct val="0"/>
              </a:spcBef>
              <a:spcAft>
                <a:spcPct val="0"/>
              </a:spcAft>
            </a:pPr>
            <a:r>
              <a:rPr lang="es-PA" sz="2000" dirty="0" smtClean="0"/>
              <a:t>Es necesario </a:t>
            </a:r>
            <a:r>
              <a:rPr lang="es-PA" sz="2000" dirty="0"/>
              <a:t>calcular previamente </a:t>
            </a:r>
            <a:r>
              <a:rPr lang="es-PA" sz="2000" dirty="0" smtClean="0"/>
              <a:t>las frecuencias de los datos categóricos de cada variable, </a:t>
            </a:r>
            <a:r>
              <a:rPr lang="es-PA" sz="2000" dirty="0"/>
              <a:t>para ello es necesario utilizar la función </a:t>
            </a:r>
            <a:r>
              <a:rPr lang="es-PA" sz="2000" b="1" dirty="0" err="1"/>
              <a:t>table</a:t>
            </a:r>
            <a:r>
              <a:rPr lang="es-PA" sz="2000" b="1" dirty="0"/>
              <a:t>(variable </a:t>
            </a:r>
            <a:r>
              <a:rPr lang="es-PA" sz="2000" b="1" dirty="0" err="1"/>
              <a:t>categorica</a:t>
            </a:r>
            <a:r>
              <a:rPr lang="es-PA" sz="2000" b="1" dirty="0"/>
              <a:t>).</a:t>
            </a:r>
            <a:endParaRPr lang="es-PA" altLang="es-PA" sz="2800" b="1" dirty="0">
              <a:latin typeface="Arial" panose="020B0604020202020204" pitchFamily="34" charset="0"/>
            </a:endParaRPr>
          </a:p>
        </p:txBody>
      </p:sp>
      <p:sp>
        <p:nvSpPr>
          <p:cNvPr id="14" name="2 Título"/>
          <p:cNvSpPr>
            <a:spLocks noGrp="1"/>
          </p:cNvSpPr>
          <p:nvPr>
            <p:ph type="title"/>
          </p:nvPr>
        </p:nvSpPr>
        <p:spPr>
          <a:xfrm>
            <a:off x="1529665" y="342769"/>
            <a:ext cx="8840645" cy="1325563"/>
          </a:xfrm>
        </p:spPr>
        <p:txBody>
          <a:bodyPr>
            <a:normAutofit/>
          </a:bodyPr>
          <a:lstStyle/>
          <a:p>
            <a:pPr algn="ctr"/>
            <a:r>
              <a:rPr lang="es-PA" sz="3200" b="1" dirty="0">
                <a:solidFill>
                  <a:srgbClr val="701C6F"/>
                </a:solidFill>
              </a:rPr>
              <a:t>Representación gráfica de variables </a:t>
            </a:r>
            <a:r>
              <a:rPr lang="es-PA" sz="3200" b="1" dirty="0" smtClean="0">
                <a:solidFill>
                  <a:srgbClr val="701C6F"/>
                </a:solidFill>
              </a:rPr>
              <a:t>categóricas</a:t>
            </a:r>
            <a:br>
              <a:rPr lang="es-PA" sz="3200" b="1" dirty="0" smtClean="0">
                <a:solidFill>
                  <a:srgbClr val="701C6F"/>
                </a:solidFill>
              </a:rPr>
            </a:br>
            <a:r>
              <a:rPr lang="es-PA" sz="2800" b="1" dirty="0" err="1" smtClean="0">
                <a:solidFill>
                  <a:srgbClr val="800080"/>
                </a:solidFill>
              </a:rPr>
              <a:t>barplot</a:t>
            </a:r>
            <a:r>
              <a:rPr lang="es-PA" sz="2800" b="1" dirty="0">
                <a:solidFill>
                  <a:srgbClr val="800080"/>
                </a:solidFill>
              </a:rPr>
              <a:t>()</a:t>
            </a:r>
            <a:endParaRPr lang="es-PA" sz="2800" b="1" dirty="0"/>
          </a:p>
        </p:txBody>
      </p:sp>
      <p:pic>
        <p:nvPicPr>
          <p:cNvPr id="6" name="Imagen 5"/>
          <p:cNvPicPr>
            <a:picLocks noChangeAspect="1"/>
          </p:cNvPicPr>
          <p:nvPr/>
        </p:nvPicPr>
        <p:blipFill rotWithShape="1">
          <a:blip r:embed="rId2"/>
          <a:srcRect l="-24" t="89295" r="92315" b="6446"/>
          <a:stretch/>
        </p:blipFill>
        <p:spPr>
          <a:xfrm>
            <a:off x="635866" y="3253336"/>
            <a:ext cx="2493379" cy="774969"/>
          </a:xfrm>
          <a:prstGeom prst="rect">
            <a:avLst/>
          </a:prstGeom>
        </p:spPr>
      </p:pic>
      <p:sp>
        <p:nvSpPr>
          <p:cNvPr id="15" name="Rectángulo 14"/>
          <p:cNvSpPr/>
          <p:nvPr/>
        </p:nvSpPr>
        <p:spPr>
          <a:xfrm>
            <a:off x="819207" y="4166354"/>
            <a:ext cx="4758034" cy="1446550"/>
          </a:xfrm>
          <a:prstGeom prst="rect">
            <a:avLst/>
          </a:prstGeom>
        </p:spPr>
        <p:txBody>
          <a:bodyPr wrap="none">
            <a:spAutoFit/>
          </a:bodyPr>
          <a:lstStyle/>
          <a:p>
            <a:pPr lvl="0" algn="just" eaLnBrk="0" fontAlgn="base" hangingPunct="0">
              <a:spcBef>
                <a:spcPct val="0"/>
              </a:spcBef>
              <a:spcAft>
                <a:spcPct val="0"/>
              </a:spcAft>
            </a:pPr>
            <a:r>
              <a:rPr lang="es-PA" dirty="0" smtClean="0"/>
              <a:t>#asignar resultado a una variable</a:t>
            </a:r>
          </a:p>
          <a:p>
            <a:pPr lvl="0" algn="just" eaLnBrk="0" fontAlgn="base" hangingPunct="0">
              <a:spcBef>
                <a:spcPct val="0"/>
              </a:spcBef>
              <a:spcAft>
                <a:spcPct val="0"/>
              </a:spcAft>
            </a:pPr>
            <a:r>
              <a:rPr lang="es-PA" b="1" dirty="0" smtClean="0"/>
              <a:t>tabla&lt;- </a:t>
            </a:r>
            <a:r>
              <a:rPr lang="es-PA" b="1" dirty="0" err="1" smtClean="0"/>
              <a:t>table</a:t>
            </a:r>
            <a:r>
              <a:rPr lang="es-PA" b="1" dirty="0" smtClean="0"/>
              <a:t>(titanic3$Sex</a:t>
            </a:r>
            <a:r>
              <a:rPr lang="es-PA" b="1" dirty="0"/>
              <a:t>) </a:t>
            </a:r>
            <a:endParaRPr lang="es-PA" b="1" dirty="0" smtClean="0"/>
          </a:p>
          <a:p>
            <a:pPr lvl="0" algn="just" eaLnBrk="0" fontAlgn="base" hangingPunct="0">
              <a:spcBef>
                <a:spcPct val="0"/>
              </a:spcBef>
              <a:spcAft>
                <a:spcPct val="0"/>
              </a:spcAft>
            </a:pPr>
            <a:endParaRPr lang="es-PA" altLang="es-PA" sz="2400" b="1" dirty="0">
              <a:latin typeface="Arial" panose="020B0604020202020204" pitchFamily="34" charset="0"/>
            </a:endParaRPr>
          </a:p>
          <a:p>
            <a:pPr lvl="0" algn="just" eaLnBrk="0" fontAlgn="base" hangingPunct="0">
              <a:spcBef>
                <a:spcPct val="0"/>
              </a:spcBef>
              <a:spcAft>
                <a:spcPct val="0"/>
              </a:spcAft>
            </a:pPr>
            <a:r>
              <a:rPr lang="es-PA" altLang="es-PA" sz="1400" dirty="0" smtClean="0">
                <a:latin typeface="Arial" panose="020B0604020202020204" pitchFamily="34" charset="0"/>
              </a:rPr>
              <a:t>#crear grafico con </a:t>
            </a:r>
            <a:r>
              <a:rPr lang="es-PA" altLang="es-PA" sz="1400" dirty="0" err="1" smtClean="0">
                <a:latin typeface="Arial" panose="020B0604020202020204" pitchFamily="34" charset="0"/>
              </a:rPr>
              <a:t>barplot</a:t>
            </a:r>
            <a:r>
              <a:rPr lang="es-PA" altLang="es-PA" sz="1400" dirty="0" smtClean="0">
                <a:latin typeface="Arial" panose="020B0604020202020204" pitchFamily="34" charset="0"/>
              </a:rPr>
              <a:t>, asignando los datos  de “tabla”</a:t>
            </a:r>
          </a:p>
          <a:p>
            <a:pPr lvl="0" algn="just" eaLnBrk="0" fontAlgn="base" hangingPunct="0">
              <a:spcBef>
                <a:spcPct val="0"/>
              </a:spcBef>
              <a:spcAft>
                <a:spcPct val="0"/>
              </a:spcAft>
            </a:pPr>
            <a:r>
              <a:rPr lang="es-PA" altLang="es-PA" sz="1400" b="1" dirty="0" err="1" smtClean="0">
                <a:latin typeface="Arial" panose="020B0604020202020204" pitchFamily="34" charset="0"/>
              </a:rPr>
              <a:t>barplot</a:t>
            </a:r>
            <a:r>
              <a:rPr lang="es-PA" altLang="es-PA" sz="1400" b="1" dirty="0" smtClean="0">
                <a:latin typeface="Arial" panose="020B0604020202020204" pitchFamily="34" charset="0"/>
              </a:rPr>
              <a:t>(tabla)</a:t>
            </a:r>
            <a:endParaRPr lang="es-PA" altLang="es-PA" sz="1400" b="1" dirty="0">
              <a:latin typeface="Arial" panose="020B0604020202020204" pitchFamily="34" charset="0"/>
            </a:endParaRPr>
          </a:p>
        </p:txBody>
      </p:sp>
      <p:pic>
        <p:nvPicPr>
          <p:cNvPr id="16" name="Imagen 15"/>
          <p:cNvPicPr>
            <a:picLocks noChangeAspect="1"/>
          </p:cNvPicPr>
          <p:nvPr/>
        </p:nvPicPr>
        <p:blipFill rotWithShape="1">
          <a:blip r:embed="rId3"/>
          <a:srcRect l="70079" t="54480" r="1825" b="7707"/>
          <a:stretch/>
        </p:blipFill>
        <p:spPr>
          <a:xfrm>
            <a:off x="7010400" y="2578326"/>
            <a:ext cx="4688114" cy="3549193"/>
          </a:xfrm>
          <a:prstGeom prst="rect">
            <a:avLst/>
          </a:prstGeom>
        </p:spPr>
      </p:pic>
      <p:sp>
        <p:nvSpPr>
          <p:cNvPr id="17" name="Flecha derecha 16"/>
          <p:cNvSpPr/>
          <p:nvPr/>
        </p:nvSpPr>
        <p:spPr>
          <a:xfrm>
            <a:off x="5778500" y="5076529"/>
            <a:ext cx="908050" cy="53637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Tree>
    <p:extLst>
      <p:ext uri="{BB962C8B-B14F-4D97-AF65-F5344CB8AC3E}">
        <p14:creationId xmlns:p14="http://schemas.microsoft.com/office/powerpoint/2010/main" val="3890776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635866" y="2117124"/>
            <a:ext cx="8974859" cy="600164"/>
          </a:xfrm>
          <a:prstGeom prst="rect">
            <a:avLst/>
          </a:prstGeom>
          <a:noFill/>
          <a:ln>
            <a:noFill/>
          </a:ln>
          <a:effectLst/>
          <a:extLst/>
        </p:spPr>
        <p:txBody>
          <a:bodyPr vert="horz" wrap="square" lIns="91440" tIns="45720" rIns="91440" bIns="0" numCol="1" anchor="ctr" anchorCtr="0" compatLnSpc="1">
            <a:prstTxWarp prst="textNoShape">
              <a:avLst/>
            </a:prstTxWarp>
            <a:spAutoFit/>
          </a:bodyPr>
          <a:lstStyle/>
          <a:p>
            <a:pPr lvl="0" algn="just" eaLnBrk="0" fontAlgn="base" hangingPunct="0">
              <a:spcBef>
                <a:spcPct val="0"/>
              </a:spcBef>
              <a:spcAft>
                <a:spcPct val="0"/>
              </a:spcAft>
            </a:pPr>
            <a:r>
              <a:rPr lang="es-PA" dirty="0" smtClean="0"/>
              <a:t>#transformar datos categóricos para conocer la distribución</a:t>
            </a:r>
          </a:p>
          <a:p>
            <a:pPr lvl="0" algn="just" eaLnBrk="0" fontAlgn="base" hangingPunct="0">
              <a:spcBef>
                <a:spcPct val="0"/>
              </a:spcBef>
              <a:spcAft>
                <a:spcPct val="0"/>
              </a:spcAft>
            </a:pPr>
            <a:r>
              <a:rPr lang="es-PA" b="1" dirty="0" err="1"/>
              <a:t>table</a:t>
            </a:r>
            <a:r>
              <a:rPr lang="es-PA" b="1" dirty="0"/>
              <a:t>(titanic3$Survived,titanic3$Sex)</a:t>
            </a:r>
            <a:endParaRPr kumimoji="0" lang="es-PA" altLang="es-PA" sz="2400" b="1" i="0" u="none" strike="noStrike" cap="none" normalizeH="0" baseline="0" dirty="0" smtClean="0">
              <a:ln>
                <a:noFill/>
              </a:ln>
              <a:solidFill>
                <a:schemeClr val="tx1"/>
              </a:solidFill>
              <a:effectLst/>
              <a:latin typeface="Arial" panose="020B0604020202020204" pitchFamily="34" charset="0"/>
            </a:endParaRPr>
          </a:p>
        </p:txBody>
      </p:sp>
      <p:sp>
        <p:nvSpPr>
          <p:cNvPr id="3" name="Rectángulo 2"/>
          <p:cNvSpPr/>
          <p:nvPr/>
        </p:nvSpPr>
        <p:spPr>
          <a:xfrm>
            <a:off x="635866" y="1668332"/>
            <a:ext cx="10813183" cy="400110"/>
          </a:xfrm>
          <a:prstGeom prst="rect">
            <a:avLst/>
          </a:prstGeom>
        </p:spPr>
        <p:txBody>
          <a:bodyPr wrap="square">
            <a:spAutoFit/>
          </a:bodyPr>
          <a:lstStyle/>
          <a:p>
            <a:pPr lvl="0" algn="just" eaLnBrk="0" fontAlgn="base" hangingPunct="0">
              <a:spcBef>
                <a:spcPct val="0"/>
              </a:spcBef>
              <a:spcAft>
                <a:spcPct val="0"/>
              </a:spcAft>
            </a:pPr>
            <a:r>
              <a:rPr lang="es-PA" sz="2000" dirty="0" smtClean="0"/>
              <a:t>Es un gráfico que muestra las frecuencias de dos variables categóricas.  </a:t>
            </a:r>
            <a:endParaRPr lang="es-PA" altLang="es-PA" sz="2800" b="1" dirty="0">
              <a:latin typeface="Arial" panose="020B0604020202020204" pitchFamily="34" charset="0"/>
            </a:endParaRPr>
          </a:p>
        </p:txBody>
      </p:sp>
      <p:sp>
        <p:nvSpPr>
          <p:cNvPr id="14" name="2 Título"/>
          <p:cNvSpPr>
            <a:spLocks noGrp="1"/>
          </p:cNvSpPr>
          <p:nvPr>
            <p:ph type="title"/>
          </p:nvPr>
        </p:nvSpPr>
        <p:spPr>
          <a:xfrm>
            <a:off x="1529665" y="342769"/>
            <a:ext cx="8840645" cy="1325563"/>
          </a:xfrm>
        </p:spPr>
        <p:txBody>
          <a:bodyPr>
            <a:normAutofit/>
          </a:bodyPr>
          <a:lstStyle/>
          <a:p>
            <a:pPr algn="ctr"/>
            <a:r>
              <a:rPr lang="es-PA" sz="3200" b="1" dirty="0" smtClean="0">
                <a:solidFill>
                  <a:srgbClr val="701C6F"/>
                </a:solidFill>
              </a:rPr>
              <a:t>Representación gráfica de variables categóricas</a:t>
            </a:r>
            <a:br>
              <a:rPr lang="es-PA" sz="3200" b="1" dirty="0" smtClean="0">
                <a:solidFill>
                  <a:srgbClr val="701C6F"/>
                </a:solidFill>
              </a:rPr>
            </a:br>
            <a:r>
              <a:rPr lang="es-PA" sz="2800" b="1" dirty="0" err="1">
                <a:solidFill>
                  <a:srgbClr val="800080"/>
                </a:solidFill>
              </a:rPr>
              <a:t>Stacked</a:t>
            </a:r>
            <a:r>
              <a:rPr lang="es-PA" sz="2800" b="1" dirty="0">
                <a:solidFill>
                  <a:srgbClr val="800080"/>
                </a:solidFill>
              </a:rPr>
              <a:t> Bar </a:t>
            </a:r>
            <a:r>
              <a:rPr lang="es-PA" sz="2800" b="1" dirty="0" err="1">
                <a:solidFill>
                  <a:srgbClr val="800080"/>
                </a:solidFill>
              </a:rPr>
              <a:t>Plot</a:t>
            </a:r>
            <a:r>
              <a:rPr lang="es-PA" sz="2800" b="1" dirty="0">
                <a:solidFill>
                  <a:srgbClr val="800080"/>
                </a:solidFill>
              </a:rPr>
              <a:t>()</a:t>
            </a:r>
            <a:endParaRPr lang="es-PA" sz="2800" b="1" dirty="0"/>
          </a:p>
        </p:txBody>
      </p:sp>
      <p:sp>
        <p:nvSpPr>
          <p:cNvPr id="15" name="Rectángulo 14"/>
          <p:cNvSpPr/>
          <p:nvPr/>
        </p:nvSpPr>
        <p:spPr>
          <a:xfrm>
            <a:off x="696616" y="4007744"/>
            <a:ext cx="4758034" cy="1446550"/>
          </a:xfrm>
          <a:prstGeom prst="rect">
            <a:avLst/>
          </a:prstGeom>
        </p:spPr>
        <p:txBody>
          <a:bodyPr wrap="none">
            <a:spAutoFit/>
          </a:bodyPr>
          <a:lstStyle/>
          <a:p>
            <a:pPr lvl="0" algn="just" eaLnBrk="0" fontAlgn="base" hangingPunct="0">
              <a:spcBef>
                <a:spcPct val="0"/>
              </a:spcBef>
              <a:spcAft>
                <a:spcPct val="0"/>
              </a:spcAft>
            </a:pPr>
            <a:r>
              <a:rPr lang="es-PA" dirty="0" smtClean="0"/>
              <a:t>#asignar resultado a una variable</a:t>
            </a:r>
          </a:p>
          <a:p>
            <a:pPr lvl="0" algn="just" eaLnBrk="0" fontAlgn="base" hangingPunct="0">
              <a:spcBef>
                <a:spcPct val="0"/>
              </a:spcBef>
              <a:spcAft>
                <a:spcPct val="0"/>
              </a:spcAft>
            </a:pPr>
            <a:r>
              <a:rPr lang="es-PA" b="1" dirty="0" smtClean="0"/>
              <a:t>tabla&lt;- </a:t>
            </a:r>
            <a:r>
              <a:rPr lang="es-PA" b="1" dirty="0" err="1"/>
              <a:t>table</a:t>
            </a:r>
            <a:r>
              <a:rPr lang="es-PA" b="1" dirty="0"/>
              <a:t>(titanic3$Survived,titanic3$Sex)</a:t>
            </a:r>
            <a:endParaRPr lang="es-PA" altLang="es-PA" sz="2400" b="1" dirty="0">
              <a:latin typeface="Arial" panose="020B0604020202020204" pitchFamily="34" charset="0"/>
            </a:endParaRPr>
          </a:p>
          <a:p>
            <a:pPr lvl="0" algn="just" eaLnBrk="0" fontAlgn="base" hangingPunct="0">
              <a:spcBef>
                <a:spcPct val="0"/>
              </a:spcBef>
              <a:spcAft>
                <a:spcPct val="0"/>
              </a:spcAft>
            </a:pPr>
            <a:endParaRPr lang="es-PA" altLang="es-PA" sz="2400" b="1" dirty="0">
              <a:latin typeface="Arial" panose="020B0604020202020204" pitchFamily="34" charset="0"/>
            </a:endParaRPr>
          </a:p>
          <a:p>
            <a:pPr lvl="0" algn="just" eaLnBrk="0" fontAlgn="base" hangingPunct="0">
              <a:spcBef>
                <a:spcPct val="0"/>
              </a:spcBef>
              <a:spcAft>
                <a:spcPct val="0"/>
              </a:spcAft>
            </a:pPr>
            <a:r>
              <a:rPr lang="es-PA" altLang="es-PA" sz="1400" dirty="0" smtClean="0">
                <a:latin typeface="Arial" panose="020B0604020202020204" pitchFamily="34" charset="0"/>
              </a:rPr>
              <a:t>#crear grafico con </a:t>
            </a:r>
            <a:r>
              <a:rPr lang="es-PA" altLang="es-PA" sz="1400" dirty="0" err="1" smtClean="0">
                <a:latin typeface="Arial" panose="020B0604020202020204" pitchFamily="34" charset="0"/>
              </a:rPr>
              <a:t>barplot</a:t>
            </a:r>
            <a:r>
              <a:rPr lang="es-PA" altLang="es-PA" sz="1400" dirty="0" smtClean="0">
                <a:latin typeface="Arial" panose="020B0604020202020204" pitchFamily="34" charset="0"/>
              </a:rPr>
              <a:t>, asignando los datos  de “tabla”</a:t>
            </a:r>
          </a:p>
          <a:p>
            <a:pPr lvl="0" algn="just" eaLnBrk="0" fontAlgn="base" hangingPunct="0">
              <a:spcBef>
                <a:spcPct val="0"/>
              </a:spcBef>
              <a:spcAft>
                <a:spcPct val="0"/>
              </a:spcAft>
            </a:pPr>
            <a:r>
              <a:rPr lang="es-PA" altLang="es-PA" sz="1400" b="1" dirty="0" err="1" smtClean="0">
                <a:latin typeface="Arial" panose="020B0604020202020204" pitchFamily="34" charset="0"/>
              </a:rPr>
              <a:t>barplot</a:t>
            </a:r>
            <a:r>
              <a:rPr lang="es-PA" altLang="es-PA" sz="1400" b="1" dirty="0" smtClean="0">
                <a:latin typeface="Arial" panose="020B0604020202020204" pitchFamily="34" charset="0"/>
              </a:rPr>
              <a:t>(tabla)</a:t>
            </a:r>
            <a:endParaRPr lang="es-PA" altLang="es-PA" sz="1400" b="1" dirty="0">
              <a:latin typeface="Arial" panose="020B0604020202020204" pitchFamily="34" charset="0"/>
            </a:endParaRPr>
          </a:p>
        </p:txBody>
      </p:sp>
      <p:sp>
        <p:nvSpPr>
          <p:cNvPr id="17" name="Flecha derecha 16"/>
          <p:cNvSpPr/>
          <p:nvPr/>
        </p:nvSpPr>
        <p:spPr>
          <a:xfrm>
            <a:off x="5762624" y="4817935"/>
            <a:ext cx="908050" cy="53637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pic>
        <p:nvPicPr>
          <p:cNvPr id="2" name="Imagen 1"/>
          <p:cNvPicPr>
            <a:picLocks noChangeAspect="1"/>
          </p:cNvPicPr>
          <p:nvPr/>
        </p:nvPicPr>
        <p:blipFill rotWithShape="1">
          <a:blip r:embed="rId2"/>
          <a:srcRect t="88201" r="89920" b="6861"/>
          <a:stretch/>
        </p:blipFill>
        <p:spPr>
          <a:xfrm>
            <a:off x="819207" y="2980346"/>
            <a:ext cx="2773456" cy="764340"/>
          </a:xfrm>
          <a:prstGeom prst="rect">
            <a:avLst/>
          </a:prstGeom>
        </p:spPr>
      </p:pic>
      <p:pic>
        <p:nvPicPr>
          <p:cNvPr id="5" name="Imagen 4"/>
          <p:cNvPicPr>
            <a:picLocks noChangeAspect="1"/>
          </p:cNvPicPr>
          <p:nvPr/>
        </p:nvPicPr>
        <p:blipFill rotWithShape="1">
          <a:blip r:embed="rId3"/>
          <a:srcRect l="64028" t="54691" r="2153" b="8889"/>
          <a:stretch/>
        </p:blipFill>
        <p:spPr>
          <a:xfrm>
            <a:off x="6978649" y="2993895"/>
            <a:ext cx="4813300" cy="2915654"/>
          </a:xfrm>
          <a:prstGeom prst="rect">
            <a:avLst/>
          </a:prstGeom>
        </p:spPr>
      </p:pic>
      <p:sp>
        <p:nvSpPr>
          <p:cNvPr id="7" name="CuadroTexto 6"/>
          <p:cNvSpPr txBox="1"/>
          <p:nvPr/>
        </p:nvSpPr>
        <p:spPr>
          <a:xfrm>
            <a:off x="7124698" y="2209260"/>
            <a:ext cx="4749800" cy="830997"/>
          </a:xfrm>
          <a:prstGeom prst="rect">
            <a:avLst/>
          </a:prstGeom>
          <a:noFill/>
        </p:spPr>
        <p:txBody>
          <a:bodyPr wrap="square" rtlCol="0">
            <a:spAutoFit/>
          </a:bodyPr>
          <a:lstStyle/>
          <a:p>
            <a:r>
              <a:rPr lang="es-PA" sz="1600" i="1" dirty="0" smtClean="0">
                <a:solidFill>
                  <a:srgbClr val="51034F"/>
                </a:solidFill>
              </a:rPr>
              <a:t>Los datos de la gráfica se muestran mostrando en el eje x la segunda variable en la función </a:t>
            </a:r>
            <a:r>
              <a:rPr lang="es-PA" sz="1600" i="1" dirty="0" err="1" smtClean="0">
                <a:solidFill>
                  <a:srgbClr val="51034F"/>
                </a:solidFill>
              </a:rPr>
              <a:t>table</a:t>
            </a:r>
            <a:r>
              <a:rPr lang="es-PA" sz="1600" i="1" dirty="0" smtClean="0">
                <a:solidFill>
                  <a:srgbClr val="51034F"/>
                </a:solidFill>
              </a:rPr>
              <a:t>() , </a:t>
            </a:r>
            <a:r>
              <a:rPr lang="es-PA" sz="1600" i="1" dirty="0" err="1" smtClean="0">
                <a:solidFill>
                  <a:srgbClr val="51034F"/>
                </a:solidFill>
              </a:rPr>
              <a:t>osea</a:t>
            </a:r>
            <a:r>
              <a:rPr lang="es-PA" sz="1600" i="1" dirty="0" smtClean="0">
                <a:solidFill>
                  <a:srgbClr val="51034F"/>
                </a:solidFill>
              </a:rPr>
              <a:t> la variable </a:t>
            </a:r>
            <a:r>
              <a:rPr lang="es-PA" sz="1600" b="1" i="1" dirty="0" smtClean="0">
                <a:solidFill>
                  <a:srgbClr val="51034F"/>
                </a:solidFill>
              </a:rPr>
              <a:t>Sex.  </a:t>
            </a:r>
            <a:endParaRPr lang="es-PA" sz="1600" b="1" i="1" dirty="0">
              <a:solidFill>
                <a:srgbClr val="51034F"/>
              </a:solidFill>
            </a:endParaRPr>
          </a:p>
        </p:txBody>
      </p:sp>
    </p:spTree>
    <p:extLst>
      <p:ext uri="{BB962C8B-B14F-4D97-AF65-F5344CB8AC3E}">
        <p14:creationId xmlns:p14="http://schemas.microsoft.com/office/powerpoint/2010/main" val="23315248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696616" y="1579137"/>
            <a:ext cx="10923884" cy="600164"/>
          </a:xfrm>
          <a:prstGeom prst="rect">
            <a:avLst/>
          </a:prstGeom>
          <a:noFill/>
          <a:ln>
            <a:noFill/>
          </a:ln>
          <a:effectLst/>
          <a:extLst/>
        </p:spPr>
        <p:txBody>
          <a:bodyPr vert="horz" wrap="square" lIns="91440" tIns="45720" rIns="91440" bIns="0" numCol="1" anchor="ctr" anchorCtr="0" compatLnSpc="1">
            <a:prstTxWarp prst="textNoShape">
              <a:avLst/>
            </a:prstTxWarp>
            <a:spAutoFit/>
          </a:bodyPr>
          <a:lstStyle/>
          <a:p>
            <a:pPr lvl="0" algn="just" eaLnBrk="0" fontAlgn="base" hangingPunct="0">
              <a:spcBef>
                <a:spcPct val="0"/>
              </a:spcBef>
              <a:spcAft>
                <a:spcPct val="0"/>
              </a:spcAft>
            </a:pPr>
            <a:r>
              <a:rPr lang="es-PA" dirty="0" smtClean="0"/>
              <a:t>La apariencia del gráfico de barra aunque muestra los datos categorizado es muy difícil de interpretar debido a falta de componentes en el grafico, es por ello que se personalizará la función </a:t>
            </a:r>
            <a:r>
              <a:rPr lang="es-PA" dirty="0" err="1" smtClean="0"/>
              <a:t>barplot</a:t>
            </a:r>
            <a:r>
              <a:rPr lang="es-PA" dirty="0" smtClean="0"/>
              <a:t>().</a:t>
            </a:r>
            <a:endParaRPr kumimoji="0" lang="es-PA" altLang="es-PA" sz="2400" b="1" i="0" u="none" strike="noStrike" cap="none" normalizeH="0" baseline="0" dirty="0" smtClean="0">
              <a:ln>
                <a:noFill/>
              </a:ln>
              <a:solidFill>
                <a:schemeClr val="tx1"/>
              </a:solidFill>
              <a:effectLst/>
              <a:latin typeface="Arial" panose="020B0604020202020204" pitchFamily="34" charset="0"/>
            </a:endParaRPr>
          </a:p>
        </p:txBody>
      </p:sp>
      <p:sp>
        <p:nvSpPr>
          <p:cNvPr id="14" name="2 Título"/>
          <p:cNvSpPr>
            <a:spLocks noGrp="1"/>
          </p:cNvSpPr>
          <p:nvPr>
            <p:ph type="title"/>
          </p:nvPr>
        </p:nvSpPr>
        <p:spPr>
          <a:xfrm>
            <a:off x="1529665" y="342769"/>
            <a:ext cx="8840645" cy="1325563"/>
          </a:xfrm>
        </p:spPr>
        <p:txBody>
          <a:bodyPr>
            <a:normAutofit/>
          </a:bodyPr>
          <a:lstStyle/>
          <a:p>
            <a:pPr algn="ctr"/>
            <a:r>
              <a:rPr lang="es-PA" sz="3200" b="1" dirty="0" smtClean="0">
                <a:solidFill>
                  <a:srgbClr val="701C6F"/>
                </a:solidFill>
              </a:rPr>
              <a:t>Representación gráfica de variables categóricas</a:t>
            </a:r>
            <a:br>
              <a:rPr lang="es-PA" sz="3200" b="1" dirty="0" smtClean="0">
                <a:solidFill>
                  <a:srgbClr val="701C6F"/>
                </a:solidFill>
              </a:rPr>
            </a:br>
            <a:r>
              <a:rPr lang="es-PA" sz="2800" b="1" dirty="0" smtClean="0">
                <a:solidFill>
                  <a:srgbClr val="800080"/>
                </a:solidFill>
              </a:rPr>
              <a:t>Personalizar Gráficos</a:t>
            </a:r>
            <a:endParaRPr lang="es-PA" sz="2800" b="1" dirty="0"/>
          </a:p>
        </p:txBody>
      </p:sp>
      <p:sp>
        <p:nvSpPr>
          <p:cNvPr id="15" name="Rectángulo 14"/>
          <p:cNvSpPr/>
          <p:nvPr/>
        </p:nvSpPr>
        <p:spPr>
          <a:xfrm>
            <a:off x="1378683" y="2511104"/>
            <a:ext cx="4150495" cy="461665"/>
          </a:xfrm>
          <a:prstGeom prst="rect">
            <a:avLst/>
          </a:prstGeom>
        </p:spPr>
        <p:txBody>
          <a:bodyPr wrap="none">
            <a:spAutoFit/>
          </a:bodyPr>
          <a:lstStyle/>
          <a:p>
            <a:pPr lvl="0" algn="just" eaLnBrk="0" fontAlgn="base" hangingPunct="0">
              <a:spcBef>
                <a:spcPct val="0"/>
              </a:spcBef>
              <a:spcAft>
                <a:spcPct val="0"/>
              </a:spcAft>
            </a:pPr>
            <a:r>
              <a:rPr lang="es-PA" altLang="es-PA" sz="1200" dirty="0" smtClean="0">
                <a:latin typeface="Arial" panose="020B0604020202020204" pitchFamily="34" charset="0"/>
              </a:rPr>
              <a:t>#asignar color a las barras en función del argumento </a:t>
            </a:r>
            <a:r>
              <a:rPr lang="es-PA" altLang="es-PA" sz="1200" b="1" dirty="0" smtClean="0">
                <a:latin typeface="Arial" panose="020B0604020202020204" pitchFamily="34" charset="0"/>
              </a:rPr>
              <a:t>col</a:t>
            </a:r>
          </a:p>
          <a:p>
            <a:pPr lvl="0" algn="just" eaLnBrk="0" fontAlgn="base" hangingPunct="0">
              <a:spcBef>
                <a:spcPct val="0"/>
              </a:spcBef>
              <a:spcAft>
                <a:spcPct val="0"/>
              </a:spcAft>
            </a:pPr>
            <a:r>
              <a:rPr lang="en-US" altLang="es-PA" sz="1200" b="1" dirty="0" err="1">
                <a:latin typeface="Arial" panose="020B0604020202020204" pitchFamily="34" charset="0"/>
              </a:rPr>
              <a:t>barplot</a:t>
            </a:r>
            <a:r>
              <a:rPr lang="en-US" altLang="es-PA" sz="1200" b="1" dirty="0">
                <a:latin typeface="Arial" panose="020B0604020202020204" pitchFamily="34" charset="0"/>
              </a:rPr>
              <a:t>(</a:t>
            </a:r>
            <a:r>
              <a:rPr lang="en-US" altLang="es-PA" sz="1200" b="1" dirty="0" err="1">
                <a:latin typeface="Arial" panose="020B0604020202020204" pitchFamily="34" charset="0"/>
              </a:rPr>
              <a:t>tabla</a:t>
            </a:r>
            <a:r>
              <a:rPr lang="en-US" altLang="es-PA" sz="1200" b="1" dirty="0">
                <a:latin typeface="Arial" panose="020B0604020202020204" pitchFamily="34" charset="0"/>
              </a:rPr>
              <a:t>, col = c("red", "blue</a:t>
            </a:r>
            <a:r>
              <a:rPr lang="en-US" altLang="es-PA" sz="1200" b="1" dirty="0" smtClean="0">
                <a:latin typeface="Arial" panose="020B0604020202020204" pitchFamily="34" charset="0"/>
              </a:rPr>
              <a:t>"))</a:t>
            </a:r>
            <a:endParaRPr lang="es-PA" altLang="es-PA" sz="1200" b="1" dirty="0">
              <a:latin typeface="Arial" panose="020B0604020202020204" pitchFamily="34" charset="0"/>
            </a:endParaRPr>
          </a:p>
        </p:txBody>
      </p:sp>
      <p:pic>
        <p:nvPicPr>
          <p:cNvPr id="9" name="Imagen 8"/>
          <p:cNvPicPr>
            <a:picLocks noChangeAspect="1"/>
          </p:cNvPicPr>
          <p:nvPr/>
        </p:nvPicPr>
        <p:blipFill rotWithShape="1">
          <a:blip r:embed="rId2"/>
          <a:srcRect l="64097" t="53827" r="2222" b="9877"/>
          <a:stretch/>
        </p:blipFill>
        <p:spPr>
          <a:xfrm>
            <a:off x="1077731" y="3351020"/>
            <a:ext cx="3748269" cy="2272147"/>
          </a:xfrm>
          <a:prstGeom prst="rect">
            <a:avLst/>
          </a:prstGeom>
        </p:spPr>
      </p:pic>
      <p:sp>
        <p:nvSpPr>
          <p:cNvPr id="10" name="CuadroTexto 9"/>
          <p:cNvSpPr txBox="1"/>
          <p:nvPr/>
        </p:nvSpPr>
        <p:spPr>
          <a:xfrm>
            <a:off x="1592807" y="5623168"/>
            <a:ext cx="3233193" cy="276999"/>
          </a:xfrm>
          <a:prstGeom prst="rect">
            <a:avLst/>
          </a:prstGeom>
          <a:noFill/>
        </p:spPr>
        <p:txBody>
          <a:bodyPr wrap="none" rtlCol="0">
            <a:spAutoFit/>
          </a:bodyPr>
          <a:lstStyle/>
          <a:p>
            <a:r>
              <a:rPr lang="es-PA" sz="1200" i="1" dirty="0" smtClean="0">
                <a:solidFill>
                  <a:srgbClr val="51034F"/>
                </a:solidFill>
              </a:rPr>
              <a:t>*como son dos categorías se asignan dos colores</a:t>
            </a:r>
            <a:endParaRPr lang="es-PA" sz="1200" i="1" dirty="0">
              <a:solidFill>
                <a:srgbClr val="51034F"/>
              </a:solidFill>
            </a:endParaRPr>
          </a:p>
        </p:txBody>
      </p:sp>
      <p:sp>
        <p:nvSpPr>
          <p:cNvPr id="16" name="Rectángulo 15"/>
          <p:cNvSpPr/>
          <p:nvPr/>
        </p:nvSpPr>
        <p:spPr>
          <a:xfrm>
            <a:off x="6532895" y="2511104"/>
            <a:ext cx="4014240" cy="646331"/>
          </a:xfrm>
          <a:prstGeom prst="rect">
            <a:avLst/>
          </a:prstGeom>
        </p:spPr>
        <p:txBody>
          <a:bodyPr wrap="none">
            <a:spAutoFit/>
          </a:bodyPr>
          <a:lstStyle/>
          <a:p>
            <a:pPr lvl="0" algn="just" eaLnBrk="0" fontAlgn="base" hangingPunct="0">
              <a:spcBef>
                <a:spcPct val="0"/>
              </a:spcBef>
              <a:spcAft>
                <a:spcPct val="0"/>
              </a:spcAft>
            </a:pPr>
            <a:r>
              <a:rPr lang="es-PA" altLang="es-PA" sz="1200" dirty="0" smtClean="0">
                <a:latin typeface="Arial" panose="020B0604020202020204" pitchFamily="34" charset="0"/>
              </a:rPr>
              <a:t>#asignar leyenda según categoría el argumento </a:t>
            </a:r>
            <a:r>
              <a:rPr lang="es-PA" altLang="es-PA" sz="1200" b="1" dirty="0" err="1" smtClean="0">
                <a:latin typeface="Arial" panose="020B0604020202020204" pitchFamily="34" charset="0"/>
              </a:rPr>
              <a:t>legend</a:t>
            </a:r>
            <a:endParaRPr lang="es-PA" altLang="es-PA" sz="1200" b="1" dirty="0" smtClean="0">
              <a:latin typeface="Arial" panose="020B0604020202020204" pitchFamily="34" charset="0"/>
            </a:endParaRPr>
          </a:p>
          <a:p>
            <a:pPr lvl="0" algn="just" eaLnBrk="0" fontAlgn="base" hangingPunct="0">
              <a:spcBef>
                <a:spcPct val="0"/>
              </a:spcBef>
              <a:spcAft>
                <a:spcPct val="0"/>
              </a:spcAft>
            </a:pPr>
            <a:r>
              <a:rPr lang="en-US" altLang="es-PA" sz="1200" b="1" dirty="0" err="1">
                <a:latin typeface="Arial" panose="020B0604020202020204" pitchFamily="34" charset="0"/>
              </a:rPr>
              <a:t>barplot</a:t>
            </a:r>
            <a:r>
              <a:rPr lang="en-US" altLang="es-PA" sz="1200" b="1" dirty="0">
                <a:latin typeface="Arial" panose="020B0604020202020204" pitchFamily="34" charset="0"/>
              </a:rPr>
              <a:t>(</a:t>
            </a:r>
            <a:r>
              <a:rPr lang="en-US" altLang="es-PA" sz="1200" b="1" dirty="0" err="1">
                <a:latin typeface="Arial" panose="020B0604020202020204" pitchFamily="34" charset="0"/>
              </a:rPr>
              <a:t>tabla</a:t>
            </a:r>
            <a:r>
              <a:rPr lang="en-US" altLang="es-PA" sz="1200" b="1" dirty="0">
                <a:latin typeface="Arial" panose="020B0604020202020204" pitchFamily="34" charset="0"/>
              </a:rPr>
              <a:t>, col = c("red", "blue"), </a:t>
            </a:r>
            <a:r>
              <a:rPr lang="en-US" altLang="es-PA" sz="1200" b="1" dirty="0" smtClean="0">
                <a:latin typeface="Arial" panose="020B0604020202020204" pitchFamily="34" charset="0"/>
              </a:rPr>
              <a:t/>
            </a:r>
            <a:br>
              <a:rPr lang="en-US" altLang="es-PA" sz="1200" b="1" dirty="0" smtClean="0">
                <a:latin typeface="Arial" panose="020B0604020202020204" pitchFamily="34" charset="0"/>
              </a:rPr>
            </a:br>
            <a:r>
              <a:rPr lang="en-US" altLang="es-PA" sz="1200" b="1" dirty="0" smtClean="0">
                <a:latin typeface="Arial" panose="020B0604020202020204" pitchFamily="34" charset="0"/>
              </a:rPr>
              <a:t>              legend </a:t>
            </a:r>
            <a:r>
              <a:rPr lang="en-US" altLang="es-PA" sz="1200" b="1" dirty="0">
                <a:latin typeface="Arial" panose="020B0604020202020204" pitchFamily="34" charset="0"/>
              </a:rPr>
              <a:t>= </a:t>
            </a:r>
            <a:r>
              <a:rPr lang="en-US" altLang="es-PA" sz="1200" b="1" dirty="0" err="1">
                <a:latin typeface="Arial" panose="020B0604020202020204" pitchFamily="34" charset="0"/>
              </a:rPr>
              <a:t>rownames</a:t>
            </a:r>
            <a:r>
              <a:rPr lang="en-US" altLang="es-PA" sz="1200" b="1" dirty="0">
                <a:latin typeface="Arial" panose="020B0604020202020204" pitchFamily="34" charset="0"/>
              </a:rPr>
              <a:t>(</a:t>
            </a:r>
            <a:r>
              <a:rPr lang="en-US" altLang="es-PA" sz="1200" b="1" dirty="0" err="1">
                <a:latin typeface="Arial" panose="020B0604020202020204" pitchFamily="34" charset="0"/>
              </a:rPr>
              <a:t>tabla</a:t>
            </a:r>
            <a:r>
              <a:rPr lang="en-US" altLang="es-PA" sz="1200" b="1" dirty="0">
                <a:latin typeface="Arial" panose="020B0604020202020204" pitchFamily="34" charset="0"/>
              </a:rPr>
              <a:t>))</a:t>
            </a:r>
            <a:endParaRPr lang="es-PA" altLang="es-PA" sz="1200" b="1" dirty="0">
              <a:latin typeface="Arial" panose="020B0604020202020204" pitchFamily="34" charset="0"/>
            </a:endParaRPr>
          </a:p>
        </p:txBody>
      </p:sp>
      <p:cxnSp>
        <p:nvCxnSpPr>
          <p:cNvPr id="12" name="Conector recto 11"/>
          <p:cNvCxnSpPr/>
          <p:nvPr/>
        </p:nvCxnSpPr>
        <p:spPr>
          <a:xfrm>
            <a:off x="6018856" y="2511104"/>
            <a:ext cx="0" cy="3211316"/>
          </a:xfrm>
          <a:prstGeom prst="line">
            <a:avLst/>
          </a:prstGeom>
          <a:ln>
            <a:solidFill>
              <a:srgbClr val="51034F"/>
            </a:solidFill>
          </a:ln>
        </p:spPr>
        <p:style>
          <a:lnRef idx="1">
            <a:schemeClr val="accent1"/>
          </a:lnRef>
          <a:fillRef idx="0">
            <a:schemeClr val="accent1"/>
          </a:fillRef>
          <a:effectRef idx="0">
            <a:schemeClr val="accent1"/>
          </a:effectRef>
          <a:fontRef idx="minor">
            <a:schemeClr val="tx1"/>
          </a:fontRef>
        </p:style>
      </p:cxnSp>
      <p:pic>
        <p:nvPicPr>
          <p:cNvPr id="13" name="Imagen 12"/>
          <p:cNvPicPr>
            <a:picLocks noChangeAspect="1"/>
          </p:cNvPicPr>
          <p:nvPr/>
        </p:nvPicPr>
        <p:blipFill rotWithShape="1">
          <a:blip r:embed="rId3"/>
          <a:srcRect l="64097" t="52593" r="2222" b="9012"/>
          <a:stretch/>
        </p:blipFill>
        <p:spPr>
          <a:xfrm>
            <a:off x="6724808" y="3196341"/>
            <a:ext cx="4044792" cy="2593671"/>
          </a:xfrm>
          <a:prstGeom prst="rect">
            <a:avLst/>
          </a:prstGeom>
        </p:spPr>
      </p:pic>
    </p:spTree>
    <p:extLst>
      <p:ext uri="{BB962C8B-B14F-4D97-AF65-F5344CB8AC3E}">
        <p14:creationId xmlns:p14="http://schemas.microsoft.com/office/powerpoint/2010/main" val="1947971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2 Título"/>
          <p:cNvSpPr>
            <a:spLocks noGrp="1"/>
          </p:cNvSpPr>
          <p:nvPr>
            <p:ph type="title"/>
          </p:nvPr>
        </p:nvSpPr>
        <p:spPr>
          <a:xfrm>
            <a:off x="1529665" y="342769"/>
            <a:ext cx="8840645" cy="1325563"/>
          </a:xfrm>
        </p:spPr>
        <p:txBody>
          <a:bodyPr>
            <a:normAutofit/>
          </a:bodyPr>
          <a:lstStyle/>
          <a:p>
            <a:pPr algn="ctr"/>
            <a:r>
              <a:rPr lang="es-PA" sz="3200" b="1" dirty="0" smtClean="0">
                <a:solidFill>
                  <a:srgbClr val="701C6F"/>
                </a:solidFill>
              </a:rPr>
              <a:t>Representación gráfica de variables categóricas</a:t>
            </a:r>
            <a:br>
              <a:rPr lang="es-PA" sz="3200" b="1" dirty="0" smtClean="0">
                <a:solidFill>
                  <a:srgbClr val="701C6F"/>
                </a:solidFill>
              </a:rPr>
            </a:br>
            <a:r>
              <a:rPr lang="es-PA" sz="2800" b="1" dirty="0" smtClean="0">
                <a:solidFill>
                  <a:srgbClr val="800080"/>
                </a:solidFill>
              </a:rPr>
              <a:t>Personalizar Gráficos</a:t>
            </a:r>
            <a:endParaRPr lang="es-PA" sz="2800" b="1" dirty="0"/>
          </a:p>
        </p:txBody>
      </p:sp>
      <p:sp>
        <p:nvSpPr>
          <p:cNvPr id="19" name="Rectángulo 18"/>
          <p:cNvSpPr/>
          <p:nvPr/>
        </p:nvSpPr>
        <p:spPr>
          <a:xfrm>
            <a:off x="262929" y="1572290"/>
            <a:ext cx="5653384" cy="892552"/>
          </a:xfrm>
          <a:prstGeom prst="rect">
            <a:avLst/>
          </a:prstGeom>
        </p:spPr>
        <p:txBody>
          <a:bodyPr wrap="square">
            <a:spAutoFit/>
          </a:bodyPr>
          <a:lstStyle/>
          <a:p>
            <a:r>
              <a:rPr lang="es-PA" sz="1300" dirty="0" smtClean="0"/>
              <a:t>#asignar titulo con </a:t>
            </a:r>
            <a:r>
              <a:rPr lang="es-PA" sz="1300" dirty="0"/>
              <a:t>a</a:t>
            </a:r>
            <a:r>
              <a:rPr lang="es-PA" sz="1300" dirty="0" smtClean="0"/>
              <a:t>rgumento </a:t>
            </a:r>
            <a:r>
              <a:rPr lang="es-PA" sz="1300" b="1" dirty="0" err="1" smtClean="0"/>
              <a:t>main</a:t>
            </a:r>
            <a:endParaRPr lang="es-PA" sz="1300" b="1" dirty="0" smtClean="0"/>
          </a:p>
          <a:p>
            <a:r>
              <a:rPr lang="es-PA" sz="1300" b="1" dirty="0" err="1" smtClean="0"/>
              <a:t>barplot</a:t>
            </a:r>
            <a:r>
              <a:rPr lang="es-PA" sz="1300" b="1" dirty="0" smtClean="0"/>
              <a:t>(tabla</a:t>
            </a:r>
            <a:r>
              <a:rPr lang="es-PA" sz="1300" b="1" dirty="0"/>
              <a:t>, col = c("red", "blue"), </a:t>
            </a:r>
          </a:p>
          <a:p>
            <a:r>
              <a:rPr lang="es-PA" sz="1300" b="1" dirty="0"/>
              <a:t>        </a:t>
            </a:r>
            <a:r>
              <a:rPr lang="es-PA" sz="1300" b="1" dirty="0" err="1"/>
              <a:t>legend</a:t>
            </a:r>
            <a:r>
              <a:rPr lang="es-PA" sz="1300" b="1" dirty="0"/>
              <a:t> = </a:t>
            </a:r>
            <a:r>
              <a:rPr lang="es-PA" sz="1300" b="1" dirty="0" err="1"/>
              <a:t>rownames</a:t>
            </a:r>
            <a:r>
              <a:rPr lang="es-PA" sz="1300" b="1" dirty="0"/>
              <a:t>(tabla)</a:t>
            </a:r>
          </a:p>
          <a:p>
            <a:r>
              <a:rPr lang="es-PA" sz="1300" b="1" dirty="0"/>
              <a:t>        , </a:t>
            </a:r>
            <a:r>
              <a:rPr lang="es-PA" sz="1300" b="1" dirty="0" err="1"/>
              <a:t>main</a:t>
            </a:r>
            <a:r>
              <a:rPr lang="es-PA" sz="1300" b="1" dirty="0"/>
              <a:t> = "</a:t>
            </a:r>
            <a:r>
              <a:rPr lang="es-PA" sz="1300" b="1" dirty="0" err="1"/>
              <a:t>Sobrevientes</a:t>
            </a:r>
            <a:r>
              <a:rPr lang="es-PA" sz="1300" b="1" dirty="0"/>
              <a:t> y no sobrevivientes por Sexo \n Naufragio </a:t>
            </a:r>
            <a:r>
              <a:rPr lang="es-PA" sz="1300" b="1" dirty="0" err="1"/>
              <a:t>Titanic</a:t>
            </a:r>
            <a:r>
              <a:rPr lang="es-PA" sz="1300" b="1" dirty="0"/>
              <a:t>")</a:t>
            </a:r>
          </a:p>
        </p:txBody>
      </p:sp>
      <p:pic>
        <p:nvPicPr>
          <p:cNvPr id="2" name="Imagen 1"/>
          <p:cNvPicPr>
            <a:picLocks noChangeAspect="1"/>
          </p:cNvPicPr>
          <p:nvPr/>
        </p:nvPicPr>
        <p:blipFill rotWithShape="1">
          <a:blip r:embed="rId2"/>
          <a:srcRect l="63680" t="49507" r="1736" b="8765"/>
          <a:stretch/>
        </p:blipFill>
        <p:spPr>
          <a:xfrm>
            <a:off x="418942" y="2598598"/>
            <a:ext cx="4965858" cy="3370402"/>
          </a:xfrm>
          <a:prstGeom prst="rect">
            <a:avLst/>
          </a:prstGeom>
        </p:spPr>
      </p:pic>
      <p:cxnSp>
        <p:nvCxnSpPr>
          <p:cNvPr id="17" name="Conector recto 16"/>
          <p:cNvCxnSpPr/>
          <p:nvPr/>
        </p:nvCxnSpPr>
        <p:spPr>
          <a:xfrm>
            <a:off x="6018856" y="1572290"/>
            <a:ext cx="0" cy="4150130"/>
          </a:xfrm>
          <a:prstGeom prst="line">
            <a:avLst/>
          </a:prstGeom>
          <a:ln>
            <a:solidFill>
              <a:srgbClr val="51034F"/>
            </a:solidFill>
          </a:ln>
        </p:spPr>
        <p:style>
          <a:lnRef idx="1">
            <a:schemeClr val="accent1"/>
          </a:lnRef>
          <a:fillRef idx="0">
            <a:schemeClr val="accent1"/>
          </a:fillRef>
          <a:effectRef idx="0">
            <a:schemeClr val="accent1"/>
          </a:effectRef>
          <a:fontRef idx="minor">
            <a:schemeClr val="tx1"/>
          </a:fontRef>
        </p:style>
      </p:cxnSp>
      <p:sp>
        <p:nvSpPr>
          <p:cNvPr id="3" name="Rectángulo 2"/>
          <p:cNvSpPr/>
          <p:nvPr/>
        </p:nvSpPr>
        <p:spPr>
          <a:xfrm>
            <a:off x="6121400" y="1572290"/>
            <a:ext cx="5689600" cy="1092607"/>
          </a:xfrm>
          <a:prstGeom prst="rect">
            <a:avLst/>
          </a:prstGeom>
        </p:spPr>
        <p:txBody>
          <a:bodyPr wrap="square">
            <a:spAutoFit/>
          </a:bodyPr>
          <a:lstStyle/>
          <a:p>
            <a:r>
              <a:rPr lang="es-PA" sz="1300" dirty="0" smtClean="0"/>
              <a:t>#colocar los nombres a los ejes X y </a:t>
            </a:r>
            <a:r>
              <a:rPr lang="es-PA" sz="1300" dirty="0" err="1" smtClean="0"/>
              <a:t>Y</a:t>
            </a:r>
            <a:endParaRPr lang="es-PA" sz="1300" dirty="0" smtClean="0"/>
          </a:p>
          <a:p>
            <a:r>
              <a:rPr lang="es-PA" sz="1300" b="1" dirty="0" err="1" smtClean="0"/>
              <a:t>barplot</a:t>
            </a:r>
            <a:r>
              <a:rPr lang="es-PA" sz="1300" b="1" dirty="0" smtClean="0"/>
              <a:t>(tabla</a:t>
            </a:r>
            <a:r>
              <a:rPr lang="es-PA" sz="1300" b="1" dirty="0"/>
              <a:t>, col = c("red", "blue"), </a:t>
            </a:r>
          </a:p>
          <a:p>
            <a:r>
              <a:rPr lang="es-PA" sz="1300" b="1" dirty="0"/>
              <a:t>        </a:t>
            </a:r>
            <a:r>
              <a:rPr lang="es-PA" sz="1300" b="1" dirty="0" err="1"/>
              <a:t>legend</a:t>
            </a:r>
            <a:r>
              <a:rPr lang="es-PA" sz="1300" b="1" dirty="0"/>
              <a:t> = </a:t>
            </a:r>
            <a:r>
              <a:rPr lang="es-PA" sz="1300" b="1" dirty="0" err="1"/>
              <a:t>rownames</a:t>
            </a:r>
            <a:r>
              <a:rPr lang="es-PA" sz="1300" b="1" dirty="0"/>
              <a:t>(tabla)</a:t>
            </a:r>
          </a:p>
          <a:p>
            <a:r>
              <a:rPr lang="es-PA" sz="1300" b="1" dirty="0"/>
              <a:t>        , </a:t>
            </a:r>
            <a:r>
              <a:rPr lang="es-PA" sz="1300" b="1" dirty="0" err="1"/>
              <a:t>main</a:t>
            </a:r>
            <a:r>
              <a:rPr lang="es-PA" sz="1300" b="1" dirty="0"/>
              <a:t> = "</a:t>
            </a:r>
            <a:r>
              <a:rPr lang="es-PA" sz="1300" b="1" dirty="0" err="1"/>
              <a:t>Sobrevientes</a:t>
            </a:r>
            <a:r>
              <a:rPr lang="es-PA" sz="1300" b="1" dirty="0"/>
              <a:t> y no sobrevivientes por Sexo \n Naufragio </a:t>
            </a:r>
            <a:r>
              <a:rPr lang="es-PA" sz="1300" b="1" dirty="0" err="1"/>
              <a:t>Titanic</a:t>
            </a:r>
            <a:r>
              <a:rPr lang="es-PA" sz="1300" b="1" dirty="0"/>
              <a:t>",</a:t>
            </a:r>
          </a:p>
          <a:p>
            <a:r>
              <a:rPr lang="es-PA" sz="1300" b="1" dirty="0"/>
              <a:t>        </a:t>
            </a:r>
            <a:r>
              <a:rPr lang="es-PA" sz="1300" b="1" dirty="0" err="1"/>
              <a:t>xlab</a:t>
            </a:r>
            <a:r>
              <a:rPr lang="es-PA" sz="1300" b="1" dirty="0"/>
              <a:t>="</a:t>
            </a:r>
            <a:r>
              <a:rPr lang="es-PA" sz="1300" b="1" dirty="0" err="1"/>
              <a:t>Sobrevientes</a:t>
            </a:r>
            <a:r>
              <a:rPr lang="es-PA" sz="1300" b="1" dirty="0"/>
              <a:t>", </a:t>
            </a:r>
            <a:r>
              <a:rPr lang="es-PA" sz="1300" b="1" dirty="0" err="1"/>
              <a:t>ylab</a:t>
            </a:r>
            <a:r>
              <a:rPr lang="es-PA" sz="1300" b="1" dirty="0"/>
              <a:t>="# Personas")</a:t>
            </a:r>
          </a:p>
        </p:txBody>
      </p:sp>
      <p:pic>
        <p:nvPicPr>
          <p:cNvPr id="6" name="Imagen 5"/>
          <p:cNvPicPr>
            <a:picLocks noChangeAspect="1"/>
          </p:cNvPicPr>
          <p:nvPr/>
        </p:nvPicPr>
        <p:blipFill rotWithShape="1">
          <a:blip r:embed="rId3"/>
          <a:srcRect l="63055" t="49259" r="1528" b="5679"/>
          <a:stretch/>
        </p:blipFill>
        <p:spPr>
          <a:xfrm>
            <a:off x="6652913" y="2806700"/>
            <a:ext cx="4254500" cy="3044887"/>
          </a:xfrm>
          <a:prstGeom prst="rect">
            <a:avLst/>
          </a:prstGeom>
        </p:spPr>
      </p:pic>
    </p:spTree>
    <p:extLst>
      <p:ext uri="{BB962C8B-B14F-4D97-AF65-F5344CB8AC3E}">
        <p14:creationId xmlns:p14="http://schemas.microsoft.com/office/powerpoint/2010/main" val="12306933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2 Título"/>
          <p:cNvSpPr>
            <a:spLocks noGrp="1"/>
          </p:cNvSpPr>
          <p:nvPr>
            <p:ph type="title"/>
          </p:nvPr>
        </p:nvSpPr>
        <p:spPr>
          <a:xfrm>
            <a:off x="1529665" y="342769"/>
            <a:ext cx="8840645" cy="1325563"/>
          </a:xfrm>
        </p:spPr>
        <p:txBody>
          <a:bodyPr>
            <a:normAutofit/>
          </a:bodyPr>
          <a:lstStyle/>
          <a:p>
            <a:pPr algn="ctr"/>
            <a:r>
              <a:rPr lang="es-PA" sz="3200" b="1" dirty="0" smtClean="0">
                <a:solidFill>
                  <a:srgbClr val="701C6F"/>
                </a:solidFill>
              </a:rPr>
              <a:t>Representación gráfica de variables categóricas</a:t>
            </a:r>
            <a:br>
              <a:rPr lang="es-PA" sz="3200" b="1" dirty="0" smtClean="0">
                <a:solidFill>
                  <a:srgbClr val="701C6F"/>
                </a:solidFill>
              </a:rPr>
            </a:br>
            <a:r>
              <a:rPr lang="es-PA" sz="2800" b="1" dirty="0" smtClean="0">
                <a:solidFill>
                  <a:srgbClr val="800080"/>
                </a:solidFill>
              </a:rPr>
              <a:t>Agrupar gráficos</a:t>
            </a:r>
            <a:endParaRPr lang="es-PA" sz="2800" b="1" dirty="0"/>
          </a:p>
        </p:txBody>
      </p:sp>
      <p:sp>
        <p:nvSpPr>
          <p:cNvPr id="19" name="Rectángulo 18"/>
          <p:cNvSpPr/>
          <p:nvPr/>
        </p:nvSpPr>
        <p:spPr>
          <a:xfrm>
            <a:off x="262929" y="1572290"/>
            <a:ext cx="5653384" cy="1292662"/>
          </a:xfrm>
          <a:prstGeom prst="rect">
            <a:avLst/>
          </a:prstGeom>
        </p:spPr>
        <p:txBody>
          <a:bodyPr wrap="square">
            <a:spAutoFit/>
          </a:bodyPr>
          <a:lstStyle/>
          <a:p>
            <a:r>
              <a:rPr lang="es-PA" sz="1300" dirty="0" smtClean="0"/>
              <a:t>#cambiar nombre de las categorías del eje X</a:t>
            </a:r>
          </a:p>
          <a:p>
            <a:r>
              <a:rPr lang="es-PA" sz="1300" b="1" dirty="0" err="1"/>
              <a:t>barplot</a:t>
            </a:r>
            <a:r>
              <a:rPr lang="es-PA" sz="1300" b="1" dirty="0"/>
              <a:t>(tabla, col = c("red", "blue"), </a:t>
            </a:r>
          </a:p>
          <a:p>
            <a:r>
              <a:rPr lang="es-PA" sz="1300" b="1" dirty="0"/>
              <a:t>        </a:t>
            </a:r>
            <a:r>
              <a:rPr lang="es-PA" sz="1300" b="1" dirty="0" err="1"/>
              <a:t>legend</a:t>
            </a:r>
            <a:r>
              <a:rPr lang="es-PA" sz="1300" b="1" dirty="0"/>
              <a:t> = </a:t>
            </a:r>
            <a:r>
              <a:rPr lang="es-PA" sz="1300" b="1" dirty="0" err="1"/>
              <a:t>rownames</a:t>
            </a:r>
            <a:r>
              <a:rPr lang="es-PA" sz="1300" b="1" dirty="0"/>
              <a:t>(tabla)</a:t>
            </a:r>
          </a:p>
          <a:p>
            <a:r>
              <a:rPr lang="es-PA" sz="1300" b="1" dirty="0"/>
              <a:t>        , </a:t>
            </a:r>
            <a:r>
              <a:rPr lang="es-PA" sz="1300" b="1" dirty="0" err="1"/>
              <a:t>main</a:t>
            </a:r>
            <a:r>
              <a:rPr lang="es-PA" sz="1300" b="1" dirty="0"/>
              <a:t> = "</a:t>
            </a:r>
            <a:r>
              <a:rPr lang="es-PA" sz="1300" b="1" dirty="0" err="1"/>
              <a:t>Sobrevientes</a:t>
            </a:r>
            <a:r>
              <a:rPr lang="es-PA" sz="1300" b="1" dirty="0"/>
              <a:t> y no sobrevivientes por Sexo \n Naufragio </a:t>
            </a:r>
            <a:r>
              <a:rPr lang="es-PA" sz="1300" b="1" dirty="0" err="1"/>
              <a:t>Titanic</a:t>
            </a:r>
            <a:r>
              <a:rPr lang="es-PA" sz="1300" b="1" dirty="0"/>
              <a:t>",</a:t>
            </a:r>
          </a:p>
          <a:p>
            <a:r>
              <a:rPr lang="es-PA" sz="1300" b="1" dirty="0"/>
              <a:t>        </a:t>
            </a:r>
            <a:r>
              <a:rPr lang="es-PA" sz="1300" b="1" dirty="0" err="1"/>
              <a:t>xlab</a:t>
            </a:r>
            <a:r>
              <a:rPr lang="es-PA" sz="1300" b="1" dirty="0"/>
              <a:t>="</a:t>
            </a:r>
            <a:r>
              <a:rPr lang="es-PA" sz="1300" b="1" dirty="0" err="1"/>
              <a:t>Sobrevientes</a:t>
            </a:r>
            <a:r>
              <a:rPr lang="es-PA" sz="1300" b="1" dirty="0"/>
              <a:t>", </a:t>
            </a:r>
            <a:r>
              <a:rPr lang="es-PA" sz="1300" b="1" dirty="0" err="1"/>
              <a:t>ylab</a:t>
            </a:r>
            <a:r>
              <a:rPr lang="es-PA" sz="1300" b="1" dirty="0"/>
              <a:t>="# Personas",</a:t>
            </a:r>
          </a:p>
          <a:p>
            <a:r>
              <a:rPr lang="es-PA" sz="1300" b="1" dirty="0"/>
              <a:t>        </a:t>
            </a:r>
            <a:r>
              <a:rPr lang="es-PA" sz="1300" b="1" dirty="0" err="1"/>
              <a:t>names.arg</a:t>
            </a:r>
            <a:r>
              <a:rPr lang="es-PA" sz="1300" b="1" dirty="0"/>
              <a:t>=c("NO", "SI"))</a:t>
            </a:r>
            <a:endParaRPr lang="es-PA" sz="1400" b="1" dirty="0"/>
          </a:p>
        </p:txBody>
      </p:sp>
      <p:cxnSp>
        <p:nvCxnSpPr>
          <p:cNvPr id="17" name="Conector recto 16"/>
          <p:cNvCxnSpPr/>
          <p:nvPr/>
        </p:nvCxnSpPr>
        <p:spPr>
          <a:xfrm>
            <a:off x="6018856" y="1572290"/>
            <a:ext cx="0" cy="4150130"/>
          </a:xfrm>
          <a:prstGeom prst="line">
            <a:avLst/>
          </a:prstGeom>
          <a:ln>
            <a:solidFill>
              <a:srgbClr val="51034F"/>
            </a:solidFill>
          </a:ln>
        </p:spPr>
        <p:style>
          <a:lnRef idx="1">
            <a:schemeClr val="accent1"/>
          </a:lnRef>
          <a:fillRef idx="0">
            <a:schemeClr val="accent1"/>
          </a:fillRef>
          <a:effectRef idx="0">
            <a:schemeClr val="accent1"/>
          </a:effectRef>
          <a:fontRef idx="minor">
            <a:schemeClr val="tx1"/>
          </a:fontRef>
        </p:style>
      </p:cxnSp>
      <p:sp>
        <p:nvSpPr>
          <p:cNvPr id="3" name="Rectángulo 2"/>
          <p:cNvSpPr/>
          <p:nvPr/>
        </p:nvSpPr>
        <p:spPr>
          <a:xfrm>
            <a:off x="6121400" y="1572290"/>
            <a:ext cx="5689600" cy="1292662"/>
          </a:xfrm>
          <a:prstGeom prst="rect">
            <a:avLst/>
          </a:prstGeom>
        </p:spPr>
        <p:txBody>
          <a:bodyPr wrap="square">
            <a:spAutoFit/>
          </a:bodyPr>
          <a:lstStyle/>
          <a:p>
            <a:r>
              <a:rPr lang="es-PA" sz="1300" dirty="0" smtClean="0"/>
              <a:t>#Agrupar categorías y separar barras con argumento </a:t>
            </a:r>
            <a:r>
              <a:rPr lang="es-PA" sz="1300" b="1" dirty="0" err="1" smtClean="0"/>
              <a:t>beside</a:t>
            </a:r>
            <a:r>
              <a:rPr lang="es-PA" sz="1300" b="1" dirty="0" smtClean="0"/>
              <a:t> = TRUE</a:t>
            </a:r>
          </a:p>
          <a:p>
            <a:r>
              <a:rPr lang="es-PA" sz="1300" b="1" dirty="0" err="1"/>
              <a:t>barplot</a:t>
            </a:r>
            <a:r>
              <a:rPr lang="es-PA" sz="1300" b="1" dirty="0"/>
              <a:t>(tabla, col = c("red", "blue"), </a:t>
            </a:r>
          </a:p>
          <a:p>
            <a:r>
              <a:rPr lang="es-PA" sz="1300" b="1" dirty="0"/>
              <a:t>        </a:t>
            </a:r>
            <a:r>
              <a:rPr lang="es-PA" sz="1300" b="1" dirty="0" err="1"/>
              <a:t>legend</a:t>
            </a:r>
            <a:r>
              <a:rPr lang="es-PA" sz="1300" b="1" dirty="0"/>
              <a:t> = </a:t>
            </a:r>
            <a:r>
              <a:rPr lang="es-PA" sz="1300" b="1" dirty="0" err="1"/>
              <a:t>rownames</a:t>
            </a:r>
            <a:r>
              <a:rPr lang="es-PA" sz="1300" b="1" dirty="0"/>
              <a:t>(tabla)</a:t>
            </a:r>
          </a:p>
          <a:p>
            <a:r>
              <a:rPr lang="es-PA" sz="1300" b="1" dirty="0"/>
              <a:t>        , </a:t>
            </a:r>
            <a:r>
              <a:rPr lang="es-PA" sz="1300" b="1" dirty="0" err="1"/>
              <a:t>main</a:t>
            </a:r>
            <a:r>
              <a:rPr lang="es-PA" sz="1300" b="1" dirty="0"/>
              <a:t> = "</a:t>
            </a:r>
            <a:r>
              <a:rPr lang="es-PA" sz="1300" b="1" dirty="0" err="1"/>
              <a:t>Sobrevientes</a:t>
            </a:r>
            <a:r>
              <a:rPr lang="es-PA" sz="1300" b="1" dirty="0"/>
              <a:t> y no sobrevivientes por Sexo \n Naufragio </a:t>
            </a:r>
            <a:r>
              <a:rPr lang="es-PA" sz="1300" b="1" dirty="0" err="1"/>
              <a:t>Titanic</a:t>
            </a:r>
            <a:r>
              <a:rPr lang="es-PA" sz="1300" b="1" dirty="0"/>
              <a:t>",</a:t>
            </a:r>
          </a:p>
          <a:p>
            <a:r>
              <a:rPr lang="es-PA" sz="1300" b="1" dirty="0"/>
              <a:t>        </a:t>
            </a:r>
            <a:r>
              <a:rPr lang="es-PA" sz="1300" b="1" dirty="0" err="1"/>
              <a:t>xlab</a:t>
            </a:r>
            <a:r>
              <a:rPr lang="es-PA" sz="1300" b="1" dirty="0"/>
              <a:t>="</a:t>
            </a:r>
            <a:r>
              <a:rPr lang="es-PA" sz="1300" b="1" dirty="0" err="1"/>
              <a:t>Sobrevientes</a:t>
            </a:r>
            <a:r>
              <a:rPr lang="es-PA" sz="1300" b="1" dirty="0"/>
              <a:t>", </a:t>
            </a:r>
            <a:r>
              <a:rPr lang="es-PA" sz="1300" b="1" dirty="0" err="1"/>
              <a:t>ylab</a:t>
            </a:r>
            <a:r>
              <a:rPr lang="es-PA" sz="1300" b="1" dirty="0"/>
              <a:t>="# Personas",</a:t>
            </a:r>
          </a:p>
          <a:p>
            <a:r>
              <a:rPr lang="es-PA" sz="1300" b="1" dirty="0"/>
              <a:t>        </a:t>
            </a:r>
            <a:r>
              <a:rPr lang="es-PA" sz="1300" b="1" dirty="0" err="1"/>
              <a:t>beside</a:t>
            </a:r>
            <a:r>
              <a:rPr lang="es-PA" sz="1300" b="1" dirty="0"/>
              <a:t> = TRUE</a:t>
            </a:r>
            <a:r>
              <a:rPr lang="es-PA" sz="1300" b="1" dirty="0" smtClean="0"/>
              <a:t>)</a:t>
            </a:r>
            <a:endParaRPr lang="es-PA" sz="1300" b="1" dirty="0"/>
          </a:p>
        </p:txBody>
      </p:sp>
      <p:pic>
        <p:nvPicPr>
          <p:cNvPr id="4" name="Imagen 3"/>
          <p:cNvPicPr>
            <a:picLocks noChangeAspect="1"/>
          </p:cNvPicPr>
          <p:nvPr/>
        </p:nvPicPr>
        <p:blipFill rotWithShape="1">
          <a:blip r:embed="rId2"/>
          <a:srcRect l="63125" t="49506" r="1320" b="8395"/>
          <a:stretch/>
        </p:blipFill>
        <p:spPr>
          <a:xfrm>
            <a:off x="262929" y="3088555"/>
            <a:ext cx="5388571" cy="3588872"/>
          </a:xfrm>
          <a:prstGeom prst="rect">
            <a:avLst/>
          </a:prstGeom>
        </p:spPr>
      </p:pic>
      <p:pic>
        <p:nvPicPr>
          <p:cNvPr id="7" name="Imagen 6"/>
          <p:cNvPicPr>
            <a:picLocks noChangeAspect="1"/>
          </p:cNvPicPr>
          <p:nvPr/>
        </p:nvPicPr>
        <p:blipFill rotWithShape="1">
          <a:blip r:embed="rId3"/>
          <a:srcRect l="62571" t="50000" r="1180" b="6173"/>
          <a:stretch/>
        </p:blipFill>
        <p:spPr>
          <a:xfrm>
            <a:off x="6540500" y="2917973"/>
            <a:ext cx="4889500" cy="3325234"/>
          </a:xfrm>
          <a:prstGeom prst="rect">
            <a:avLst/>
          </a:prstGeom>
        </p:spPr>
      </p:pic>
    </p:spTree>
    <p:extLst>
      <p:ext uri="{BB962C8B-B14F-4D97-AF65-F5344CB8AC3E}">
        <p14:creationId xmlns:p14="http://schemas.microsoft.com/office/powerpoint/2010/main" val="225809082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11582</TotalTime>
  <Words>1731</Words>
  <Application>Microsoft Office PowerPoint</Application>
  <PresentationFormat>Panorámica</PresentationFormat>
  <Paragraphs>211</Paragraphs>
  <Slides>25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25</vt:i4>
      </vt:variant>
    </vt:vector>
  </HeadingPairs>
  <TitlesOfParts>
    <vt:vector size="30" baseType="lpstr">
      <vt:lpstr>Arial</vt:lpstr>
      <vt:lpstr>Calibri</vt:lpstr>
      <vt:lpstr>Calibri Light</vt:lpstr>
      <vt:lpstr>Helvetica Neue</vt:lpstr>
      <vt:lpstr>Tema de Office</vt:lpstr>
      <vt:lpstr> Taller de R para estadísticas Gráficos en R</vt:lpstr>
      <vt:lpstr>Objetivo</vt:lpstr>
      <vt:lpstr>Visualización de datos</vt:lpstr>
      <vt:lpstr>Representación gráfica de variables categóricas Diagrama de barra  barplot()</vt:lpstr>
      <vt:lpstr>Representación gráfica de variables categóricas barplot()</vt:lpstr>
      <vt:lpstr>Representación gráfica de variables categóricas Stacked Bar Plot()</vt:lpstr>
      <vt:lpstr>Representación gráfica de variables categóricas Personalizar Gráficos</vt:lpstr>
      <vt:lpstr>Representación gráfica de variables categóricas Personalizar Gráficos</vt:lpstr>
      <vt:lpstr>Representación gráfica de variables categóricas Agrupar gráficos</vt:lpstr>
      <vt:lpstr>Representación gráfica de variables categóricas Agrupar gráficos</vt:lpstr>
      <vt:lpstr>Representación gráfica de variables categóricas Diagrama de Pie o sectores</vt:lpstr>
      <vt:lpstr>Representación gráfica de variables continua y categóricas Diagrama de caja o bigote</vt:lpstr>
      <vt:lpstr>Representación gráfica de variables continua y categóricas Diagrama de caja o bigote</vt:lpstr>
      <vt:lpstr>Representación gráfica de variables continua y categóricas Diagrama de caja o bigote</vt:lpstr>
      <vt:lpstr>Representación gráfica de variables continuas Histogramas </vt:lpstr>
      <vt:lpstr>Representación gráfica de variables continuas Histogramas </vt:lpstr>
      <vt:lpstr>Representación de la relación entre dos variables continuas Gráficas dispersión</vt:lpstr>
      <vt:lpstr>Representación de la relación entre dos variables continuas Gráficas dispersión</vt:lpstr>
      <vt:lpstr>Representación de la relación entre dos variables continuas Gráficas dispersión</vt:lpstr>
      <vt:lpstr>Representación de la relación entre dos variables continuas Gráficas dispersión</vt:lpstr>
      <vt:lpstr>Representación de la relación entre dos variables continuas Gráficas dispersión</vt:lpstr>
      <vt:lpstr>Representación de la relación entre dos variables continuas Matrices de Gráficas dispersión</vt:lpstr>
      <vt:lpstr>Representación gráfica de variables continuas y categóricas  Grafica de piramide </vt:lpstr>
      <vt:lpstr>Representación gráfica de variables categóricas Grafica de piramide </vt:lpstr>
      <vt:lpstr>MUCHAS GRACIAS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Informe de Becas Nacionales e Internacionales</dc:title>
  <dc:creator>ciditic</dc:creator>
  <cp:lastModifiedBy>Danny Murillo</cp:lastModifiedBy>
  <cp:revision>637</cp:revision>
  <dcterms:created xsi:type="dcterms:W3CDTF">2015-06-19T02:47:23Z</dcterms:created>
  <dcterms:modified xsi:type="dcterms:W3CDTF">2019-02-28T17:33:04Z</dcterms:modified>
</cp:coreProperties>
</file>