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72" r:id="rId3"/>
    <p:sldId id="527" r:id="rId4"/>
    <p:sldId id="528" r:id="rId5"/>
    <p:sldId id="529" r:id="rId6"/>
    <p:sldId id="530" r:id="rId7"/>
    <p:sldId id="531" r:id="rId8"/>
    <p:sldId id="532" r:id="rId9"/>
    <p:sldId id="537" r:id="rId10"/>
    <p:sldId id="533" r:id="rId11"/>
    <p:sldId id="536" r:id="rId12"/>
    <p:sldId id="534" r:id="rId13"/>
    <p:sldId id="420" r:id="rId14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51034F"/>
    <a:srgbClr val="FF0000"/>
    <a:srgbClr val="CDAFCA"/>
    <a:srgbClr val="D7BFD5"/>
    <a:srgbClr val="E7D9E6"/>
    <a:srgbClr val="42048A"/>
    <a:srgbClr val="FFCCCC"/>
    <a:srgbClr val="E8D3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02/28/2019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0648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02/28/2019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9408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02/28/2019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4985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02/28/2019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245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02/28/2019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7244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02/28/2019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9529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02/28/2019</a:t>
            </a:fld>
            <a:endParaRPr lang="es-PA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9915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02/28/2019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5363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02/28/2019</a:t>
            </a:fld>
            <a:endParaRPr lang="es-PA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6491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02/28/2019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3371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02/28/2019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5763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55C20-E630-477E-9480-1D5CD1CF70C6}" type="datetimeFigureOut">
              <a:rPr lang="es-PA" smtClean="0"/>
              <a:t>02/28/2019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087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4031087" y="5064760"/>
            <a:ext cx="7724034" cy="1203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es-PA" sz="2000" b="1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A" sz="2000" b="1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A" sz="2000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de R para estadísticas</a:t>
            </a:r>
            <a:br>
              <a:rPr lang="es-PA" sz="2000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A" sz="2800" b="1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Gráficos en R</a:t>
            </a:r>
            <a:endParaRPr lang="es-PA" sz="2800" b="1" dirty="0">
              <a:solidFill>
                <a:srgbClr val="E8D3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7804597" y="6268720"/>
            <a:ext cx="3889563" cy="325120"/>
          </a:xfrm>
        </p:spPr>
        <p:txBody>
          <a:bodyPr>
            <a:noAutofit/>
          </a:bodyPr>
          <a:lstStyle/>
          <a:p>
            <a:pPr algn="r"/>
            <a:r>
              <a:rPr lang="es-PA" sz="1800" dirty="0" err="1" smtClean="0">
                <a:solidFill>
                  <a:srgbClr val="F1ECFE"/>
                </a:solidFill>
              </a:rPr>
              <a:t>Mgter</a:t>
            </a:r>
            <a:r>
              <a:rPr lang="es-PA" sz="1800" dirty="0" smtClean="0">
                <a:solidFill>
                  <a:srgbClr val="F1ECFE"/>
                </a:solidFill>
              </a:rPr>
              <a:t>. Danny </a:t>
            </a:r>
            <a:r>
              <a:rPr lang="es-PA" sz="1800" dirty="0">
                <a:solidFill>
                  <a:srgbClr val="F1ECFE"/>
                </a:solidFill>
              </a:rPr>
              <a:t>Murillo</a:t>
            </a:r>
          </a:p>
        </p:txBody>
      </p:sp>
    </p:spTree>
    <p:extLst>
      <p:ext uri="{BB962C8B-B14F-4D97-AF65-F5344CB8AC3E}">
        <p14:creationId xmlns:p14="http://schemas.microsoft.com/office/powerpoint/2010/main" val="37910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557236"/>
            <a:ext cx="6272613" cy="530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4" name="2 Título"/>
          <p:cNvSpPr>
            <a:spLocks noGrp="1"/>
          </p:cNvSpPr>
          <p:nvPr>
            <p:ph type="title"/>
          </p:nvPr>
        </p:nvSpPr>
        <p:spPr>
          <a:xfrm>
            <a:off x="1529665" y="342769"/>
            <a:ext cx="9782452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Representación gráfica de variables </a:t>
            </a:r>
            <a:r>
              <a:rPr lang="es-PA" sz="3200" b="1" dirty="0">
                <a:solidFill>
                  <a:srgbClr val="701C6F"/>
                </a:solidFill>
              </a:rPr>
              <a:t>continua </a:t>
            </a:r>
            <a:r>
              <a:rPr lang="es-PA" sz="3200" b="1" dirty="0" smtClean="0">
                <a:solidFill>
                  <a:srgbClr val="701C6F"/>
                </a:solidFill>
              </a:rPr>
              <a:t/>
            </a:r>
            <a:br>
              <a:rPr lang="es-PA" sz="3200" b="1" dirty="0" smtClean="0">
                <a:solidFill>
                  <a:srgbClr val="701C6F"/>
                </a:solidFill>
              </a:rPr>
            </a:br>
            <a:r>
              <a:rPr lang="es-PA" sz="3200" b="1" dirty="0" smtClean="0">
                <a:solidFill>
                  <a:srgbClr val="701C6F"/>
                </a:solidFill>
              </a:rPr>
              <a:t>Comparar visualización de los gráficos</a:t>
            </a:r>
            <a:endParaRPr lang="es-PA" sz="2800" b="1" dirty="0"/>
          </a:p>
        </p:txBody>
      </p:sp>
      <p:sp>
        <p:nvSpPr>
          <p:cNvPr id="19" name="Rectángulo 18"/>
          <p:cNvSpPr/>
          <p:nvPr/>
        </p:nvSpPr>
        <p:spPr>
          <a:xfrm>
            <a:off x="400150" y="1632691"/>
            <a:ext cx="566203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200" dirty="0" smtClean="0"/>
              <a:t>#cambiar área de impresión del grafico a 4 filas y 3 columnas #utilizando la función par</a:t>
            </a:r>
          </a:p>
          <a:p>
            <a:r>
              <a:rPr lang="es-PA" sz="1200" b="1" dirty="0" smtClean="0"/>
              <a:t>par(</a:t>
            </a:r>
            <a:r>
              <a:rPr lang="es-PA" sz="1200" b="1" dirty="0" err="1" smtClean="0"/>
              <a:t>mfrow</a:t>
            </a:r>
            <a:r>
              <a:rPr lang="es-PA" sz="1200" b="1" dirty="0" smtClean="0"/>
              <a:t>=c(4,1))</a:t>
            </a:r>
          </a:p>
          <a:p>
            <a:endParaRPr lang="es-PA" sz="1000" b="1" dirty="0" smtClean="0"/>
          </a:p>
          <a:p>
            <a:r>
              <a:rPr lang="es-PA" sz="950" b="1" dirty="0" smtClean="0"/>
              <a:t>#grafico de barras</a:t>
            </a:r>
            <a:endParaRPr lang="es-PA" sz="950" b="1" dirty="0"/>
          </a:p>
          <a:p>
            <a:r>
              <a:rPr lang="es-PA" sz="950" dirty="0" err="1"/>
              <a:t>plot</a:t>
            </a:r>
            <a:r>
              <a:rPr lang="es-PA" sz="950" dirty="0"/>
              <a:t>(hospital1$valores,hospital1$nombre, </a:t>
            </a:r>
            <a:r>
              <a:rPr lang="es-PA" sz="950" dirty="0" err="1"/>
              <a:t>main</a:t>
            </a:r>
            <a:r>
              <a:rPr lang="es-PA" sz="950" dirty="0"/>
              <a:t>="Hospital 1 \n datos", </a:t>
            </a:r>
            <a:r>
              <a:rPr lang="es-PA" sz="950" dirty="0" err="1"/>
              <a:t>cex</a:t>
            </a:r>
            <a:r>
              <a:rPr lang="es-PA" sz="950" dirty="0"/>
              <a:t>=1, </a:t>
            </a:r>
            <a:r>
              <a:rPr lang="es-PA" sz="950" dirty="0" err="1"/>
              <a:t>pch</a:t>
            </a:r>
            <a:r>
              <a:rPr lang="es-PA" sz="950" dirty="0"/>
              <a:t>=15, col="blue", </a:t>
            </a:r>
            <a:r>
              <a:rPr lang="es-PA" sz="950" dirty="0" err="1"/>
              <a:t>xlab</a:t>
            </a:r>
            <a:r>
              <a:rPr lang="es-PA" sz="950" dirty="0"/>
              <a:t>="tiempo", </a:t>
            </a:r>
            <a:r>
              <a:rPr lang="es-PA" sz="950" dirty="0" err="1"/>
              <a:t>ylab</a:t>
            </a:r>
            <a:r>
              <a:rPr lang="es-PA" sz="950" dirty="0"/>
              <a:t>="</a:t>
            </a:r>
            <a:r>
              <a:rPr lang="es-PA" sz="950" dirty="0" err="1"/>
              <a:t>observacion</a:t>
            </a:r>
            <a:r>
              <a:rPr lang="es-PA" sz="950" dirty="0"/>
              <a:t>", </a:t>
            </a:r>
            <a:r>
              <a:rPr lang="es-PA" sz="950" dirty="0" err="1"/>
              <a:t>xlim</a:t>
            </a:r>
            <a:r>
              <a:rPr lang="es-PA" sz="950" dirty="0"/>
              <a:t> = c(0, 100))</a:t>
            </a:r>
          </a:p>
          <a:p>
            <a:r>
              <a:rPr lang="es-PA" sz="950" dirty="0" err="1"/>
              <a:t>abline</a:t>
            </a:r>
            <a:r>
              <a:rPr lang="es-PA" sz="950" dirty="0"/>
              <a:t>(v=me, col="</a:t>
            </a:r>
            <a:r>
              <a:rPr lang="es-PA" sz="950" dirty="0" err="1"/>
              <a:t>black</a:t>
            </a:r>
            <a:r>
              <a:rPr lang="es-PA" sz="950" dirty="0"/>
              <a:t>")</a:t>
            </a:r>
          </a:p>
          <a:p>
            <a:r>
              <a:rPr lang="es-PA" sz="950" dirty="0" err="1"/>
              <a:t>abline</a:t>
            </a:r>
            <a:r>
              <a:rPr lang="es-PA" sz="950" dirty="0"/>
              <a:t>(v=m1, col="</a:t>
            </a:r>
            <a:r>
              <a:rPr lang="es-PA" sz="950" dirty="0" err="1"/>
              <a:t>purple</a:t>
            </a:r>
            <a:r>
              <a:rPr lang="es-PA" sz="950" dirty="0"/>
              <a:t>")</a:t>
            </a:r>
          </a:p>
          <a:p>
            <a:r>
              <a:rPr lang="es-PA" sz="950" dirty="0" err="1"/>
              <a:t>abline</a:t>
            </a:r>
            <a:r>
              <a:rPr lang="es-PA" sz="950" dirty="0"/>
              <a:t>(v=m1-sd1, col="red")</a:t>
            </a:r>
          </a:p>
          <a:p>
            <a:r>
              <a:rPr lang="es-PA" sz="950" dirty="0" err="1"/>
              <a:t>abline</a:t>
            </a:r>
            <a:r>
              <a:rPr lang="es-PA" sz="950" dirty="0"/>
              <a:t>(v=m1+sd1, col="red</a:t>
            </a:r>
            <a:r>
              <a:rPr lang="es-PA" sz="950" dirty="0" smtClean="0"/>
              <a:t>")</a:t>
            </a:r>
          </a:p>
          <a:p>
            <a:endParaRPr lang="es-PA" sz="950" dirty="0"/>
          </a:p>
          <a:p>
            <a:r>
              <a:rPr lang="es-PA" sz="950" b="1" dirty="0" smtClean="0"/>
              <a:t>#grafico </a:t>
            </a:r>
            <a:r>
              <a:rPr lang="es-PA" sz="950" b="1" dirty="0" err="1" smtClean="0"/>
              <a:t>boxplot</a:t>
            </a:r>
            <a:endParaRPr lang="es-PA" sz="950" b="1" dirty="0"/>
          </a:p>
          <a:p>
            <a:r>
              <a:rPr lang="es-PA" sz="950" dirty="0"/>
              <a:t>#</a:t>
            </a:r>
            <a:r>
              <a:rPr lang="es-PA" sz="950" dirty="0" err="1"/>
              <a:t>boxplot</a:t>
            </a:r>
            <a:r>
              <a:rPr lang="es-PA" sz="950" dirty="0"/>
              <a:t>(hospital1$valores,horizontal = TRUE)</a:t>
            </a:r>
          </a:p>
          <a:p>
            <a:r>
              <a:rPr lang="es-PA" sz="950" dirty="0" err="1"/>
              <a:t>boxplot</a:t>
            </a:r>
            <a:r>
              <a:rPr lang="es-PA" sz="950" dirty="0"/>
              <a:t>(hospital1$valores,horizontal = TRUE, </a:t>
            </a:r>
            <a:r>
              <a:rPr lang="es-PA" sz="950" dirty="0" err="1">
                <a:solidFill>
                  <a:srgbClr val="FF0000"/>
                </a:solidFill>
              </a:rPr>
              <a:t>ylim</a:t>
            </a:r>
            <a:r>
              <a:rPr lang="es-PA" sz="950" dirty="0">
                <a:solidFill>
                  <a:srgbClr val="FF0000"/>
                </a:solidFill>
              </a:rPr>
              <a:t>=c(0,100</a:t>
            </a:r>
            <a:r>
              <a:rPr lang="es-PA" sz="950" dirty="0" smtClean="0">
                <a:solidFill>
                  <a:srgbClr val="FF0000"/>
                </a:solidFill>
              </a:rPr>
              <a:t>)</a:t>
            </a:r>
            <a:r>
              <a:rPr lang="es-PA" sz="950" dirty="0" smtClean="0"/>
              <a:t>)  </a:t>
            </a:r>
            <a:r>
              <a:rPr lang="es-PA" sz="950" dirty="0" smtClean="0">
                <a:solidFill>
                  <a:srgbClr val="FF0000"/>
                </a:solidFill>
              </a:rPr>
              <a:t>#escala en y del gráfico IMPORTANTE</a:t>
            </a:r>
            <a:endParaRPr lang="es-PA" sz="950" dirty="0">
              <a:solidFill>
                <a:srgbClr val="FF0000"/>
              </a:solidFill>
            </a:endParaRPr>
          </a:p>
          <a:p>
            <a:r>
              <a:rPr lang="es-PA" sz="950" dirty="0" err="1"/>
              <a:t>abline</a:t>
            </a:r>
            <a:r>
              <a:rPr lang="es-PA" sz="950" dirty="0"/>
              <a:t>(v=me, col="</a:t>
            </a:r>
            <a:r>
              <a:rPr lang="es-PA" sz="950" dirty="0" err="1"/>
              <a:t>black</a:t>
            </a:r>
            <a:r>
              <a:rPr lang="es-PA" sz="950" dirty="0"/>
              <a:t>")</a:t>
            </a:r>
          </a:p>
          <a:p>
            <a:r>
              <a:rPr lang="es-PA" sz="950" dirty="0" err="1"/>
              <a:t>abline</a:t>
            </a:r>
            <a:r>
              <a:rPr lang="es-PA" sz="950" dirty="0"/>
              <a:t>(v=m1, col="</a:t>
            </a:r>
            <a:r>
              <a:rPr lang="es-PA" sz="950" dirty="0" err="1"/>
              <a:t>purple</a:t>
            </a:r>
            <a:r>
              <a:rPr lang="es-PA" sz="950" dirty="0"/>
              <a:t>")</a:t>
            </a:r>
          </a:p>
          <a:p>
            <a:r>
              <a:rPr lang="es-PA" sz="950" dirty="0" err="1"/>
              <a:t>abline</a:t>
            </a:r>
            <a:r>
              <a:rPr lang="es-PA" sz="950" dirty="0"/>
              <a:t>(v=m1-sd1, col="red")</a:t>
            </a:r>
          </a:p>
          <a:p>
            <a:r>
              <a:rPr lang="es-PA" sz="950" dirty="0" err="1"/>
              <a:t>abline</a:t>
            </a:r>
            <a:r>
              <a:rPr lang="es-PA" sz="950" dirty="0"/>
              <a:t>(v=m1+sd1, col="red</a:t>
            </a:r>
            <a:r>
              <a:rPr lang="es-PA" sz="950" dirty="0" smtClean="0"/>
              <a:t>")</a:t>
            </a:r>
          </a:p>
          <a:p>
            <a:endParaRPr lang="es-PA" sz="950" dirty="0"/>
          </a:p>
          <a:p>
            <a:r>
              <a:rPr lang="es-PA" sz="950" b="1" dirty="0" smtClean="0"/>
              <a:t>#grafico de histograma</a:t>
            </a:r>
            <a:endParaRPr lang="es-PA" sz="950" b="1" dirty="0"/>
          </a:p>
          <a:p>
            <a:r>
              <a:rPr lang="es-PA" sz="950" dirty="0" err="1" smtClean="0"/>
              <a:t>hist</a:t>
            </a:r>
            <a:r>
              <a:rPr lang="es-PA" sz="950" dirty="0" smtClean="0"/>
              <a:t>(hospital1$valores</a:t>
            </a:r>
            <a:r>
              <a:rPr lang="es-PA" sz="950" dirty="0"/>
              <a:t>, </a:t>
            </a:r>
            <a:r>
              <a:rPr lang="es-PA" sz="950" dirty="0" err="1"/>
              <a:t>xlim</a:t>
            </a:r>
            <a:r>
              <a:rPr lang="es-PA" sz="950" dirty="0"/>
              <a:t>=c(0,100))</a:t>
            </a:r>
          </a:p>
          <a:p>
            <a:r>
              <a:rPr lang="es-PA" sz="950" dirty="0" err="1"/>
              <a:t>abline</a:t>
            </a:r>
            <a:r>
              <a:rPr lang="es-PA" sz="950" dirty="0"/>
              <a:t>(v=me, col="</a:t>
            </a:r>
            <a:r>
              <a:rPr lang="es-PA" sz="950" dirty="0" err="1"/>
              <a:t>black</a:t>
            </a:r>
            <a:r>
              <a:rPr lang="es-PA" sz="950" dirty="0"/>
              <a:t>")</a:t>
            </a:r>
          </a:p>
          <a:p>
            <a:r>
              <a:rPr lang="es-PA" sz="950" dirty="0" err="1"/>
              <a:t>abline</a:t>
            </a:r>
            <a:r>
              <a:rPr lang="es-PA" sz="950" dirty="0"/>
              <a:t>(v=m1, col="</a:t>
            </a:r>
            <a:r>
              <a:rPr lang="es-PA" sz="950" dirty="0" err="1"/>
              <a:t>purple</a:t>
            </a:r>
            <a:r>
              <a:rPr lang="es-PA" sz="950" dirty="0"/>
              <a:t>")</a:t>
            </a:r>
          </a:p>
          <a:p>
            <a:r>
              <a:rPr lang="es-PA" sz="950" dirty="0" err="1"/>
              <a:t>abline</a:t>
            </a:r>
            <a:r>
              <a:rPr lang="es-PA" sz="950" dirty="0"/>
              <a:t>(v=m1-sd1, col="red")</a:t>
            </a:r>
          </a:p>
          <a:p>
            <a:r>
              <a:rPr lang="es-PA" sz="950" dirty="0" err="1"/>
              <a:t>abline</a:t>
            </a:r>
            <a:r>
              <a:rPr lang="es-PA" sz="950" dirty="0"/>
              <a:t>(v=m1+sd1, col="red</a:t>
            </a:r>
            <a:r>
              <a:rPr lang="es-PA" sz="950" dirty="0" smtClean="0"/>
              <a:t>")</a:t>
            </a:r>
          </a:p>
          <a:p>
            <a:endParaRPr lang="es-PA" sz="950" dirty="0"/>
          </a:p>
          <a:p>
            <a:r>
              <a:rPr lang="es-PA" sz="950" b="1" dirty="0" smtClean="0"/>
              <a:t>#grafico de densidad</a:t>
            </a:r>
          </a:p>
          <a:p>
            <a:r>
              <a:rPr lang="es-PA" sz="950" dirty="0" smtClean="0"/>
              <a:t>d</a:t>
            </a:r>
            <a:r>
              <a:rPr lang="es-PA" sz="950" dirty="0"/>
              <a:t>&lt;-</a:t>
            </a:r>
            <a:r>
              <a:rPr lang="es-PA" sz="950" dirty="0" err="1"/>
              <a:t>density</a:t>
            </a:r>
            <a:r>
              <a:rPr lang="es-PA" sz="950" dirty="0"/>
              <a:t>(hospital1$valores)</a:t>
            </a:r>
          </a:p>
          <a:p>
            <a:r>
              <a:rPr lang="es-PA" sz="950" dirty="0" err="1"/>
              <a:t>plot</a:t>
            </a:r>
            <a:r>
              <a:rPr lang="es-PA" sz="950" dirty="0"/>
              <a:t>(d,  </a:t>
            </a:r>
            <a:r>
              <a:rPr lang="es-PA" sz="950" dirty="0" err="1"/>
              <a:t>xlim</a:t>
            </a:r>
            <a:r>
              <a:rPr lang="es-PA" sz="950" dirty="0"/>
              <a:t> = c(0, 100))</a:t>
            </a:r>
          </a:p>
          <a:p>
            <a:r>
              <a:rPr lang="es-PA" sz="950" dirty="0" err="1"/>
              <a:t>abline</a:t>
            </a:r>
            <a:r>
              <a:rPr lang="es-PA" sz="950" dirty="0"/>
              <a:t>(v=me, col="</a:t>
            </a:r>
            <a:r>
              <a:rPr lang="es-PA" sz="950" dirty="0" err="1"/>
              <a:t>black</a:t>
            </a:r>
            <a:r>
              <a:rPr lang="es-PA" sz="950" dirty="0"/>
              <a:t>")</a:t>
            </a:r>
          </a:p>
          <a:p>
            <a:r>
              <a:rPr lang="es-PA" sz="950" dirty="0" err="1"/>
              <a:t>abline</a:t>
            </a:r>
            <a:r>
              <a:rPr lang="es-PA" sz="950" dirty="0"/>
              <a:t>(v=m1, col="</a:t>
            </a:r>
            <a:r>
              <a:rPr lang="es-PA" sz="950" dirty="0" err="1"/>
              <a:t>purple</a:t>
            </a:r>
            <a:r>
              <a:rPr lang="es-PA" sz="950" dirty="0"/>
              <a:t>")</a:t>
            </a:r>
          </a:p>
          <a:p>
            <a:r>
              <a:rPr lang="es-PA" sz="950" dirty="0" err="1"/>
              <a:t>abline</a:t>
            </a:r>
            <a:r>
              <a:rPr lang="es-PA" sz="950" dirty="0"/>
              <a:t>(v=m1-sd1, col="red")</a:t>
            </a:r>
          </a:p>
          <a:p>
            <a:r>
              <a:rPr lang="es-PA" sz="950" dirty="0" err="1"/>
              <a:t>abline</a:t>
            </a:r>
            <a:r>
              <a:rPr lang="es-PA" sz="950" dirty="0"/>
              <a:t>(v=m1+sd1, col="red")</a:t>
            </a:r>
            <a:endParaRPr lang="es-PA" sz="95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9968" t="32610" r="666" b="4744"/>
          <a:stretch/>
        </p:blipFill>
        <p:spPr>
          <a:xfrm>
            <a:off x="6070936" y="1771500"/>
            <a:ext cx="5442858" cy="48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Título"/>
          <p:cNvSpPr>
            <a:spLocks noGrp="1"/>
          </p:cNvSpPr>
          <p:nvPr>
            <p:ph type="title"/>
          </p:nvPr>
        </p:nvSpPr>
        <p:spPr>
          <a:xfrm>
            <a:off x="1529665" y="342769"/>
            <a:ext cx="9782452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Representación gráfica de variables </a:t>
            </a:r>
            <a:r>
              <a:rPr lang="es-PA" sz="3200" b="1" dirty="0">
                <a:solidFill>
                  <a:srgbClr val="701C6F"/>
                </a:solidFill>
              </a:rPr>
              <a:t>continua </a:t>
            </a:r>
            <a:r>
              <a:rPr lang="es-PA" sz="3200" b="1" dirty="0" smtClean="0">
                <a:solidFill>
                  <a:srgbClr val="701C6F"/>
                </a:solidFill>
              </a:rPr>
              <a:t/>
            </a:r>
            <a:br>
              <a:rPr lang="es-PA" sz="3200" b="1" dirty="0" smtClean="0">
                <a:solidFill>
                  <a:srgbClr val="701C6F"/>
                </a:solidFill>
              </a:rPr>
            </a:br>
            <a:r>
              <a:rPr lang="es-PA" sz="3200" b="1" dirty="0" smtClean="0">
                <a:solidFill>
                  <a:srgbClr val="701C6F"/>
                </a:solidFill>
              </a:rPr>
              <a:t>Comparar visualización de los gráficos</a:t>
            </a:r>
            <a:endParaRPr lang="es-PA" sz="2800" b="1" dirty="0"/>
          </a:p>
        </p:txBody>
      </p:sp>
      <p:sp>
        <p:nvSpPr>
          <p:cNvPr id="19" name="Rectángulo 18"/>
          <p:cNvSpPr/>
          <p:nvPr/>
        </p:nvSpPr>
        <p:spPr>
          <a:xfrm>
            <a:off x="388387" y="1800090"/>
            <a:ext cx="56620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200" dirty="0" smtClean="0"/>
              <a:t>#comparación de visualización de los gráficos del hospital 1</a:t>
            </a:r>
          </a:p>
          <a:p>
            <a:r>
              <a:rPr lang="es-PA" sz="1200" dirty="0" smtClean="0"/>
              <a:t># se muestran los datos generados por el </a:t>
            </a:r>
            <a:r>
              <a:rPr lang="es-PA" sz="1200" dirty="0" err="1" smtClean="0"/>
              <a:t>boxplot</a:t>
            </a:r>
            <a:r>
              <a:rPr lang="es-PA" sz="1200" dirty="0" smtClean="0"/>
              <a:t> de los valores en $</a:t>
            </a:r>
            <a:r>
              <a:rPr lang="es-PA" sz="1200" dirty="0" err="1" smtClean="0"/>
              <a:t>stats</a:t>
            </a:r>
            <a:r>
              <a:rPr lang="es-PA" sz="1200" dirty="0" smtClean="0"/>
              <a:t> de la </a:t>
            </a:r>
            <a:br>
              <a:rPr lang="es-PA" sz="1200" dirty="0" smtClean="0"/>
            </a:br>
            <a:r>
              <a:rPr lang="es-PA" sz="1200" dirty="0" smtClean="0"/>
              <a:t>mediana =20 y el valor atípico 67 en la variable $</a:t>
            </a:r>
            <a:r>
              <a:rPr lang="es-PA" sz="1200" dirty="0" err="1" smtClean="0"/>
              <a:t>out</a:t>
            </a:r>
            <a:endParaRPr lang="es-PA" sz="1200" dirty="0" smtClean="0"/>
          </a:p>
          <a:p>
            <a:endParaRPr lang="es-PA" sz="1200" dirty="0"/>
          </a:p>
          <a:p>
            <a:r>
              <a:rPr lang="es-PA" sz="1200" b="1" dirty="0"/>
              <a:t> </a:t>
            </a:r>
            <a:r>
              <a:rPr lang="es-PA" sz="1200" b="1" dirty="0" err="1"/>
              <a:t>boxplot.stats</a:t>
            </a:r>
            <a:r>
              <a:rPr lang="es-PA" sz="1200" b="1" dirty="0"/>
              <a:t>(hospital1$valores)</a:t>
            </a:r>
            <a:endParaRPr lang="es-PA" sz="1200" b="1" dirty="0" smtClean="0"/>
          </a:p>
          <a:p>
            <a:endParaRPr lang="es-PA" sz="1200" b="1" dirty="0"/>
          </a:p>
          <a:p>
            <a:endParaRPr lang="es-PA" sz="1200" b="1" dirty="0" smtClean="0"/>
          </a:p>
          <a:p>
            <a:endParaRPr lang="es-PA" sz="1000" b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9968" t="32610" r="666" b="4744"/>
          <a:stretch/>
        </p:blipFill>
        <p:spPr>
          <a:xfrm>
            <a:off x="6070936" y="1771500"/>
            <a:ext cx="5442858" cy="48722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76481" r="85744" b="7011"/>
          <a:stretch/>
        </p:blipFill>
        <p:spPr>
          <a:xfrm>
            <a:off x="829755" y="2882799"/>
            <a:ext cx="2607129" cy="169817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8387" y="4740349"/>
            <a:ext cx="5574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 smtClean="0"/>
              <a:t>Los gráficos muestran la posición de la media (línea purpura), mediana (línea negra)  y desviación estándar de los datos (línea roja).</a:t>
            </a:r>
          </a:p>
          <a:p>
            <a:endParaRPr lang="es-PA" sz="1400" dirty="0"/>
          </a:p>
          <a:p>
            <a:r>
              <a:rPr lang="es-PA" sz="1400" dirty="0" smtClean="0"/>
              <a:t>Los datos también muestran una asimetría positiva o mayor cantidad de datos por debajo de la media.</a:t>
            </a:r>
            <a:endParaRPr lang="es-PA" sz="1400" dirty="0"/>
          </a:p>
        </p:txBody>
      </p:sp>
    </p:spTree>
    <p:extLst>
      <p:ext uri="{BB962C8B-B14F-4D97-AF65-F5344CB8AC3E}">
        <p14:creationId xmlns:p14="http://schemas.microsoft.com/office/powerpoint/2010/main" val="5824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Título"/>
          <p:cNvSpPr>
            <a:spLocks noGrp="1"/>
          </p:cNvSpPr>
          <p:nvPr>
            <p:ph type="title"/>
          </p:nvPr>
        </p:nvSpPr>
        <p:spPr>
          <a:xfrm>
            <a:off x="1529665" y="342769"/>
            <a:ext cx="9782452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Exportar datos en R</a:t>
            </a:r>
            <a:endParaRPr lang="es-PA" sz="2800" b="1" dirty="0"/>
          </a:p>
        </p:txBody>
      </p:sp>
      <p:sp>
        <p:nvSpPr>
          <p:cNvPr id="19" name="Rectángulo 18"/>
          <p:cNvSpPr/>
          <p:nvPr/>
        </p:nvSpPr>
        <p:spPr>
          <a:xfrm>
            <a:off x="388387" y="1800090"/>
            <a:ext cx="56620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200" dirty="0" smtClean="0"/>
              <a:t>#establecer directorio de trabajo donde deseo guardar mi trabajo</a:t>
            </a:r>
          </a:p>
          <a:p>
            <a:endParaRPr lang="es-PA" sz="1200" b="1" dirty="0"/>
          </a:p>
          <a:p>
            <a:r>
              <a:rPr lang="es-PA" sz="1200" b="1" dirty="0" err="1"/>
              <a:t>setwd</a:t>
            </a:r>
            <a:r>
              <a:rPr lang="es-PA" sz="1200" b="1" dirty="0"/>
              <a:t>("C:/Users/UTP/Desktop/APC</a:t>
            </a:r>
            <a:r>
              <a:rPr lang="es-PA" sz="1200" dirty="0" smtClean="0"/>
              <a:t>")  #ruta de ubicación en mi computador</a:t>
            </a:r>
          </a:p>
          <a:p>
            <a:endParaRPr lang="es-PA" sz="1200" dirty="0"/>
          </a:p>
          <a:p>
            <a:r>
              <a:rPr lang="es-PA" sz="1200" dirty="0" smtClean="0"/>
              <a:t>#la tabla a exportar debe ser un </a:t>
            </a:r>
            <a:r>
              <a:rPr lang="es-PA" sz="1200" dirty="0" err="1" smtClean="0"/>
              <a:t>dataFrame</a:t>
            </a:r>
            <a:endParaRPr lang="es-PA" sz="1200" dirty="0" smtClean="0"/>
          </a:p>
          <a:p>
            <a:r>
              <a:rPr lang="es-PA" sz="1200" dirty="0" smtClean="0"/>
              <a:t>#función write.csv</a:t>
            </a:r>
          </a:p>
          <a:p>
            <a:r>
              <a:rPr lang="es-PA" sz="1200" dirty="0" smtClean="0"/>
              <a:t>write.csv(nombre del data </a:t>
            </a:r>
            <a:r>
              <a:rPr lang="es-PA" sz="1200" dirty="0" err="1" smtClean="0"/>
              <a:t>frame</a:t>
            </a:r>
            <a:r>
              <a:rPr lang="es-PA" sz="1200" dirty="0" smtClean="0"/>
              <a:t>, </a:t>
            </a:r>
            <a:r>
              <a:rPr lang="es-PA" sz="1200" dirty="0"/>
              <a:t>file</a:t>
            </a:r>
            <a:r>
              <a:rPr lang="es-PA" sz="1200" dirty="0" smtClean="0"/>
              <a:t>=“nombre del archivo.csv")</a:t>
            </a:r>
          </a:p>
          <a:p>
            <a:endParaRPr lang="es-PA" sz="1200" dirty="0"/>
          </a:p>
          <a:p>
            <a:r>
              <a:rPr lang="es-PA" sz="1200" b="1" dirty="0" smtClean="0"/>
              <a:t>Ejemplo</a:t>
            </a:r>
          </a:p>
          <a:p>
            <a:r>
              <a:rPr lang="es-PA" sz="1200" dirty="0"/>
              <a:t>write.csv(titanic3,"titanic_depurado.csv</a:t>
            </a:r>
            <a:r>
              <a:rPr lang="es-PA" sz="1200" dirty="0" smtClean="0"/>
              <a:t>")</a:t>
            </a:r>
          </a:p>
          <a:p>
            <a:endParaRPr lang="es-PA" sz="1200" u="sng" dirty="0"/>
          </a:p>
          <a:p>
            <a:r>
              <a:rPr lang="es-PA" sz="1200" b="1" dirty="0" smtClean="0"/>
              <a:t>#guardar como archivo de texto</a:t>
            </a:r>
          </a:p>
          <a:p>
            <a:r>
              <a:rPr lang="es-PA" sz="1200" dirty="0" err="1" smtClean="0"/>
              <a:t>write.table</a:t>
            </a:r>
            <a:r>
              <a:rPr lang="es-PA" sz="1200" dirty="0" smtClean="0"/>
              <a:t>(</a:t>
            </a:r>
            <a:r>
              <a:rPr lang="es-PA" sz="1200" dirty="0" err="1" smtClean="0"/>
              <a:t>titanic</a:t>
            </a:r>
            <a:r>
              <a:rPr lang="es-PA" sz="1200" dirty="0"/>
              <a:t>, file=“titanic_depurado.csv</a:t>
            </a:r>
            <a:r>
              <a:rPr lang="es-PA" sz="1200" dirty="0" smtClean="0"/>
              <a:t>")</a:t>
            </a:r>
          </a:p>
          <a:p>
            <a:endParaRPr lang="es-PA" sz="1200" dirty="0"/>
          </a:p>
          <a:p>
            <a:r>
              <a:rPr lang="es-PA" sz="1200" b="1" dirty="0" smtClean="0"/>
              <a:t>#guardar resumen de datos de </a:t>
            </a:r>
            <a:r>
              <a:rPr lang="es-PA" sz="1200" b="1" dirty="0" err="1" smtClean="0"/>
              <a:t>dataframe</a:t>
            </a:r>
            <a:endParaRPr lang="es-PA" sz="1200" b="1" dirty="0" smtClean="0"/>
          </a:p>
          <a:p>
            <a:r>
              <a:rPr lang="en-US" sz="1200" dirty="0"/>
              <a:t>summary(titanic3)</a:t>
            </a:r>
          </a:p>
          <a:p>
            <a:r>
              <a:rPr lang="en-US" sz="1200" dirty="0" err="1" smtClean="0"/>
              <a:t>resumen</a:t>
            </a:r>
            <a:r>
              <a:rPr lang="en-US" sz="1200" dirty="0"/>
              <a:t>&lt;- summary(titanic3)</a:t>
            </a:r>
          </a:p>
          <a:p>
            <a:r>
              <a:rPr lang="en-US" sz="1200" dirty="0" err="1" smtClean="0"/>
              <a:t>capture.output</a:t>
            </a:r>
            <a:r>
              <a:rPr lang="en-US" sz="1200" dirty="0" smtClean="0"/>
              <a:t>(</a:t>
            </a:r>
            <a:r>
              <a:rPr lang="en-US" sz="1200" dirty="0" err="1" smtClean="0"/>
              <a:t>resumen</a:t>
            </a:r>
            <a:r>
              <a:rPr lang="en-US" sz="1200" dirty="0"/>
              <a:t>, file="resumen.doc")</a:t>
            </a:r>
            <a:endParaRPr lang="es-PA" sz="1200" dirty="0"/>
          </a:p>
          <a:p>
            <a:endParaRPr lang="es-PA" sz="1200" b="1" dirty="0" smtClean="0"/>
          </a:p>
          <a:p>
            <a:endParaRPr lang="es-PA" sz="1000" b="1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38809" t="21887" r="24603" b="36349"/>
          <a:stretch/>
        </p:blipFill>
        <p:spPr>
          <a:xfrm>
            <a:off x="5907315" y="2434661"/>
            <a:ext cx="5588000" cy="35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756076" y="2398133"/>
            <a:ext cx="4739754" cy="1754495"/>
          </a:xfrm>
        </p:spPr>
        <p:txBody>
          <a:bodyPr>
            <a:normAutofit/>
          </a:bodyPr>
          <a:lstStyle/>
          <a:p>
            <a:pPr algn="ctr"/>
            <a:r>
              <a:rPr lang="es-PA" sz="4800" b="1" dirty="0">
                <a:solidFill>
                  <a:srgbClr val="701C6F"/>
                </a:solidFill>
              </a:rPr>
              <a:t>MUCHAS </a:t>
            </a:r>
            <a:r>
              <a:rPr lang="es-PA" sz="4800" b="1" dirty="0" smtClean="0">
                <a:solidFill>
                  <a:srgbClr val="701C6F"/>
                </a:solidFill>
              </a:rPr>
              <a:t>GRACIAS</a:t>
            </a:r>
            <a:r>
              <a:rPr lang="es-PA" sz="4800" b="1" dirty="0">
                <a:solidFill>
                  <a:srgbClr val="701C6F"/>
                </a:solidFill>
              </a:rPr>
              <a:t/>
            </a:r>
            <a:br>
              <a:rPr lang="es-PA" sz="4800" b="1" dirty="0">
                <a:solidFill>
                  <a:srgbClr val="701C6F"/>
                </a:solidFill>
              </a:rPr>
            </a:br>
            <a:endParaRPr lang="es-PA" sz="4800" b="1" dirty="0">
              <a:solidFill>
                <a:srgbClr val="70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Objetivo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91118" y="1325563"/>
            <a:ext cx="10526063" cy="1278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PA" sz="3200" dirty="0" smtClean="0"/>
              <a:t>Mostrar  la visualización de los gráficos de dispersión, </a:t>
            </a:r>
            <a:r>
              <a:rPr lang="es-PA" sz="3200" dirty="0" err="1" smtClean="0"/>
              <a:t>boxplot</a:t>
            </a:r>
            <a:r>
              <a:rPr lang="es-PA" sz="3200" dirty="0" smtClean="0"/>
              <a:t>, histograma y densidad y la relación entre cada uno de ellos.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19739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Título"/>
          <p:cNvSpPr>
            <a:spLocks noGrp="1"/>
          </p:cNvSpPr>
          <p:nvPr>
            <p:ph type="title"/>
          </p:nvPr>
        </p:nvSpPr>
        <p:spPr>
          <a:xfrm>
            <a:off x="1529665" y="342769"/>
            <a:ext cx="9782452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Representación gráfica de variables </a:t>
            </a:r>
            <a:r>
              <a:rPr lang="es-PA" sz="3200" b="1" dirty="0">
                <a:solidFill>
                  <a:srgbClr val="701C6F"/>
                </a:solidFill>
              </a:rPr>
              <a:t>continua </a:t>
            </a:r>
            <a:r>
              <a:rPr lang="es-PA" sz="3200" b="1" dirty="0" smtClean="0">
                <a:solidFill>
                  <a:srgbClr val="701C6F"/>
                </a:solidFill>
              </a:rPr>
              <a:t/>
            </a:r>
            <a:br>
              <a:rPr lang="es-PA" sz="3200" b="1" dirty="0" smtClean="0">
                <a:solidFill>
                  <a:srgbClr val="701C6F"/>
                </a:solidFill>
              </a:rPr>
            </a:br>
            <a:r>
              <a:rPr lang="es-PA" sz="3200" b="1" dirty="0" smtClean="0">
                <a:solidFill>
                  <a:srgbClr val="701C6F"/>
                </a:solidFill>
              </a:rPr>
              <a:t>Gráfica de dispersión</a:t>
            </a:r>
            <a:endParaRPr lang="es-PA" sz="2800" b="1" dirty="0"/>
          </a:p>
        </p:txBody>
      </p:sp>
      <p:sp>
        <p:nvSpPr>
          <p:cNvPr id="19" name="Rectángulo 18"/>
          <p:cNvSpPr/>
          <p:nvPr/>
        </p:nvSpPr>
        <p:spPr>
          <a:xfrm>
            <a:off x="1012229" y="1808636"/>
            <a:ext cx="1070405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600" dirty="0" smtClean="0"/>
              <a:t>#cargar datos de hospitales</a:t>
            </a:r>
          </a:p>
          <a:p>
            <a:r>
              <a:rPr lang="es-PA" sz="1600" dirty="0" smtClean="0"/>
              <a:t>#los datos muestran el tiempo de atención en minutos de 11 personas encuestadas por hospital con la idea de conocer cual es el hospital con mayor eficiencia en la atención.</a:t>
            </a:r>
          </a:p>
          <a:p>
            <a:endParaRPr lang="es-PA" sz="1600" b="1" dirty="0"/>
          </a:p>
          <a:p>
            <a:r>
              <a:rPr lang="es-PA" sz="1600" b="1" dirty="0"/>
              <a:t>hospital1</a:t>
            </a:r>
            <a:r>
              <a:rPr lang="es-PA" sz="1600" dirty="0"/>
              <a:t>&lt;-</a:t>
            </a:r>
            <a:r>
              <a:rPr lang="es-PA" sz="1600" dirty="0" err="1"/>
              <a:t>data.frame</a:t>
            </a:r>
            <a:r>
              <a:rPr lang="es-PA" sz="1600" dirty="0"/>
              <a:t>(nombre=c("p1","p2","p3","p4","p5","p6","p7","p8","p9","p10","p11"), valores=c(19,27,20,16,18,35,67,16,8,34,59))</a:t>
            </a:r>
          </a:p>
          <a:p>
            <a:r>
              <a:rPr lang="es-PA" sz="1600" b="1" dirty="0"/>
              <a:t>hospital2</a:t>
            </a:r>
            <a:r>
              <a:rPr lang="es-PA" sz="1600" dirty="0"/>
              <a:t>&lt;-</a:t>
            </a:r>
            <a:r>
              <a:rPr lang="es-PA" sz="1600" dirty="0" err="1"/>
              <a:t>data.frame</a:t>
            </a:r>
            <a:r>
              <a:rPr lang="es-PA" sz="1600" dirty="0"/>
              <a:t>(nombre=c("p1","p2","p3","p4","p5","p6","p7","p8","p9","p10","p11"), valores=c(1,2,3,4,15,30,67,16,8,75,98))</a:t>
            </a:r>
          </a:p>
          <a:p>
            <a:r>
              <a:rPr lang="es-PA" sz="1600" b="1" dirty="0"/>
              <a:t>hospital3</a:t>
            </a:r>
            <a:r>
              <a:rPr lang="es-PA" sz="1600" dirty="0"/>
              <a:t>&lt;-</a:t>
            </a:r>
            <a:r>
              <a:rPr lang="es-PA" sz="1600" dirty="0" err="1"/>
              <a:t>data.frame</a:t>
            </a:r>
            <a:r>
              <a:rPr lang="es-PA" sz="1600" dirty="0"/>
              <a:t>(nombre=c("p1","p2","p3","p4","p5","p6","p7","p8","p9","p10","p11"), valores=c(-100,2,3,4,15,30,67,16,8,75,198))</a:t>
            </a:r>
          </a:p>
          <a:p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20959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Título"/>
          <p:cNvSpPr>
            <a:spLocks noGrp="1"/>
          </p:cNvSpPr>
          <p:nvPr>
            <p:ph type="title"/>
          </p:nvPr>
        </p:nvSpPr>
        <p:spPr>
          <a:xfrm>
            <a:off x="1529665" y="342769"/>
            <a:ext cx="9782452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Representación gráfica de variables </a:t>
            </a:r>
            <a:r>
              <a:rPr lang="es-PA" sz="3200" b="1" dirty="0">
                <a:solidFill>
                  <a:srgbClr val="701C6F"/>
                </a:solidFill>
              </a:rPr>
              <a:t>continua </a:t>
            </a:r>
            <a:r>
              <a:rPr lang="es-PA" sz="3200" b="1" dirty="0" smtClean="0">
                <a:solidFill>
                  <a:srgbClr val="701C6F"/>
                </a:solidFill>
              </a:rPr>
              <a:t/>
            </a:r>
            <a:br>
              <a:rPr lang="es-PA" sz="3200" b="1" dirty="0" smtClean="0">
                <a:solidFill>
                  <a:srgbClr val="701C6F"/>
                </a:solidFill>
              </a:rPr>
            </a:br>
            <a:r>
              <a:rPr lang="es-PA" sz="3200" b="1" dirty="0" smtClean="0">
                <a:solidFill>
                  <a:srgbClr val="701C6F"/>
                </a:solidFill>
              </a:rPr>
              <a:t>Gráfica de dispersión</a:t>
            </a:r>
            <a:endParaRPr lang="es-PA" sz="2800" b="1" dirty="0"/>
          </a:p>
        </p:txBody>
      </p:sp>
      <p:sp>
        <p:nvSpPr>
          <p:cNvPr id="19" name="Rectángulo 18"/>
          <p:cNvSpPr/>
          <p:nvPr/>
        </p:nvSpPr>
        <p:spPr>
          <a:xfrm>
            <a:off x="1012229" y="1808636"/>
            <a:ext cx="107040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600" dirty="0" smtClean="0"/>
              <a:t>#calcular valores estadísticos de datos de hospitales</a:t>
            </a:r>
          </a:p>
          <a:p>
            <a:endParaRPr lang="es-PA" sz="1600" b="1" dirty="0"/>
          </a:p>
          <a:p>
            <a:r>
              <a:rPr lang="es-PA" sz="1600" b="1" dirty="0"/>
              <a:t>#media</a:t>
            </a:r>
          </a:p>
          <a:p>
            <a:r>
              <a:rPr lang="es-PA" sz="1600" dirty="0" smtClean="0"/>
              <a:t>me1&lt;-</a:t>
            </a:r>
            <a:r>
              <a:rPr lang="es-PA" sz="1600" dirty="0"/>
              <a:t>median(hospital1$valores</a:t>
            </a:r>
            <a:r>
              <a:rPr lang="es-PA" sz="1600" dirty="0" smtClean="0"/>
              <a:t>)</a:t>
            </a:r>
          </a:p>
          <a:p>
            <a:r>
              <a:rPr lang="es-PA" sz="1600" dirty="0" smtClean="0"/>
              <a:t>me2&lt;-median(hospital2$valores</a:t>
            </a:r>
            <a:r>
              <a:rPr lang="es-PA" sz="1600" dirty="0"/>
              <a:t>)</a:t>
            </a:r>
          </a:p>
          <a:p>
            <a:r>
              <a:rPr lang="es-PA" sz="1600" dirty="0" smtClean="0"/>
              <a:t>me3&lt;-median(hospital3$valores</a:t>
            </a:r>
            <a:r>
              <a:rPr lang="es-PA" sz="1600" dirty="0"/>
              <a:t>)</a:t>
            </a:r>
          </a:p>
          <a:p>
            <a:endParaRPr lang="es-PA" sz="1600" b="1" dirty="0" smtClean="0"/>
          </a:p>
          <a:p>
            <a:r>
              <a:rPr lang="es-PA" sz="1600" b="1" dirty="0"/>
              <a:t>#media</a:t>
            </a:r>
          </a:p>
          <a:p>
            <a:r>
              <a:rPr lang="es-PA" sz="1600" dirty="0" smtClean="0"/>
              <a:t>m1</a:t>
            </a:r>
            <a:r>
              <a:rPr lang="es-PA" sz="1600" dirty="0"/>
              <a:t>&lt;-mean(hospital1$valores)</a:t>
            </a:r>
          </a:p>
          <a:p>
            <a:r>
              <a:rPr lang="es-PA" sz="1600" dirty="0"/>
              <a:t>m2&lt;-mean(hospital2$valores)</a:t>
            </a:r>
          </a:p>
          <a:p>
            <a:r>
              <a:rPr lang="es-PA" sz="1600" dirty="0"/>
              <a:t>m3&lt;-mean(hospital3$valores</a:t>
            </a:r>
            <a:r>
              <a:rPr lang="es-PA" sz="1600" dirty="0" smtClean="0"/>
              <a:t>)</a:t>
            </a:r>
          </a:p>
          <a:p>
            <a:endParaRPr lang="es-PA" sz="1600" b="1" dirty="0"/>
          </a:p>
          <a:p>
            <a:r>
              <a:rPr lang="es-PA" sz="1600" b="1" dirty="0" smtClean="0"/>
              <a:t>#</a:t>
            </a:r>
            <a:r>
              <a:rPr lang="es-PA" sz="1600" b="1" dirty="0" err="1"/>
              <a:t>desviacion</a:t>
            </a:r>
            <a:r>
              <a:rPr lang="es-PA" sz="1600" b="1" dirty="0"/>
              <a:t> </a:t>
            </a:r>
            <a:r>
              <a:rPr lang="es-PA" sz="1600" b="1" dirty="0" err="1"/>
              <a:t>estandar</a:t>
            </a:r>
            <a:endParaRPr lang="es-PA" sz="1600" b="1" dirty="0"/>
          </a:p>
          <a:p>
            <a:r>
              <a:rPr lang="es-PA" sz="1600" dirty="0"/>
              <a:t>sd1 &lt;- </a:t>
            </a:r>
            <a:r>
              <a:rPr lang="es-PA" sz="1600" dirty="0" err="1"/>
              <a:t>sd</a:t>
            </a:r>
            <a:r>
              <a:rPr lang="es-PA" sz="1600" dirty="0"/>
              <a:t>(hospital1$valores)</a:t>
            </a:r>
          </a:p>
          <a:p>
            <a:r>
              <a:rPr lang="es-PA" sz="1600" dirty="0"/>
              <a:t>sd2 &lt;- </a:t>
            </a:r>
            <a:r>
              <a:rPr lang="es-PA" sz="1600" dirty="0" err="1"/>
              <a:t>sd</a:t>
            </a:r>
            <a:r>
              <a:rPr lang="es-PA" sz="1600" dirty="0"/>
              <a:t>(hospital2$valores)</a:t>
            </a:r>
          </a:p>
          <a:p>
            <a:r>
              <a:rPr lang="es-PA" sz="1600" dirty="0"/>
              <a:t>sd3 &lt;- </a:t>
            </a:r>
            <a:r>
              <a:rPr lang="es-PA" sz="1600" dirty="0" err="1"/>
              <a:t>sd</a:t>
            </a:r>
            <a:r>
              <a:rPr lang="es-PA" sz="1600" dirty="0"/>
              <a:t>(hospital3$valores)</a:t>
            </a:r>
          </a:p>
          <a:p>
            <a:endParaRPr lang="es-PA" sz="1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68025" r="91111" b="6543"/>
          <a:stretch/>
        </p:blipFill>
        <p:spPr>
          <a:xfrm>
            <a:off x="6364256" y="2057069"/>
            <a:ext cx="2349500" cy="37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Título"/>
          <p:cNvSpPr>
            <a:spLocks noGrp="1"/>
          </p:cNvSpPr>
          <p:nvPr>
            <p:ph type="title"/>
          </p:nvPr>
        </p:nvSpPr>
        <p:spPr>
          <a:xfrm>
            <a:off x="1529665" y="342769"/>
            <a:ext cx="9782452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Representación gráfica de variables </a:t>
            </a:r>
            <a:r>
              <a:rPr lang="es-PA" sz="3200" b="1" dirty="0">
                <a:solidFill>
                  <a:srgbClr val="701C6F"/>
                </a:solidFill>
              </a:rPr>
              <a:t>continua </a:t>
            </a:r>
            <a:r>
              <a:rPr lang="es-PA" sz="3200" b="1" dirty="0" smtClean="0">
                <a:solidFill>
                  <a:srgbClr val="701C6F"/>
                </a:solidFill>
              </a:rPr>
              <a:t/>
            </a:r>
            <a:br>
              <a:rPr lang="es-PA" sz="3200" b="1" dirty="0" smtClean="0">
                <a:solidFill>
                  <a:srgbClr val="701C6F"/>
                </a:solidFill>
              </a:rPr>
            </a:br>
            <a:r>
              <a:rPr lang="es-PA" sz="3200" b="1" dirty="0" smtClean="0">
                <a:solidFill>
                  <a:srgbClr val="701C6F"/>
                </a:solidFill>
              </a:rPr>
              <a:t>Gráfica de dispersión</a:t>
            </a:r>
            <a:endParaRPr lang="es-PA" sz="2800" b="1" dirty="0"/>
          </a:p>
        </p:txBody>
      </p:sp>
      <p:sp>
        <p:nvSpPr>
          <p:cNvPr id="19" name="Rectángulo 18"/>
          <p:cNvSpPr/>
          <p:nvPr/>
        </p:nvSpPr>
        <p:spPr>
          <a:xfrm>
            <a:off x="388387" y="1800090"/>
            <a:ext cx="56620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600" dirty="0" smtClean="0"/>
              <a:t>#graficar diagramas de dispersión de hospitales</a:t>
            </a:r>
          </a:p>
          <a:p>
            <a:r>
              <a:rPr lang="es-PA" sz="1600" dirty="0" smtClean="0"/>
              <a:t># </a:t>
            </a:r>
            <a:r>
              <a:rPr lang="es-PA" sz="1600" dirty="0" err="1" smtClean="0"/>
              <a:t>cex</a:t>
            </a:r>
            <a:r>
              <a:rPr lang="es-PA" sz="1600" dirty="0" smtClean="0"/>
              <a:t>=1 , tamaño del punto en el grafico</a:t>
            </a:r>
          </a:p>
          <a:p>
            <a:r>
              <a:rPr lang="es-PA" sz="1600" dirty="0" smtClean="0"/>
              <a:t>#</a:t>
            </a:r>
            <a:r>
              <a:rPr lang="es-PA" sz="1600" dirty="0" err="1" smtClean="0"/>
              <a:t>pch</a:t>
            </a:r>
            <a:r>
              <a:rPr lang="es-PA" sz="1600" dirty="0" smtClean="0"/>
              <a:t> =15 , tipo de punto , figura</a:t>
            </a:r>
          </a:p>
          <a:p>
            <a:r>
              <a:rPr lang="es-PA" sz="1600" dirty="0" smtClean="0"/>
              <a:t>#</a:t>
            </a:r>
            <a:r>
              <a:rPr lang="es-PA" sz="1600" dirty="0" err="1" smtClean="0"/>
              <a:t>xlim</a:t>
            </a:r>
            <a:r>
              <a:rPr lang="es-PA" sz="1600" dirty="0" smtClean="0"/>
              <a:t> = escala del eje x de -45 a 200</a:t>
            </a:r>
          </a:p>
          <a:p>
            <a:endParaRPr lang="es-PA" sz="1600" b="1" dirty="0"/>
          </a:p>
          <a:p>
            <a:r>
              <a:rPr lang="es-PA" sz="1600" b="1" dirty="0" smtClean="0"/>
              <a:t>#</a:t>
            </a:r>
            <a:r>
              <a:rPr lang="es-PA" sz="1600" b="1" dirty="0" err="1" smtClean="0"/>
              <a:t>plot</a:t>
            </a:r>
            <a:r>
              <a:rPr lang="es-PA" sz="1600" b="1" dirty="0" smtClean="0"/>
              <a:t> del hospital 1</a:t>
            </a:r>
            <a:endParaRPr lang="es-PA" sz="1600" b="1" dirty="0"/>
          </a:p>
          <a:p>
            <a:r>
              <a:rPr lang="es-PA" sz="1600" dirty="0" err="1"/>
              <a:t>plot</a:t>
            </a:r>
            <a:r>
              <a:rPr lang="es-PA" sz="1600" dirty="0"/>
              <a:t>(hospital1$valores,hospital1$nombre, </a:t>
            </a:r>
            <a:r>
              <a:rPr lang="es-PA" sz="1600" dirty="0" err="1"/>
              <a:t>main</a:t>
            </a:r>
            <a:r>
              <a:rPr lang="es-PA" sz="1600" dirty="0"/>
              <a:t>="Hospital 1 \n datos", </a:t>
            </a:r>
            <a:r>
              <a:rPr lang="es-PA" sz="1600" dirty="0" err="1">
                <a:solidFill>
                  <a:srgbClr val="FF0000"/>
                </a:solidFill>
              </a:rPr>
              <a:t>cex</a:t>
            </a:r>
            <a:r>
              <a:rPr lang="es-PA" sz="1600" dirty="0">
                <a:solidFill>
                  <a:srgbClr val="FF0000"/>
                </a:solidFill>
              </a:rPr>
              <a:t>=1</a:t>
            </a:r>
            <a:r>
              <a:rPr lang="es-PA" sz="1600" dirty="0"/>
              <a:t>, </a:t>
            </a:r>
            <a:r>
              <a:rPr lang="es-PA" sz="1600" b="1" dirty="0" err="1">
                <a:solidFill>
                  <a:schemeClr val="accent6">
                    <a:lumMod val="75000"/>
                  </a:schemeClr>
                </a:solidFill>
              </a:rPr>
              <a:t>pch</a:t>
            </a:r>
            <a:r>
              <a:rPr lang="es-PA" sz="1600" b="1" dirty="0">
                <a:solidFill>
                  <a:schemeClr val="accent6">
                    <a:lumMod val="75000"/>
                  </a:schemeClr>
                </a:solidFill>
              </a:rPr>
              <a:t>=15</a:t>
            </a:r>
            <a:r>
              <a:rPr lang="es-PA" sz="1600" dirty="0"/>
              <a:t>, col="blue", </a:t>
            </a:r>
            <a:r>
              <a:rPr lang="es-PA" sz="1600" b="1" dirty="0" err="1">
                <a:solidFill>
                  <a:srgbClr val="800080"/>
                </a:solidFill>
              </a:rPr>
              <a:t>xlim</a:t>
            </a:r>
            <a:r>
              <a:rPr lang="es-PA" sz="1600" b="1" dirty="0">
                <a:solidFill>
                  <a:srgbClr val="800080"/>
                </a:solidFill>
              </a:rPr>
              <a:t> = c(-45, 200</a:t>
            </a:r>
            <a:r>
              <a:rPr lang="es-PA" sz="1600" b="1" dirty="0" smtClean="0">
                <a:solidFill>
                  <a:srgbClr val="800080"/>
                </a:solidFill>
              </a:rPr>
              <a:t>), </a:t>
            </a:r>
          </a:p>
          <a:p>
            <a:r>
              <a:rPr lang="es-PA" sz="1600" dirty="0" err="1" smtClean="0"/>
              <a:t>xlab</a:t>
            </a:r>
            <a:r>
              <a:rPr lang="es-PA" sz="1600" dirty="0"/>
              <a:t>="tiempo", </a:t>
            </a:r>
            <a:r>
              <a:rPr lang="es-PA" sz="1600" dirty="0" err="1"/>
              <a:t>ylab</a:t>
            </a:r>
            <a:r>
              <a:rPr lang="es-PA" sz="1600" dirty="0"/>
              <a:t>="</a:t>
            </a:r>
            <a:r>
              <a:rPr lang="es-PA" sz="1600" dirty="0" err="1"/>
              <a:t>observacion</a:t>
            </a:r>
            <a:r>
              <a:rPr lang="es-PA" sz="1600" dirty="0" smtClean="0"/>
              <a:t>")</a:t>
            </a:r>
          </a:p>
          <a:p>
            <a:endParaRPr lang="es-PA" sz="1600" b="1" dirty="0" smtClean="0"/>
          </a:p>
          <a:p>
            <a:r>
              <a:rPr lang="es-PA" sz="1600" b="1" dirty="0" smtClean="0"/>
              <a:t># líneas que interceptan el grafico</a:t>
            </a:r>
          </a:p>
          <a:p>
            <a:r>
              <a:rPr lang="es-PA" sz="1600" dirty="0" err="1" smtClean="0"/>
              <a:t>abline</a:t>
            </a:r>
            <a:r>
              <a:rPr lang="es-PA" sz="1600" dirty="0" smtClean="0"/>
              <a:t>(v=me1, </a:t>
            </a:r>
            <a:r>
              <a:rPr lang="es-PA" sz="1600" dirty="0"/>
              <a:t>col="</a:t>
            </a:r>
            <a:r>
              <a:rPr lang="es-PA" sz="1600" dirty="0" err="1"/>
              <a:t>black</a:t>
            </a:r>
            <a:r>
              <a:rPr lang="es-PA" sz="1600" dirty="0" smtClean="0"/>
              <a:t>") #mediana</a:t>
            </a:r>
            <a:endParaRPr lang="es-PA" sz="1600" dirty="0"/>
          </a:p>
          <a:p>
            <a:r>
              <a:rPr lang="es-PA" sz="1600" dirty="0" err="1"/>
              <a:t>abline</a:t>
            </a:r>
            <a:r>
              <a:rPr lang="es-PA" sz="1600" dirty="0"/>
              <a:t>(v=m1, col="</a:t>
            </a:r>
            <a:r>
              <a:rPr lang="es-PA" sz="1600" dirty="0" err="1"/>
              <a:t>purple</a:t>
            </a:r>
            <a:r>
              <a:rPr lang="es-PA" sz="1600" dirty="0" smtClean="0"/>
              <a:t>")  #media </a:t>
            </a:r>
            <a:endParaRPr lang="es-PA" sz="1600" dirty="0"/>
          </a:p>
          <a:p>
            <a:r>
              <a:rPr lang="es-PA" sz="1600" dirty="0" err="1"/>
              <a:t>abline</a:t>
            </a:r>
            <a:r>
              <a:rPr lang="es-PA" sz="1600" dirty="0"/>
              <a:t>(v=m1-sd1, col="red</a:t>
            </a:r>
            <a:r>
              <a:rPr lang="es-PA" sz="1600" dirty="0" smtClean="0"/>
              <a:t>") #desviación </a:t>
            </a:r>
            <a:r>
              <a:rPr lang="es-PA" sz="1600" dirty="0" err="1" smtClean="0"/>
              <a:t>standar</a:t>
            </a:r>
            <a:endParaRPr lang="es-PA" sz="1600" dirty="0"/>
          </a:p>
          <a:p>
            <a:r>
              <a:rPr lang="es-PA" sz="1600" dirty="0" err="1"/>
              <a:t>abline</a:t>
            </a:r>
            <a:r>
              <a:rPr lang="es-PA" sz="1600" dirty="0"/>
              <a:t>(v=m1+sd1, col="red</a:t>
            </a:r>
            <a:r>
              <a:rPr lang="es-PA" sz="1600" dirty="0" smtClean="0"/>
              <a:t>") </a:t>
            </a:r>
            <a:r>
              <a:rPr lang="es-PA" sz="1600" dirty="0"/>
              <a:t>#desviación </a:t>
            </a:r>
            <a:r>
              <a:rPr lang="es-PA" sz="1600" dirty="0" err="1" smtClean="0"/>
              <a:t>standar</a:t>
            </a:r>
            <a:endParaRPr lang="es-PA" sz="1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5208" t="37161" r="903" b="5926"/>
          <a:stretch/>
        </p:blipFill>
        <p:spPr>
          <a:xfrm>
            <a:off x="6604000" y="1668332"/>
            <a:ext cx="4953000" cy="46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Título"/>
          <p:cNvSpPr>
            <a:spLocks noGrp="1"/>
          </p:cNvSpPr>
          <p:nvPr>
            <p:ph type="title"/>
          </p:nvPr>
        </p:nvSpPr>
        <p:spPr>
          <a:xfrm>
            <a:off x="1529665" y="342769"/>
            <a:ext cx="9782452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Representación gráfica de variables </a:t>
            </a:r>
            <a:r>
              <a:rPr lang="es-PA" sz="3200" b="1" dirty="0">
                <a:solidFill>
                  <a:srgbClr val="701C6F"/>
                </a:solidFill>
              </a:rPr>
              <a:t>continua </a:t>
            </a:r>
            <a:r>
              <a:rPr lang="es-PA" sz="3200" b="1" dirty="0" smtClean="0">
                <a:solidFill>
                  <a:srgbClr val="701C6F"/>
                </a:solidFill>
              </a:rPr>
              <a:t/>
            </a:r>
            <a:br>
              <a:rPr lang="es-PA" sz="3200" b="1" dirty="0" smtClean="0">
                <a:solidFill>
                  <a:srgbClr val="701C6F"/>
                </a:solidFill>
              </a:rPr>
            </a:br>
            <a:r>
              <a:rPr lang="es-PA" sz="3200" b="1" dirty="0" smtClean="0">
                <a:solidFill>
                  <a:srgbClr val="701C6F"/>
                </a:solidFill>
              </a:rPr>
              <a:t>Gráfica de dispersión</a:t>
            </a:r>
            <a:endParaRPr lang="es-PA" sz="2800" b="1" dirty="0"/>
          </a:p>
        </p:txBody>
      </p:sp>
      <p:sp>
        <p:nvSpPr>
          <p:cNvPr id="19" name="Rectángulo 18"/>
          <p:cNvSpPr/>
          <p:nvPr/>
        </p:nvSpPr>
        <p:spPr>
          <a:xfrm>
            <a:off x="388387" y="1800090"/>
            <a:ext cx="56620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600" dirty="0" smtClean="0"/>
              <a:t>#graficar diagramas de dispersión de hospitales</a:t>
            </a:r>
          </a:p>
          <a:p>
            <a:r>
              <a:rPr lang="es-PA" sz="1600" dirty="0" smtClean="0"/>
              <a:t># </a:t>
            </a:r>
            <a:r>
              <a:rPr lang="es-PA" sz="1600" dirty="0" err="1" smtClean="0"/>
              <a:t>cex</a:t>
            </a:r>
            <a:r>
              <a:rPr lang="es-PA" sz="1600" dirty="0" smtClean="0"/>
              <a:t>=1 , tamaño del punto en el grafico</a:t>
            </a:r>
          </a:p>
          <a:p>
            <a:r>
              <a:rPr lang="es-PA" sz="1600" dirty="0" smtClean="0"/>
              <a:t>#</a:t>
            </a:r>
            <a:r>
              <a:rPr lang="es-PA" sz="1600" dirty="0" err="1" smtClean="0"/>
              <a:t>pch</a:t>
            </a:r>
            <a:r>
              <a:rPr lang="es-PA" sz="1600" dirty="0" smtClean="0"/>
              <a:t> =15 , tipo de punto , figura</a:t>
            </a:r>
          </a:p>
          <a:p>
            <a:r>
              <a:rPr lang="es-PA" sz="1600" dirty="0" smtClean="0"/>
              <a:t>#</a:t>
            </a:r>
            <a:r>
              <a:rPr lang="es-PA" sz="1600" dirty="0" err="1" smtClean="0"/>
              <a:t>xlim</a:t>
            </a:r>
            <a:r>
              <a:rPr lang="es-PA" sz="1600" dirty="0" smtClean="0"/>
              <a:t> = escala del eje x de -45 a 200</a:t>
            </a:r>
          </a:p>
          <a:p>
            <a:endParaRPr lang="es-PA" sz="1600" b="1" dirty="0"/>
          </a:p>
          <a:p>
            <a:r>
              <a:rPr lang="es-PA" sz="1600" b="1" dirty="0" smtClean="0"/>
              <a:t>#</a:t>
            </a:r>
            <a:r>
              <a:rPr lang="es-PA" sz="1600" b="1" dirty="0" err="1" smtClean="0"/>
              <a:t>plot</a:t>
            </a:r>
            <a:r>
              <a:rPr lang="es-PA" sz="1600" b="1" dirty="0" smtClean="0"/>
              <a:t> del hospital 2</a:t>
            </a:r>
            <a:endParaRPr lang="es-PA" sz="1600" b="1" dirty="0"/>
          </a:p>
          <a:p>
            <a:r>
              <a:rPr lang="es-PA" sz="1600" dirty="0" err="1" smtClean="0"/>
              <a:t>plot</a:t>
            </a:r>
            <a:r>
              <a:rPr lang="es-PA" sz="1600" dirty="0" smtClean="0"/>
              <a:t>(hospital2$valores,hospital2$nombre</a:t>
            </a:r>
            <a:r>
              <a:rPr lang="es-PA" sz="1600" dirty="0"/>
              <a:t>, </a:t>
            </a:r>
            <a:r>
              <a:rPr lang="es-PA" sz="1600" dirty="0" err="1"/>
              <a:t>main</a:t>
            </a:r>
            <a:r>
              <a:rPr lang="es-PA" sz="1600" dirty="0"/>
              <a:t>="Hospital </a:t>
            </a:r>
            <a:r>
              <a:rPr lang="es-PA" sz="1600" dirty="0" smtClean="0"/>
              <a:t>2 </a:t>
            </a:r>
            <a:r>
              <a:rPr lang="es-PA" sz="1600" dirty="0"/>
              <a:t>\n datos", </a:t>
            </a:r>
            <a:r>
              <a:rPr lang="es-PA" sz="1600" dirty="0" err="1">
                <a:solidFill>
                  <a:srgbClr val="FF0000"/>
                </a:solidFill>
              </a:rPr>
              <a:t>cex</a:t>
            </a:r>
            <a:r>
              <a:rPr lang="es-PA" sz="1600" dirty="0">
                <a:solidFill>
                  <a:srgbClr val="FF0000"/>
                </a:solidFill>
              </a:rPr>
              <a:t>=1</a:t>
            </a:r>
            <a:r>
              <a:rPr lang="es-PA" sz="1600" dirty="0"/>
              <a:t>, </a:t>
            </a:r>
            <a:r>
              <a:rPr lang="es-PA" sz="1600" b="1" dirty="0" err="1">
                <a:solidFill>
                  <a:schemeClr val="accent6">
                    <a:lumMod val="75000"/>
                  </a:schemeClr>
                </a:solidFill>
              </a:rPr>
              <a:t>pch</a:t>
            </a:r>
            <a:r>
              <a:rPr lang="es-PA" sz="1600" b="1" dirty="0">
                <a:solidFill>
                  <a:schemeClr val="accent6">
                    <a:lumMod val="75000"/>
                  </a:schemeClr>
                </a:solidFill>
              </a:rPr>
              <a:t>=15</a:t>
            </a:r>
            <a:r>
              <a:rPr lang="es-PA" sz="1600" dirty="0"/>
              <a:t>, col="blue", </a:t>
            </a:r>
            <a:r>
              <a:rPr lang="es-PA" sz="1600" b="1" dirty="0" err="1">
                <a:solidFill>
                  <a:srgbClr val="800080"/>
                </a:solidFill>
              </a:rPr>
              <a:t>xlim</a:t>
            </a:r>
            <a:r>
              <a:rPr lang="es-PA" sz="1600" b="1" dirty="0">
                <a:solidFill>
                  <a:srgbClr val="800080"/>
                </a:solidFill>
              </a:rPr>
              <a:t> = c(-45, 200</a:t>
            </a:r>
            <a:r>
              <a:rPr lang="es-PA" sz="1600" b="1" dirty="0" smtClean="0">
                <a:solidFill>
                  <a:srgbClr val="800080"/>
                </a:solidFill>
              </a:rPr>
              <a:t>), </a:t>
            </a:r>
          </a:p>
          <a:p>
            <a:r>
              <a:rPr lang="es-PA" sz="1600" dirty="0" err="1" smtClean="0"/>
              <a:t>xlab</a:t>
            </a:r>
            <a:r>
              <a:rPr lang="es-PA" sz="1600" dirty="0"/>
              <a:t>="tiempo", </a:t>
            </a:r>
            <a:r>
              <a:rPr lang="es-PA" sz="1600" dirty="0" err="1"/>
              <a:t>ylab</a:t>
            </a:r>
            <a:r>
              <a:rPr lang="es-PA" sz="1600" dirty="0"/>
              <a:t>="</a:t>
            </a:r>
            <a:r>
              <a:rPr lang="es-PA" sz="1600" dirty="0" err="1"/>
              <a:t>observacion</a:t>
            </a:r>
            <a:r>
              <a:rPr lang="es-PA" sz="1600" dirty="0" smtClean="0"/>
              <a:t>")</a:t>
            </a:r>
          </a:p>
          <a:p>
            <a:endParaRPr lang="es-PA" sz="1600" b="1" dirty="0" smtClean="0"/>
          </a:p>
          <a:p>
            <a:r>
              <a:rPr lang="es-PA" sz="1600" b="1" dirty="0" smtClean="0"/>
              <a:t># líneas que interceptan el grafico</a:t>
            </a:r>
          </a:p>
          <a:p>
            <a:r>
              <a:rPr lang="es-PA" sz="1600" dirty="0" err="1" smtClean="0"/>
              <a:t>abline</a:t>
            </a:r>
            <a:r>
              <a:rPr lang="es-PA" sz="1600" dirty="0" smtClean="0"/>
              <a:t>(v=me2, </a:t>
            </a:r>
            <a:r>
              <a:rPr lang="es-PA" sz="1600" dirty="0"/>
              <a:t>col="</a:t>
            </a:r>
            <a:r>
              <a:rPr lang="es-PA" sz="1600" dirty="0" err="1"/>
              <a:t>black</a:t>
            </a:r>
            <a:r>
              <a:rPr lang="es-PA" sz="1600" dirty="0" smtClean="0"/>
              <a:t>") #mediana</a:t>
            </a:r>
            <a:endParaRPr lang="es-PA" sz="1600" dirty="0"/>
          </a:p>
          <a:p>
            <a:r>
              <a:rPr lang="es-PA" sz="1600" dirty="0" err="1" smtClean="0"/>
              <a:t>abline</a:t>
            </a:r>
            <a:r>
              <a:rPr lang="es-PA" sz="1600" dirty="0" smtClean="0"/>
              <a:t>(v=m2, </a:t>
            </a:r>
            <a:r>
              <a:rPr lang="es-PA" sz="1600" dirty="0"/>
              <a:t>col="</a:t>
            </a:r>
            <a:r>
              <a:rPr lang="es-PA" sz="1600" dirty="0" err="1"/>
              <a:t>purple</a:t>
            </a:r>
            <a:r>
              <a:rPr lang="es-PA" sz="1600" dirty="0" smtClean="0"/>
              <a:t>")  #media </a:t>
            </a:r>
            <a:endParaRPr lang="es-PA" sz="1600" dirty="0"/>
          </a:p>
          <a:p>
            <a:r>
              <a:rPr lang="es-PA" sz="1600" dirty="0" err="1" smtClean="0"/>
              <a:t>abline</a:t>
            </a:r>
            <a:r>
              <a:rPr lang="es-PA" sz="1600" dirty="0" smtClean="0"/>
              <a:t>(v=m2-sd2, </a:t>
            </a:r>
            <a:r>
              <a:rPr lang="es-PA" sz="1600" dirty="0"/>
              <a:t>col="red</a:t>
            </a:r>
            <a:r>
              <a:rPr lang="es-PA" sz="1600" dirty="0" smtClean="0"/>
              <a:t>") #desviación </a:t>
            </a:r>
            <a:r>
              <a:rPr lang="es-PA" sz="1600" dirty="0" err="1" smtClean="0"/>
              <a:t>standar</a:t>
            </a:r>
            <a:endParaRPr lang="es-PA" sz="1600" dirty="0"/>
          </a:p>
          <a:p>
            <a:r>
              <a:rPr lang="es-PA" sz="1600" dirty="0" err="1" smtClean="0"/>
              <a:t>abline</a:t>
            </a:r>
            <a:r>
              <a:rPr lang="es-PA" sz="1600" dirty="0" smtClean="0"/>
              <a:t>(v=m2+sd2, </a:t>
            </a:r>
            <a:r>
              <a:rPr lang="es-PA" sz="1600" dirty="0"/>
              <a:t>col="red</a:t>
            </a:r>
            <a:r>
              <a:rPr lang="es-PA" sz="1600" dirty="0" smtClean="0"/>
              <a:t>") </a:t>
            </a:r>
            <a:r>
              <a:rPr lang="es-PA" sz="1600" dirty="0"/>
              <a:t>#desviación </a:t>
            </a:r>
            <a:r>
              <a:rPr lang="es-PA" sz="1600" dirty="0" err="1" smtClean="0"/>
              <a:t>standar</a:t>
            </a:r>
            <a:endParaRPr lang="es-PA" sz="1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5348" t="37531" r="902" b="6050"/>
          <a:stretch/>
        </p:blipFill>
        <p:spPr>
          <a:xfrm>
            <a:off x="6299200" y="1668332"/>
            <a:ext cx="5168900" cy="48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Título"/>
          <p:cNvSpPr>
            <a:spLocks noGrp="1"/>
          </p:cNvSpPr>
          <p:nvPr>
            <p:ph type="title"/>
          </p:nvPr>
        </p:nvSpPr>
        <p:spPr>
          <a:xfrm>
            <a:off x="1529665" y="342769"/>
            <a:ext cx="9782452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Representación gráfica de variables </a:t>
            </a:r>
            <a:r>
              <a:rPr lang="es-PA" sz="3200" b="1" dirty="0">
                <a:solidFill>
                  <a:srgbClr val="701C6F"/>
                </a:solidFill>
              </a:rPr>
              <a:t>continua </a:t>
            </a:r>
            <a:r>
              <a:rPr lang="es-PA" sz="3200" b="1" dirty="0" smtClean="0">
                <a:solidFill>
                  <a:srgbClr val="701C6F"/>
                </a:solidFill>
              </a:rPr>
              <a:t/>
            </a:r>
            <a:br>
              <a:rPr lang="es-PA" sz="3200" b="1" dirty="0" smtClean="0">
                <a:solidFill>
                  <a:srgbClr val="701C6F"/>
                </a:solidFill>
              </a:rPr>
            </a:br>
            <a:r>
              <a:rPr lang="es-PA" sz="3200" b="1" dirty="0" smtClean="0">
                <a:solidFill>
                  <a:srgbClr val="701C6F"/>
                </a:solidFill>
              </a:rPr>
              <a:t>Gráfica de dispersión</a:t>
            </a:r>
            <a:endParaRPr lang="es-PA" sz="2800" b="1" dirty="0"/>
          </a:p>
        </p:txBody>
      </p:sp>
      <p:sp>
        <p:nvSpPr>
          <p:cNvPr id="19" name="Rectángulo 18"/>
          <p:cNvSpPr/>
          <p:nvPr/>
        </p:nvSpPr>
        <p:spPr>
          <a:xfrm>
            <a:off x="388387" y="1800090"/>
            <a:ext cx="56620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600" dirty="0" smtClean="0"/>
              <a:t>#graficar diagramas de dispersión de hospitales</a:t>
            </a:r>
          </a:p>
          <a:p>
            <a:r>
              <a:rPr lang="es-PA" sz="1600" dirty="0" smtClean="0"/>
              <a:t># </a:t>
            </a:r>
            <a:r>
              <a:rPr lang="es-PA" sz="1600" dirty="0" err="1" smtClean="0"/>
              <a:t>cex</a:t>
            </a:r>
            <a:r>
              <a:rPr lang="es-PA" sz="1600" dirty="0" smtClean="0"/>
              <a:t>=1 , tamaño del punto en el grafico</a:t>
            </a:r>
          </a:p>
          <a:p>
            <a:r>
              <a:rPr lang="es-PA" sz="1600" dirty="0" smtClean="0"/>
              <a:t>#</a:t>
            </a:r>
            <a:r>
              <a:rPr lang="es-PA" sz="1600" dirty="0" err="1" smtClean="0"/>
              <a:t>pch</a:t>
            </a:r>
            <a:r>
              <a:rPr lang="es-PA" sz="1600" dirty="0" smtClean="0"/>
              <a:t> =15 , tipo de punto , figura</a:t>
            </a:r>
          </a:p>
          <a:p>
            <a:r>
              <a:rPr lang="es-PA" sz="1600" dirty="0" smtClean="0"/>
              <a:t>#</a:t>
            </a:r>
            <a:r>
              <a:rPr lang="es-PA" sz="1600" dirty="0" err="1" smtClean="0"/>
              <a:t>xlim</a:t>
            </a:r>
            <a:r>
              <a:rPr lang="es-PA" sz="1600" dirty="0" smtClean="0"/>
              <a:t> = escala del eje x de -45 a 200</a:t>
            </a:r>
          </a:p>
          <a:p>
            <a:endParaRPr lang="es-PA" sz="1600" b="1" dirty="0"/>
          </a:p>
          <a:p>
            <a:r>
              <a:rPr lang="es-PA" sz="1600" b="1" dirty="0" smtClean="0"/>
              <a:t>#</a:t>
            </a:r>
            <a:r>
              <a:rPr lang="es-PA" sz="1600" b="1" dirty="0" err="1" smtClean="0"/>
              <a:t>plot</a:t>
            </a:r>
            <a:r>
              <a:rPr lang="es-PA" sz="1600" b="1" dirty="0" smtClean="0"/>
              <a:t> del hospital 3</a:t>
            </a:r>
            <a:endParaRPr lang="es-PA" sz="1600" b="1" dirty="0"/>
          </a:p>
          <a:p>
            <a:r>
              <a:rPr lang="es-PA" sz="1600" dirty="0" err="1" smtClean="0"/>
              <a:t>plot</a:t>
            </a:r>
            <a:r>
              <a:rPr lang="es-PA" sz="1600" dirty="0" smtClean="0"/>
              <a:t>(hospital3$valores,hospital3$nombre</a:t>
            </a:r>
            <a:r>
              <a:rPr lang="es-PA" sz="1600" dirty="0"/>
              <a:t>, </a:t>
            </a:r>
            <a:r>
              <a:rPr lang="es-PA" sz="1600" dirty="0" err="1"/>
              <a:t>main</a:t>
            </a:r>
            <a:r>
              <a:rPr lang="es-PA" sz="1600" dirty="0"/>
              <a:t>="Hospital </a:t>
            </a:r>
            <a:r>
              <a:rPr lang="es-PA" sz="1600" dirty="0" smtClean="0"/>
              <a:t>3 </a:t>
            </a:r>
            <a:r>
              <a:rPr lang="es-PA" sz="1600" dirty="0"/>
              <a:t>\n datos", </a:t>
            </a:r>
            <a:r>
              <a:rPr lang="es-PA" sz="1600" dirty="0" err="1">
                <a:solidFill>
                  <a:srgbClr val="FF0000"/>
                </a:solidFill>
              </a:rPr>
              <a:t>cex</a:t>
            </a:r>
            <a:r>
              <a:rPr lang="es-PA" sz="1600" dirty="0">
                <a:solidFill>
                  <a:srgbClr val="FF0000"/>
                </a:solidFill>
              </a:rPr>
              <a:t>=1</a:t>
            </a:r>
            <a:r>
              <a:rPr lang="es-PA" sz="1600" dirty="0"/>
              <a:t>, </a:t>
            </a:r>
            <a:r>
              <a:rPr lang="es-PA" sz="1600" b="1" dirty="0" err="1">
                <a:solidFill>
                  <a:schemeClr val="accent6">
                    <a:lumMod val="75000"/>
                  </a:schemeClr>
                </a:solidFill>
              </a:rPr>
              <a:t>pch</a:t>
            </a:r>
            <a:r>
              <a:rPr lang="es-PA" sz="1600" b="1" dirty="0">
                <a:solidFill>
                  <a:schemeClr val="accent6">
                    <a:lumMod val="75000"/>
                  </a:schemeClr>
                </a:solidFill>
              </a:rPr>
              <a:t>=15</a:t>
            </a:r>
            <a:r>
              <a:rPr lang="es-PA" sz="1600" dirty="0"/>
              <a:t>, col="blue", </a:t>
            </a:r>
            <a:r>
              <a:rPr lang="es-PA" sz="1600" b="1" dirty="0" err="1">
                <a:solidFill>
                  <a:srgbClr val="800080"/>
                </a:solidFill>
              </a:rPr>
              <a:t>xlim</a:t>
            </a:r>
            <a:r>
              <a:rPr lang="es-PA" sz="1600" b="1" dirty="0">
                <a:solidFill>
                  <a:srgbClr val="800080"/>
                </a:solidFill>
              </a:rPr>
              <a:t> = c(-45, 200</a:t>
            </a:r>
            <a:r>
              <a:rPr lang="es-PA" sz="1600" b="1" dirty="0" smtClean="0">
                <a:solidFill>
                  <a:srgbClr val="800080"/>
                </a:solidFill>
              </a:rPr>
              <a:t>), </a:t>
            </a:r>
          </a:p>
          <a:p>
            <a:r>
              <a:rPr lang="es-PA" sz="1600" dirty="0" err="1" smtClean="0"/>
              <a:t>xlab</a:t>
            </a:r>
            <a:r>
              <a:rPr lang="es-PA" sz="1600" dirty="0"/>
              <a:t>="tiempo", </a:t>
            </a:r>
            <a:r>
              <a:rPr lang="es-PA" sz="1600" dirty="0" err="1"/>
              <a:t>ylab</a:t>
            </a:r>
            <a:r>
              <a:rPr lang="es-PA" sz="1600" dirty="0"/>
              <a:t>="</a:t>
            </a:r>
            <a:r>
              <a:rPr lang="es-PA" sz="1600" dirty="0" err="1"/>
              <a:t>observacion</a:t>
            </a:r>
            <a:r>
              <a:rPr lang="es-PA" sz="1600" dirty="0" smtClean="0"/>
              <a:t>")</a:t>
            </a:r>
          </a:p>
          <a:p>
            <a:endParaRPr lang="es-PA" sz="1600" b="1" dirty="0" smtClean="0"/>
          </a:p>
          <a:p>
            <a:r>
              <a:rPr lang="es-PA" sz="1600" b="1" dirty="0" smtClean="0"/>
              <a:t># líneas que interceptan el grafico</a:t>
            </a:r>
          </a:p>
          <a:p>
            <a:r>
              <a:rPr lang="es-PA" sz="1600" dirty="0" err="1" smtClean="0"/>
              <a:t>abline</a:t>
            </a:r>
            <a:r>
              <a:rPr lang="es-PA" sz="1600" dirty="0" smtClean="0"/>
              <a:t>(v=me3, </a:t>
            </a:r>
            <a:r>
              <a:rPr lang="es-PA" sz="1600" dirty="0"/>
              <a:t>col="</a:t>
            </a:r>
            <a:r>
              <a:rPr lang="es-PA" sz="1600" dirty="0" err="1"/>
              <a:t>black</a:t>
            </a:r>
            <a:r>
              <a:rPr lang="es-PA" sz="1600" dirty="0" smtClean="0"/>
              <a:t>") #mediana</a:t>
            </a:r>
            <a:endParaRPr lang="es-PA" sz="1600" dirty="0"/>
          </a:p>
          <a:p>
            <a:r>
              <a:rPr lang="es-PA" sz="1600" dirty="0" err="1" smtClean="0"/>
              <a:t>abline</a:t>
            </a:r>
            <a:r>
              <a:rPr lang="es-PA" sz="1600" dirty="0" smtClean="0"/>
              <a:t>(v=m3, </a:t>
            </a:r>
            <a:r>
              <a:rPr lang="es-PA" sz="1600" dirty="0"/>
              <a:t>col="</a:t>
            </a:r>
            <a:r>
              <a:rPr lang="es-PA" sz="1600" dirty="0" err="1"/>
              <a:t>purple</a:t>
            </a:r>
            <a:r>
              <a:rPr lang="es-PA" sz="1600" dirty="0" smtClean="0"/>
              <a:t>")  #media </a:t>
            </a:r>
            <a:endParaRPr lang="es-PA" sz="1600" dirty="0"/>
          </a:p>
          <a:p>
            <a:r>
              <a:rPr lang="es-PA" sz="1600" dirty="0" err="1" smtClean="0"/>
              <a:t>abline</a:t>
            </a:r>
            <a:r>
              <a:rPr lang="es-PA" sz="1600" dirty="0" smtClean="0"/>
              <a:t>(v=m3-sd3, </a:t>
            </a:r>
            <a:r>
              <a:rPr lang="es-PA" sz="1600" dirty="0"/>
              <a:t>col="red</a:t>
            </a:r>
            <a:r>
              <a:rPr lang="es-PA" sz="1600" dirty="0" smtClean="0"/>
              <a:t>") #desviación </a:t>
            </a:r>
            <a:r>
              <a:rPr lang="es-PA" sz="1600" dirty="0" err="1" smtClean="0"/>
              <a:t>standar</a:t>
            </a:r>
            <a:endParaRPr lang="es-PA" sz="1600" dirty="0"/>
          </a:p>
          <a:p>
            <a:r>
              <a:rPr lang="es-PA" sz="1600" dirty="0" err="1" smtClean="0"/>
              <a:t>abline</a:t>
            </a:r>
            <a:r>
              <a:rPr lang="es-PA" sz="1600" dirty="0" smtClean="0"/>
              <a:t>(v=m3+sd3, </a:t>
            </a:r>
            <a:r>
              <a:rPr lang="es-PA" sz="1600" dirty="0"/>
              <a:t>col="red</a:t>
            </a:r>
            <a:r>
              <a:rPr lang="es-PA" sz="1600" dirty="0" smtClean="0"/>
              <a:t>") </a:t>
            </a:r>
            <a:r>
              <a:rPr lang="es-PA" sz="1600" dirty="0"/>
              <a:t>#desviación </a:t>
            </a:r>
            <a:r>
              <a:rPr lang="es-PA" sz="1600" dirty="0" err="1" smtClean="0"/>
              <a:t>standar</a:t>
            </a:r>
            <a:endParaRPr lang="es-PA" sz="1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5833" t="37901" r="1111" b="5679"/>
          <a:stretch/>
        </p:blipFill>
        <p:spPr>
          <a:xfrm>
            <a:off x="6299200" y="1447800"/>
            <a:ext cx="5410200" cy="519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1557236"/>
            <a:ext cx="6272613" cy="530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4" name="2 Título"/>
          <p:cNvSpPr>
            <a:spLocks noGrp="1"/>
          </p:cNvSpPr>
          <p:nvPr>
            <p:ph type="title"/>
          </p:nvPr>
        </p:nvSpPr>
        <p:spPr>
          <a:xfrm>
            <a:off x="1529665" y="342769"/>
            <a:ext cx="9782452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Representación gráfica de variables </a:t>
            </a:r>
            <a:r>
              <a:rPr lang="es-PA" sz="3200" b="1" dirty="0">
                <a:solidFill>
                  <a:srgbClr val="701C6F"/>
                </a:solidFill>
              </a:rPr>
              <a:t>continua </a:t>
            </a:r>
            <a:r>
              <a:rPr lang="es-PA" sz="3200" b="1" dirty="0" smtClean="0">
                <a:solidFill>
                  <a:srgbClr val="701C6F"/>
                </a:solidFill>
              </a:rPr>
              <a:t/>
            </a:r>
            <a:br>
              <a:rPr lang="es-PA" sz="3200" b="1" dirty="0" smtClean="0">
                <a:solidFill>
                  <a:srgbClr val="701C6F"/>
                </a:solidFill>
              </a:rPr>
            </a:br>
            <a:r>
              <a:rPr lang="es-PA" sz="3200" b="1" dirty="0" smtClean="0">
                <a:solidFill>
                  <a:srgbClr val="701C6F"/>
                </a:solidFill>
              </a:rPr>
              <a:t>Unir gráficos de hospitales</a:t>
            </a:r>
            <a:endParaRPr lang="es-PA" sz="2800" b="1" dirty="0"/>
          </a:p>
        </p:txBody>
      </p:sp>
      <p:sp>
        <p:nvSpPr>
          <p:cNvPr id="19" name="Rectángulo 18"/>
          <p:cNvSpPr/>
          <p:nvPr/>
        </p:nvSpPr>
        <p:spPr>
          <a:xfrm>
            <a:off x="388387" y="1800090"/>
            <a:ext cx="56620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600" dirty="0" smtClean="0"/>
              <a:t>#cambiar área de impresión del grafico a 3 filas y 3 columnas #utilizando la función par</a:t>
            </a:r>
          </a:p>
          <a:p>
            <a:r>
              <a:rPr lang="es-PA" sz="1600" dirty="0" smtClean="0"/>
              <a:t>#se debe unificar la escala </a:t>
            </a:r>
            <a:r>
              <a:rPr lang="es-PA" sz="1600" b="1" dirty="0" err="1">
                <a:solidFill>
                  <a:srgbClr val="800080"/>
                </a:solidFill>
              </a:rPr>
              <a:t>xlim</a:t>
            </a:r>
            <a:r>
              <a:rPr lang="es-PA" sz="1600" b="1" dirty="0">
                <a:solidFill>
                  <a:srgbClr val="800080"/>
                </a:solidFill>
              </a:rPr>
              <a:t> = c(-45, 200), </a:t>
            </a:r>
            <a:r>
              <a:rPr lang="es-PA" sz="1600" b="1" dirty="0" smtClean="0">
                <a:solidFill>
                  <a:srgbClr val="800080"/>
                </a:solidFill>
              </a:rPr>
              <a:t> </a:t>
            </a:r>
            <a:r>
              <a:rPr lang="es-PA" sz="1400" dirty="0" smtClean="0"/>
              <a:t>en todos los gráficos</a:t>
            </a:r>
          </a:p>
          <a:p>
            <a:r>
              <a:rPr lang="es-PA" sz="1600" b="1" dirty="0" smtClean="0"/>
              <a:t>par(</a:t>
            </a:r>
            <a:r>
              <a:rPr lang="es-PA" sz="1600" b="1" dirty="0" err="1" smtClean="0"/>
              <a:t>mfrow</a:t>
            </a:r>
            <a:r>
              <a:rPr lang="es-PA" sz="1600" b="1" dirty="0" smtClean="0"/>
              <a:t>=c(3,1))</a:t>
            </a:r>
          </a:p>
          <a:p>
            <a:endParaRPr lang="es-PA" sz="1600" b="1" dirty="0"/>
          </a:p>
          <a:p>
            <a:r>
              <a:rPr lang="es-PA" sz="1600" b="1" dirty="0" smtClean="0"/>
              <a:t>#Imprimir nuevamente los gráficos de los tres hospitales</a:t>
            </a:r>
            <a:endParaRPr lang="es-PA" sz="1600" b="1" dirty="0"/>
          </a:p>
          <a:p>
            <a:r>
              <a:rPr lang="es-PA" sz="1050" b="1" dirty="0" smtClean="0"/>
              <a:t>#</a:t>
            </a:r>
            <a:r>
              <a:rPr lang="es-PA" sz="1050" b="1" dirty="0" err="1"/>
              <a:t>plot</a:t>
            </a:r>
            <a:r>
              <a:rPr lang="es-PA" sz="1050" b="1" dirty="0"/>
              <a:t> del hospital 1</a:t>
            </a:r>
          </a:p>
          <a:p>
            <a:r>
              <a:rPr lang="es-PA" sz="1050" dirty="0" err="1"/>
              <a:t>plot</a:t>
            </a:r>
            <a:r>
              <a:rPr lang="es-PA" sz="1050" dirty="0"/>
              <a:t>(hospital1$valores,hospital1$nombre, </a:t>
            </a:r>
            <a:r>
              <a:rPr lang="es-PA" sz="1050" dirty="0" err="1"/>
              <a:t>main</a:t>
            </a:r>
            <a:r>
              <a:rPr lang="es-PA" sz="1050" dirty="0"/>
              <a:t>="Hospital 1 </a:t>
            </a:r>
            <a:r>
              <a:rPr lang="es-PA" sz="1050" dirty="0" smtClean="0"/>
              <a:t>\n datos", </a:t>
            </a:r>
            <a:r>
              <a:rPr lang="es-PA" sz="1050" dirty="0" err="1">
                <a:solidFill>
                  <a:srgbClr val="FF0000"/>
                </a:solidFill>
              </a:rPr>
              <a:t>cex</a:t>
            </a:r>
            <a:r>
              <a:rPr lang="es-PA" sz="1050" dirty="0">
                <a:solidFill>
                  <a:srgbClr val="FF0000"/>
                </a:solidFill>
              </a:rPr>
              <a:t>=1</a:t>
            </a:r>
            <a:r>
              <a:rPr lang="es-PA" sz="1050" dirty="0"/>
              <a:t>, </a:t>
            </a:r>
            <a:r>
              <a:rPr lang="es-PA" sz="1050" b="1" dirty="0" err="1">
                <a:solidFill>
                  <a:schemeClr val="accent6">
                    <a:lumMod val="75000"/>
                  </a:schemeClr>
                </a:solidFill>
              </a:rPr>
              <a:t>pch</a:t>
            </a:r>
            <a:r>
              <a:rPr lang="es-PA" sz="1050" b="1" dirty="0">
                <a:solidFill>
                  <a:schemeClr val="accent6">
                    <a:lumMod val="75000"/>
                  </a:schemeClr>
                </a:solidFill>
              </a:rPr>
              <a:t>=15</a:t>
            </a:r>
            <a:r>
              <a:rPr lang="es-PA" sz="1050" dirty="0"/>
              <a:t>, col="blue", </a:t>
            </a:r>
            <a:r>
              <a:rPr lang="es-PA" sz="1050" b="1" dirty="0" err="1">
                <a:solidFill>
                  <a:srgbClr val="800080"/>
                </a:solidFill>
              </a:rPr>
              <a:t>xlim</a:t>
            </a:r>
            <a:r>
              <a:rPr lang="es-PA" sz="1050" b="1" dirty="0">
                <a:solidFill>
                  <a:srgbClr val="800080"/>
                </a:solidFill>
              </a:rPr>
              <a:t> = c(-45, 200), </a:t>
            </a:r>
            <a:r>
              <a:rPr lang="es-PA" sz="1050" dirty="0" err="1" smtClean="0"/>
              <a:t>xlab</a:t>
            </a:r>
            <a:r>
              <a:rPr lang="es-PA" sz="1050" dirty="0"/>
              <a:t>="tiempo", </a:t>
            </a:r>
            <a:r>
              <a:rPr lang="es-PA" sz="1050" dirty="0" err="1"/>
              <a:t>ylab</a:t>
            </a:r>
            <a:r>
              <a:rPr lang="es-PA" sz="1050" dirty="0"/>
              <a:t>="</a:t>
            </a:r>
            <a:r>
              <a:rPr lang="es-PA" sz="1050" dirty="0" err="1"/>
              <a:t>observacion</a:t>
            </a:r>
            <a:r>
              <a:rPr lang="es-PA" sz="1050" dirty="0"/>
              <a:t>")</a:t>
            </a:r>
          </a:p>
          <a:p>
            <a:r>
              <a:rPr lang="es-PA" sz="1050" dirty="0" err="1" smtClean="0"/>
              <a:t>abline</a:t>
            </a:r>
            <a:r>
              <a:rPr lang="es-PA" sz="1050" dirty="0" smtClean="0"/>
              <a:t>(v=me1</a:t>
            </a:r>
            <a:r>
              <a:rPr lang="es-PA" sz="1050" dirty="0"/>
              <a:t>, col="</a:t>
            </a:r>
            <a:r>
              <a:rPr lang="es-PA" sz="1050" dirty="0" err="1"/>
              <a:t>black</a:t>
            </a:r>
            <a:r>
              <a:rPr lang="es-PA" sz="1050" dirty="0"/>
              <a:t>") #mediana</a:t>
            </a:r>
          </a:p>
          <a:p>
            <a:r>
              <a:rPr lang="es-PA" sz="1050" dirty="0" err="1"/>
              <a:t>abline</a:t>
            </a:r>
            <a:r>
              <a:rPr lang="es-PA" sz="1050" dirty="0"/>
              <a:t>(v=m1, col="</a:t>
            </a:r>
            <a:r>
              <a:rPr lang="es-PA" sz="1050" dirty="0" err="1"/>
              <a:t>purple</a:t>
            </a:r>
            <a:r>
              <a:rPr lang="es-PA" sz="1050" dirty="0"/>
              <a:t>")  #media </a:t>
            </a:r>
          </a:p>
          <a:p>
            <a:r>
              <a:rPr lang="es-PA" sz="1050" dirty="0" err="1"/>
              <a:t>abline</a:t>
            </a:r>
            <a:r>
              <a:rPr lang="es-PA" sz="1050" dirty="0"/>
              <a:t>(v=m1-sd1, col="red") #desviación </a:t>
            </a:r>
            <a:r>
              <a:rPr lang="es-PA" sz="1050" dirty="0" err="1"/>
              <a:t>standar</a:t>
            </a:r>
            <a:endParaRPr lang="es-PA" sz="1050" dirty="0"/>
          </a:p>
          <a:p>
            <a:r>
              <a:rPr lang="es-PA" sz="1050" dirty="0" err="1"/>
              <a:t>abline</a:t>
            </a:r>
            <a:r>
              <a:rPr lang="es-PA" sz="1050" dirty="0"/>
              <a:t>(v=m1+sd1, col="red") #desviación </a:t>
            </a:r>
            <a:r>
              <a:rPr lang="es-PA" sz="1050" dirty="0" smtClean="0"/>
              <a:t>estándar</a:t>
            </a:r>
          </a:p>
          <a:p>
            <a:endParaRPr lang="es-PA" sz="1050" b="1" dirty="0"/>
          </a:p>
          <a:p>
            <a:r>
              <a:rPr lang="es-PA" sz="1050" b="1" dirty="0"/>
              <a:t>#</a:t>
            </a:r>
            <a:r>
              <a:rPr lang="es-PA" sz="1050" b="1" dirty="0" err="1"/>
              <a:t>plot</a:t>
            </a:r>
            <a:r>
              <a:rPr lang="es-PA" sz="1050" b="1" dirty="0"/>
              <a:t> del hospital 2</a:t>
            </a:r>
          </a:p>
          <a:p>
            <a:r>
              <a:rPr lang="es-PA" sz="1050" dirty="0" err="1"/>
              <a:t>plot</a:t>
            </a:r>
            <a:r>
              <a:rPr lang="es-PA" sz="1050" dirty="0"/>
              <a:t>(hospital2$valores,hospital2$nombre, </a:t>
            </a:r>
            <a:r>
              <a:rPr lang="es-PA" sz="1050" dirty="0" err="1"/>
              <a:t>main</a:t>
            </a:r>
            <a:r>
              <a:rPr lang="es-PA" sz="1050" dirty="0"/>
              <a:t>="Hospital 2 \n datos", </a:t>
            </a:r>
            <a:r>
              <a:rPr lang="es-PA" sz="1050" dirty="0" err="1">
                <a:solidFill>
                  <a:srgbClr val="FF0000"/>
                </a:solidFill>
              </a:rPr>
              <a:t>cex</a:t>
            </a:r>
            <a:r>
              <a:rPr lang="es-PA" sz="1050" dirty="0">
                <a:solidFill>
                  <a:srgbClr val="FF0000"/>
                </a:solidFill>
              </a:rPr>
              <a:t>=1</a:t>
            </a:r>
            <a:r>
              <a:rPr lang="es-PA" sz="1050" dirty="0"/>
              <a:t>, </a:t>
            </a:r>
            <a:r>
              <a:rPr lang="es-PA" sz="1050" b="1" dirty="0" err="1">
                <a:solidFill>
                  <a:schemeClr val="accent6">
                    <a:lumMod val="75000"/>
                  </a:schemeClr>
                </a:solidFill>
              </a:rPr>
              <a:t>pch</a:t>
            </a:r>
            <a:r>
              <a:rPr lang="es-PA" sz="1050" b="1" dirty="0">
                <a:solidFill>
                  <a:schemeClr val="accent6">
                    <a:lumMod val="75000"/>
                  </a:schemeClr>
                </a:solidFill>
              </a:rPr>
              <a:t>=15</a:t>
            </a:r>
            <a:r>
              <a:rPr lang="es-PA" sz="1050" dirty="0"/>
              <a:t>, col="blue", </a:t>
            </a:r>
            <a:r>
              <a:rPr lang="es-PA" sz="1050" b="1" dirty="0" err="1">
                <a:solidFill>
                  <a:srgbClr val="800080"/>
                </a:solidFill>
              </a:rPr>
              <a:t>xlim</a:t>
            </a:r>
            <a:r>
              <a:rPr lang="es-PA" sz="1050" b="1" dirty="0">
                <a:solidFill>
                  <a:srgbClr val="800080"/>
                </a:solidFill>
              </a:rPr>
              <a:t> = c(-45, 200), </a:t>
            </a:r>
            <a:r>
              <a:rPr lang="es-PA" sz="1050" dirty="0" err="1" smtClean="0"/>
              <a:t>xlab</a:t>
            </a:r>
            <a:r>
              <a:rPr lang="es-PA" sz="1050" dirty="0"/>
              <a:t>="tiempo", </a:t>
            </a:r>
            <a:r>
              <a:rPr lang="es-PA" sz="1050" dirty="0" err="1"/>
              <a:t>ylab</a:t>
            </a:r>
            <a:r>
              <a:rPr lang="es-PA" sz="1050" dirty="0"/>
              <a:t>="</a:t>
            </a:r>
            <a:r>
              <a:rPr lang="es-PA" sz="1050" dirty="0" err="1"/>
              <a:t>observacion</a:t>
            </a:r>
            <a:r>
              <a:rPr lang="es-PA" sz="1050" dirty="0"/>
              <a:t>")</a:t>
            </a:r>
          </a:p>
          <a:p>
            <a:r>
              <a:rPr lang="es-PA" sz="1050" dirty="0" err="1" smtClean="0"/>
              <a:t>abline</a:t>
            </a:r>
            <a:r>
              <a:rPr lang="es-PA" sz="1050" dirty="0" smtClean="0"/>
              <a:t>(v=me2</a:t>
            </a:r>
            <a:r>
              <a:rPr lang="es-PA" sz="1050" dirty="0"/>
              <a:t>, col="</a:t>
            </a:r>
            <a:r>
              <a:rPr lang="es-PA" sz="1050" dirty="0" err="1"/>
              <a:t>black</a:t>
            </a:r>
            <a:r>
              <a:rPr lang="es-PA" sz="1050" dirty="0"/>
              <a:t>") #mediana</a:t>
            </a:r>
          </a:p>
          <a:p>
            <a:r>
              <a:rPr lang="es-PA" sz="1050" dirty="0" err="1"/>
              <a:t>abline</a:t>
            </a:r>
            <a:r>
              <a:rPr lang="es-PA" sz="1050" dirty="0"/>
              <a:t>(v=m2, col="</a:t>
            </a:r>
            <a:r>
              <a:rPr lang="es-PA" sz="1050" dirty="0" err="1"/>
              <a:t>purple</a:t>
            </a:r>
            <a:r>
              <a:rPr lang="es-PA" sz="1050" dirty="0"/>
              <a:t>")  #media </a:t>
            </a:r>
          </a:p>
          <a:p>
            <a:r>
              <a:rPr lang="es-PA" sz="1050" dirty="0" err="1"/>
              <a:t>abline</a:t>
            </a:r>
            <a:r>
              <a:rPr lang="es-PA" sz="1050" dirty="0"/>
              <a:t>(v=m2-sd2, col="red") #desviación </a:t>
            </a:r>
            <a:r>
              <a:rPr lang="es-PA" sz="1050" dirty="0" err="1"/>
              <a:t>standar</a:t>
            </a:r>
            <a:endParaRPr lang="es-PA" sz="1050" dirty="0"/>
          </a:p>
          <a:p>
            <a:r>
              <a:rPr lang="es-PA" sz="1050" dirty="0" err="1"/>
              <a:t>abline</a:t>
            </a:r>
            <a:r>
              <a:rPr lang="es-PA" sz="1050" dirty="0"/>
              <a:t>(v=m2+sd2, col="red") #desviación </a:t>
            </a:r>
            <a:r>
              <a:rPr lang="es-PA" sz="1050" dirty="0" smtClean="0"/>
              <a:t>estándar</a:t>
            </a:r>
          </a:p>
          <a:p>
            <a:endParaRPr lang="es-PA" sz="1050" dirty="0" smtClean="0"/>
          </a:p>
          <a:p>
            <a:r>
              <a:rPr lang="es-PA" sz="1100" b="1" dirty="0"/>
              <a:t>#</a:t>
            </a:r>
            <a:r>
              <a:rPr lang="es-PA" sz="1100" b="1" dirty="0" err="1"/>
              <a:t>plot</a:t>
            </a:r>
            <a:r>
              <a:rPr lang="es-PA" sz="1100" b="1" dirty="0"/>
              <a:t> del hospital </a:t>
            </a:r>
            <a:r>
              <a:rPr lang="es-PA" sz="1100" b="1" dirty="0" smtClean="0"/>
              <a:t>3</a:t>
            </a:r>
            <a:endParaRPr lang="es-PA" sz="1100" b="1" dirty="0"/>
          </a:p>
          <a:p>
            <a:r>
              <a:rPr lang="es-PA" sz="1100" b="1" dirty="0" smtClean="0"/>
              <a:t>……</a:t>
            </a:r>
            <a:endParaRPr lang="es-PA" sz="11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64653" t="32716" r="972" b="5679"/>
          <a:stretch/>
        </p:blipFill>
        <p:spPr>
          <a:xfrm>
            <a:off x="6151806" y="1400350"/>
            <a:ext cx="5281118" cy="53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1557236"/>
            <a:ext cx="6272613" cy="530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4" name="2 Título"/>
          <p:cNvSpPr>
            <a:spLocks noGrp="1"/>
          </p:cNvSpPr>
          <p:nvPr>
            <p:ph type="title"/>
          </p:nvPr>
        </p:nvSpPr>
        <p:spPr>
          <a:xfrm>
            <a:off x="1529665" y="342769"/>
            <a:ext cx="9782452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Representación gráfica de variables </a:t>
            </a:r>
            <a:r>
              <a:rPr lang="es-PA" sz="3200" b="1" dirty="0">
                <a:solidFill>
                  <a:srgbClr val="701C6F"/>
                </a:solidFill>
              </a:rPr>
              <a:t>continua </a:t>
            </a:r>
            <a:r>
              <a:rPr lang="es-PA" sz="3200" b="1" dirty="0" smtClean="0">
                <a:solidFill>
                  <a:srgbClr val="701C6F"/>
                </a:solidFill>
              </a:rPr>
              <a:t/>
            </a:r>
            <a:br>
              <a:rPr lang="es-PA" sz="3200" b="1" dirty="0" smtClean="0">
                <a:solidFill>
                  <a:srgbClr val="701C6F"/>
                </a:solidFill>
              </a:rPr>
            </a:br>
            <a:r>
              <a:rPr lang="es-PA" sz="3200" b="1" dirty="0" smtClean="0">
                <a:solidFill>
                  <a:srgbClr val="701C6F"/>
                </a:solidFill>
              </a:rPr>
              <a:t>Unir gráficos de hospitales</a:t>
            </a:r>
            <a:endParaRPr lang="es-PA" sz="2800" b="1" dirty="0"/>
          </a:p>
        </p:txBody>
      </p:sp>
      <p:sp>
        <p:nvSpPr>
          <p:cNvPr id="19" name="Rectángulo 18"/>
          <p:cNvSpPr/>
          <p:nvPr/>
        </p:nvSpPr>
        <p:spPr>
          <a:xfrm>
            <a:off x="388387" y="1800090"/>
            <a:ext cx="353472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600" dirty="0" smtClean="0"/>
              <a:t>Al mostrar los tres gráficos de los hospitales vemos que todos los hospitales tienen la misma media de atención m1, m2, m3 aproximadamente el valor de  29  minutos.</a:t>
            </a:r>
          </a:p>
          <a:p>
            <a:endParaRPr lang="es-PA" sz="1600" b="1" dirty="0"/>
          </a:p>
          <a:p>
            <a:r>
              <a:rPr lang="es-PA" sz="1600" dirty="0" err="1" smtClean="0"/>
              <a:t>Osea</a:t>
            </a:r>
            <a:r>
              <a:rPr lang="es-PA" sz="1600" dirty="0" smtClean="0"/>
              <a:t> que la media indica que el promedio de atención es </a:t>
            </a:r>
            <a:r>
              <a:rPr lang="es-PA" sz="1600" dirty="0" err="1" smtClean="0"/>
              <a:t>similiar</a:t>
            </a:r>
            <a:r>
              <a:rPr lang="es-PA" sz="1600" dirty="0" smtClean="0"/>
              <a:t>.</a:t>
            </a:r>
          </a:p>
          <a:p>
            <a:endParaRPr lang="es-PA" sz="1600" dirty="0"/>
          </a:p>
          <a:p>
            <a:r>
              <a:rPr lang="es-PA" sz="1600" dirty="0" smtClean="0"/>
              <a:t>Sin embargo si analizamos la desviación estándar de cada hospital sd1 = 18, sd2=34, sd3 = 71, el hospital 2 y 3 tiene valores mas dispersos en relación a la media que el hospital 1.</a:t>
            </a:r>
          </a:p>
          <a:p>
            <a:endParaRPr lang="es-PA" sz="1600" dirty="0"/>
          </a:p>
          <a:p>
            <a:r>
              <a:rPr lang="es-PA" sz="1600" dirty="0" smtClean="0"/>
              <a:t>Por ende el hospital 1 es según datos, el hospital cuyo tiempo de atención entre un paciente es mejor que el de los otros dos hospitales.</a:t>
            </a:r>
            <a:endParaRPr lang="es-PA" sz="11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68025" r="91111" b="6543"/>
          <a:stretch/>
        </p:blipFill>
        <p:spPr>
          <a:xfrm>
            <a:off x="4311500" y="1800090"/>
            <a:ext cx="2349500" cy="37812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4653" t="32716" r="972" b="5679"/>
          <a:stretch/>
        </p:blipFill>
        <p:spPr>
          <a:xfrm>
            <a:off x="6151806" y="1400350"/>
            <a:ext cx="5281118" cy="53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13009</TotalTime>
  <Words>1265</Words>
  <Application>Microsoft Office PowerPoint</Application>
  <PresentationFormat>Panorámica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 Taller de R para estadísticas Gráficos en R</vt:lpstr>
      <vt:lpstr>Objetivo</vt:lpstr>
      <vt:lpstr>Representación gráfica de variables continua  Gráfica de dispersión</vt:lpstr>
      <vt:lpstr>Representación gráfica de variables continua  Gráfica de dispersión</vt:lpstr>
      <vt:lpstr>Representación gráfica de variables continua  Gráfica de dispersión</vt:lpstr>
      <vt:lpstr>Representación gráfica de variables continua  Gráfica de dispersión</vt:lpstr>
      <vt:lpstr>Representación gráfica de variables continua  Gráfica de dispersión</vt:lpstr>
      <vt:lpstr>Representación gráfica de variables continua  Unir gráficos de hospitales</vt:lpstr>
      <vt:lpstr>Representación gráfica de variables continua  Unir gráficos de hospitales</vt:lpstr>
      <vt:lpstr>Representación gráfica de variables continua  Comparar visualización de los gráficos</vt:lpstr>
      <vt:lpstr>Representación gráfica de variables continua  Comparar visualización de los gráficos</vt:lpstr>
      <vt:lpstr>Exportar datos en R</vt:lpstr>
      <vt:lpstr>MUCHAS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Becas Nacionales e Internacionales</dc:title>
  <dc:creator>ciditic</dc:creator>
  <cp:lastModifiedBy>Danny Murillo</cp:lastModifiedBy>
  <cp:revision>669</cp:revision>
  <dcterms:created xsi:type="dcterms:W3CDTF">2015-06-19T02:47:23Z</dcterms:created>
  <dcterms:modified xsi:type="dcterms:W3CDTF">2019-03-01T17:20:17Z</dcterms:modified>
</cp:coreProperties>
</file>