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75" r:id="rId4"/>
    <p:sldId id="259" r:id="rId5"/>
    <p:sldId id="260" r:id="rId6"/>
    <p:sldId id="276" r:id="rId7"/>
    <p:sldId id="277" r:id="rId8"/>
    <p:sldId id="278" r:id="rId9"/>
    <p:sldId id="267" r:id="rId10"/>
    <p:sldId id="279" r:id="rId11"/>
    <p:sldId id="280" r:id="rId12"/>
    <p:sldId id="281" r:id="rId13"/>
    <p:sldId id="282" r:id="rId14"/>
    <p:sldId id="284" r:id="rId15"/>
    <p:sldId id="285" r:id="rId16"/>
    <p:sldId id="286" r:id="rId17"/>
    <p:sldId id="287" r:id="rId18"/>
    <p:sldId id="288" r:id="rId19"/>
    <p:sldId id="289" r:id="rId20"/>
    <p:sldId id="290" r:id="rId21"/>
    <p:sldId id="291" r:id="rId22"/>
    <p:sldId id="292" r:id="rId23"/>
    <p:sldId id="293" r:id="rId24"/>
    <p:sldId id="294" r:id="rId25"/>
    <p:sldId id="295" r:id="rId26"/>
    <p:sldId id="296" r:id="rId27"/>
    <p:sldId id="297" r:id="rId28"/>
    <p:sldId id="298" r:id="rId29"/>
    <p:sldId id="268" r:id="rId30"/>
    <p:sldId id="299" r:id="rId31"/>
    <p:sldId id="300" r:id="rId32"/>
    <p:sldId id="262" r:id="rId33"/>
    <p:sldId id="302" r:id="rId34"/>
    <p:sldId id="303" r:id="rId35"/>
    <p:sldId id="304" r:id="rId36"/>
    <p:sldId id="305" r:id="rId37"/>
    <p:sldId id="306" r:id="rId38"/>
    <p:sldId id="307" r:id="rId39"/>
    <p:sldId id="308" r:id="rId40"/>
    <p:sldId id="309" r:id="rId41"/>
    <p:sldId id="311" r:id="rId42"/>
    <p:sldId id="312" r:id="rId43"/>
    <p:sldId id="313" r:id="rId44"/>
    <p:sldId id="314" r:id="rId45"/>
    <p:sldId id="315" r:id="rId46"/>
    <p:sldId id="316" r:id="rId47"/>
    <p:sldId id="317" r:id="rId48"/>
    <p:sldId id="319" r:id="rId49"/>
    <p:sldId id="320" r:id="rId50"/>
    <p:sldId id="321" r:id="rId51"/>
    <p:sldId id="322" r:id="rId52"/>
    <p:sldId id="323" r:id="rId53"/>
    <p:sldId id="324" r:id="rId54"/>
    <p:sldId id="325" r:id="rId55"/>
    <p:sldId id="327" r:id="rId56"/>
    <p:sldId id="329" r:id="rId57"/>
    <p:sldId id="330" r:id="rId58"/>
    <p:sldId id="326" r:id="rId59"/>
    <p:sldId id="328" r:id="rId60"/>
    <p:sldId id="331" r:id="rId61"/>
    <p:sldId id="332" r:id="rId62"/>
    <p:sldId id="333" r:id="rId63"/>
    <p:sldId id="334" r:id="rId64"/>
    <p:sldId id="335" r:id="rId65"/>
    <p:sldId id="336" r:id="rId66"/>
    <p:sldId id="337" r:id="rId67"/>
    <p:sldId id="338" r:id="rId68"/>
    <p:sldId id="340" r:id="rId69"/>
    <p:sldId id="341" r:id="rId70"/>
    <p:sldId id="342" r:id="rId71"/>
    <p:sldId id="343" r:id="rId72"/>
    <p:sldId id="344" r:id="rId73"/>
    <p:sldId id="345" r:id="rId74"/>
    <p:sldId id="346" r:id="rId75"/>
    <p:sldId id="347" r:id="rId76"/>
    <p:sldId id="348" r:id="rId77"/>
    <p:sldId id="349" r:id="rId78"/>
    <p:sldId id="350" r:id="rId79"/>
    <p:sldId id="351" r:id="rId80"/>
    <p:sldId id="352" r:id="rId81"/>
    <p:sldId id="353" r:id="rId82"/>
    <p:sldId id="354" r:id="rId83"/>
    <p:sldId id="318" r:id="rId84"/>
    <p:sldId id="355" r:id="rId85"/>
    <p:sldId id="359" r:id="rId86"/>
    <p:sldId id="356" r:id="rId87"/>
    <p:sldId id="360" r:id="rId88"/>
    <p:sldId id="361" r:id="rId89"/>
    <p:sldId id="362" r:id="rId90"/>
    <p:sldId id="363" r:id="rId91"/>
    <p:sldId id="364" r:id="rId92"/>
    <p:sldId id="367" r:id="rId93"/>
    <p:sldId id="368" r:id="rId94"/>
    <p:sldId id="369" r:id="rId95"/>
    <p:sldId id="370" r:id="rId96"/>
    <p:sldId id="357" r:id="rId97"/>
    <p:sldId id="372" r:id="rId98"/>
    <p:sldId id="371" r:id="rId99"/>
    <p:sldId id="373" r:id="rId100"/>
    <p:sldId id="374" r:id="rId101"/>
    <p:sldId id="376" r:id="rId102"/>
    <p:sldId id="377" r:id="rId103"/>
    <p:sldId id="378" r:id="rId104"/>
    <p:sldId id="375" r:id="rId105"/>
    <p:sldId id="365" r:id="rId106"/>
    <p:sldId id="379" r:id="rId107"/>
    <p:sldId id="380" r:id="rId108"/>
    <p:sldId id="301" r:id="rId109"/>
    <p:sldId id="381" r:id="rId110"/>
  </p:sldIdLst>
  <p:sldSz cx="12192000" cy="6858000"/>
  <p:notesSz cx="6858000" cy="9144000"/>
  <p:defaultTextStyle>
    <a:defPPr>
      <a:defRPr lang="es-P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riviades Calderon" initials="HC" lastIdx="1" clrIdx="0">
    <p:extLst>
      <p:ext uri="{19B8F6BF-5375-455C-9EA6-DF929625EA0E}">
        <p15:presenceInfo xmlns:p15="http://schemas.microsoft.com/office/powerpoint/2012/main" userId="Huriviades Calder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A"/>
    <a:srgbClr val="3300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7" d="100"/>
          <a:sy n="77" d="100"/>
        </p:scale>
        <p:origin x="642"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D78BDA-D377-462E-B415-3F5FB8BA7CC5}"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E5D9355C-38C7-4AD0-968C-2CA15F1BA385}">
      <dgm:prSet phldrT="[Texto]"/>
      <dgm:spPr/>
      <dgm:t>
        <a:bodyPr/>
        <a:lstStyle/>
        <a:p>
          <a:r>
            <a:rPr lang="es-ES" dirty="0"/>
            <a:t>Investigación científica</a:t>
          </a:r>
          <a:endParaRPr lang="en-US" dirty="0"/>
        </a:p>
      </dgm:t>
    </dgm:pt>
    <dgm:pt modelId="{2B1986E4-E372-40AE-A3FA-9400BC573865}" type="parTrans" cxnId="{9C1EC543-9AD6-4032-88B0-A6660B0A5A4D}">
      <dgm:prSet/>
      <dgm:spPr/>
      <dgm:t>
        <a:bodyPr/>
        <a:lstStyle/>
        <a:p>
          <a:endParaRPr lang="en-US"/>
        </a:p>
      </dgm:t>
    </dgm:pt>
    <dgm:pt modelId="{4171889C-6677-4CDA-9AE9-90E0E055D6F4}" type="sibTrans" cxnId="{9C1EC543-9AD6-4032-88B0-A6660B0A5A4D}">
      <dgm:prSet/>
      <dgm:spPr/>
      <dgm:t>
        <a:bodyPr/>
        <a:lstStyle/>
        <a:p>
          <a:endParaRPr lang="en-US"/>
        </a:p>
      </dgm:t>
    </dgm:pt>
    <dgm:pt modelId="{42AD72D2-8B26-4716-BE67-9B6CB13FCA29}">
      <dgm:prSet phldrT="[Texto]"/>
      <dgm:spPr/>
      <dgm:t>
        <a:bodyPr/>
        <a:lstStyle/>
        <a:p>
          <a:r>
            <a:rPr lang="en-US" dirty="0"/>
            <a:t>Identificación  de la revista</a:t>
          </a:r>
        </a:p>
      </dgm:t>
    </dgm:pt>
    <dgm:pt modelId="{EB4E4EC0-3AC0-498C-A2D4-682DE257CA45}" type="parTrans" cxnId="{E49AAEC4-7814-4BC5-8413-6B1495A3C525}">
      <dgm:prSet/>
      <dgm:spPr/>
      <dgm:t>
        <a:bodyPr/>
        <a:lstStyle/>
        <a:p>
          <a:endParaRPr lang="en-US"/>
        </a:p>
      </dgm:t>
    </dgm:pt>
    <dgm:pt modelId="{11EC4FAD-296A-4732-BC89-A5B60B3D58FB}" type="sibTrans" cxnId="{E49AAEC4-7814-4BC5-8413-6B1495A3C525}">
      <dgm:prSet/>
      <dgm:spPr/>
      <dgm:t>
        <a:bodyPr/>
        <a:lstStyle/>
        <a:p>
          <a:endParaRPr lang="en-US"/>
        </a:p>
      </dgm:t>
    </dgm:pt>
    <dgm:pt modelId="{DA411A53-0AE4-4488-9DCF-6A2B9CDFD850}">
      <dgm:prSet phldrT="[Texto]"/>
      <dgm:spPr/>
      <dgm:t>
        <a:bodyPr/>
        <a:lstStyle/>
        <a:p>
          <a:r>
            <a:rPr lang="es-ES" dirty="0"/>
            <a:t>Proceso editorial de la revista elegida</a:t>
          </a:r>
          <a:endParaRPr lang="en-US" dirty="0"/>
        </a:p>
      </dgm:t>
    </dgm:pt>
    <dgm:pt modelId="{763E0937-6C67-4E0B-A24B-55050C9D1CC5}" type="parTrans" cxnId="{083BAE0E-34B3-451E-8CCB-2303B8E1925C}">
      <dgm:prSet/>
      <dgm:spPr/>
      <dgm:t>
        <a:bodyPr/>
        <a:lstStyle/>
        <a:p>
          <a:endParaRPr lang="en-US"/>
        </a:p>
      </dgm:t>
    </dgm:pt>
    <dgm:pt modelId="{42016654-7F7C-4FAD-81F3-C1AE8E81371A}" type="sibTrans" cxnId="{083BAE0E-34B3-451E-8CCB-2303B8E1925C}">
      <dgm:prSet/>
      <dgm:spPr/>
      <dgm:t>
        <a:bodyPr/>
        <a:lstStyle/>
        <a:p>
          <a:endParaRPr lang="en-US"/>
        </a:p>
      </dgm:t>
    </dgm:pt>
    <dgm:pt modelId="{9C932931-9856-4A9B-A1E1-DC455AACA2BE}">
      <dgm:prSet phldrT="[Texto]"/>
      <dgm:spPr/>
      <dgm:t>
        <a:bodyPr/>
        <a:lstStyle/>
        <a:p>
          <a:r>
            <a:rPr lang="en-US" dirty="0"/>
            <a:t>Estructura y escritura </a:t>
          </a:r>
          <a:r>
            <a:rPr lang="en-US" b="0" i="0" dirty="0"/>
            <a:t>del manuscrito</a:t>
          </a:r>
          <a:endParaRPr lang="en-US" dirty="0"/>
        </a:p>
      </dgm:t>
    </dgm:pt>
    <dgm:pt modelId="{900F5112-D1C0-451E-8D72-4E1EA7B8A1DF}" type="parTrans" cxnId="{5FABD3A3-03E7-4DF7-A113-821888F571FD}">
      <dgm:prSet/>
      <dgm:spPr/>
      <dgm:t>
        <a:bodyPr/>
        <a:lstStyle/>
        <a:p>
          <a:endParaRPr lang="en-US"/>
        </a:p>
      </dgm:t>
    </dgm:pt>
    <dgm:pt modelId="{7229B44B-E10C-4E8F-8B66-DB364DE68F1E}" type="sibTrans" cxnId="{5FABD3A3-03E7-4DF7-A113-821888F571FD}">
      <dgm:prSet/>
      <dgm:spPr/>
      <dgm:t>
        <a:bodyPr/>
        <a:lstStyle/>
        <a:p>
          <a:endParaRPr lang="en-US"/>
        </a:p>
      </dgm:t>
    </dgm:pt>
    <dgm:pt modelId="{F7292E2B-1647-47AD-A5E0-A3FD754B4039}">
      <dgm:prSet phldrT="[Texto]"/>
      <dgm:spPr/>
      <dgm:t>
        <a:bodyPr/>
        <a:lstStyle/>
        <a:p>
          <a:r>
            <a:rPr lang="en-US" b="0" i="0" dirty="0"/>
            <a:t>El envío del manuscrito</a:t>
          </a:r>
          <a:endParaRPr lang="en-US" dirty="0"/>
        </a:p>
      </dgm:t>
    </dgm:pt>
    <dgm:pt modelId="{631FE1F6-318D-4C39-84B2-CD9C29EE8BF6}" type="parTrans" cxnId="{FC349322-F0BC-4CCF-9EDD-98C38079553C}">
      <dgm:prSet/>
      <dgm:spPr/>
      <dgm:t>
        <a:bodyPr/>
        <a:lstStyle/>
        <a:p>
          <a:endParaRPr lang="en-US"/>
        </a:p>
      </dgm:t>
    </dgm:pt>
    <dgm:pt modelId="{E8170DFE-45A0-4A4D-B6F5-685B0E65CFFF}" type="sibTrans" cxnId="{FC349322-F0BC-4CCF-9EDD-98C38079553C}">
      <dgm:prSet/>
      <dgm:spPr/>
      <dgm:t>
        <a:bodyPr/>
        <a:lstStyle/>
        <a:p>
          <a:endParaRPr lang="en-US"/>
        </a:p>
      </dgm:t>
    </dgm:pt>
    <dgm:pt modelId="{75C90A01-28E4-41E1-968D-FC63E22EDD0F}">
      <dgm:prSet phldrT="[Texto]"/>
      <dgm:spPr/>
      <dgm:t>
        <a:bodyPr/>
        <a:lstStyle/>
        <a:p>
          <a:r>
            <a:rPr lang="es-ES" dirty="0"/>
            <a:t>Tipo de artículo</a:t>
          </a:r>
          <a:endParaRPr lang="en-US" dirty="0"/>
        </a:p>
      </dgm:t>
    </dgm:pt>
    <dgm:pt modelId="{94BC8B80-E6DB-4210-836F-9B8909D21C33}" type="parTrans" cxnId="{440C8105-92B1-4028-BBF2-B3CE7EE60793}">
      <dgm:prSet/>
      <dgm:spPr/>
      <dgm:t>
        <a:bodyPr/>
        <a:lstStyle/>
        <a:p>
          <a:endParaRPr lang="en-US"/>
        </a:p>
      </dgm:t>
    </dgm:pt>
    <dgm:pt modelId="{448A69EE-1DDA-4DF4-B025-02B6AFED282C}" type="sibTrans" cxnId="{440C8105-92B1-4028-BBF2-B3CE7EE60793}">
      <dgm:prSet/>
      <dgm:spPr/>
      <dgm:t>
        <a:bodyPr/>
        <a:lstStyle/>
        <a:p>
          <a:endParaRPr lang="en-US"/>
        </a:p>
      </dgm:t>
    </dgm:pt>
    <dgm:pt modelId="{321A0128-5698-4C47-902B-20C0AA1259FD}" type="pres">
      <dgm:prSet presAssocID="{F8D78BDA-D377-462E-B415-3F5FB8BA7CC5}" presName="diagram" presStyleCnt="0">
        <dgm:presLayoutVars>
          <dgm:dir/>
          <dgm:resizeHandles val="exact"/>
        </dgm:presLayoutVars>
      </dgm:prSet>
      <dgm:spPr/>
      <dgm:t>
        <a:bodyPr/>
        <a:lstStyle/>
        <a:p>
          <a:endParaRPr lang="es-ES"/>
        </a:p>
      </dgm:t>
    </dgm:pt>
    <dgm:pt modelId="{FDC53B06-081C-49FF-9803-78743CD487BC}" type="pres">
      <dgm:prSet presAssocID="{E5D9355C-38C7-4AD0-968C-2CA15F1BA385}" presName="node" presStyleLbl="node1" presStyleIdx="0" presStyleCnt="6">
        <dgm:presLayoutVars>
          <dgm:bulletEnabled val="1"/>
        </dgm:presLayoutVars>
      </dgm:prSet>
      <dgm:spPr/>
      <dgm:t>
        <a:bodyPr/>
        <a:lstStyle/>
        <a:p>
          <a:endParaRPr lang="es-ES"/>
        </a:p>
      </dgm:t>
    </dgm:pt>
    <dgm:pt modelId="{009CF193-3301-4DD6-8346-7DFCDFB10124}" type="pres">
      <dgm:prSet presAssocID="{4171889C-6677-4CDA-9AE9-90E0E055D6F4}" presName="sibTrans" presStyleLbl="sibTrans2D1" presStyleIdx="0" presStyleCnt="5"/>
      <dgm:spPr/>
      <dgm:t>
        <a:bodyPr/>
        <a:lstStyle/>
        <a:p>
          <a:endParaRPr lang="es-ES"/>
        </a:p>
      </dgm:t>
    </dgm:pt>
    <dgm:pt modelId="{50E9E962-45AB-402A-8BA0-EF31144324F6}" type="pres">
      <dgm:prSet presAssocID="{4171889C-6677-4CDA-9AE9-90E0E055D6F4}" presName="connectorText" presStyleLbl="sibTrans2D1" presStyleIdx="0" presStyleCnt="5"/>
      <dgm:spPr/>
      <dgm:t>
        <a:bodyPr/>
        <a:lstStyle/>
        <a:p>
          <a:endParaRPr lang="es-ES"/>
        </a:p>
      </dgm:t>
    </dgm:pt>
    <dgm:pt modelId="{4F99FB32-39BF-46F3-8ABE-2FC27CDDE654}" type="pres">
      <dgm:prSet presAssocID="{75C90A01-28E4-41E1-968D-FC63E22EDD0F}" presName="node" presStyleLbl="node1" presStyleIdx="1" presStyleCnt="6">
        <dgm:presLayoutVars>
          <dgm:bulletEnabled val="1"/>
        </dgm:presLayoutVars>
      </dgm:prSet>
      <dgm:spPr/>
      <dgm:t>
        <a:bodyPr/>
        <a:lstStyle/>
        <a:p>
          <a:endParaRPr lang="es-ES"/>
        </a:p>
      </dgm:t>
    </dgm:pt>
    <dgm:pt modelId="{C2D413F8-C509-439D-96B1-FE79DECA7421}" type="pres">
      <dgm:prSet presAssocID="{448A69EE-1DDA-4DF4-B025-02B6AFED282C}" presName="sibTrans" presStyleLbl="sibTrans2D1" presStyleIdx="1" presStyleCnt="5"/>
      <dgm:spPr/>
      <dgm:t>
        <a:bodyPr/>
        <a:lstStyle/>
        <a:p>
          <a:endParaRPr lang="es-ES"/>
        </a:p>
      </dgm:t>
    </dgm:pt>
    <dgm:pt modelId="{BD88E2FF-3F75-4A29-9ACD-DDEA52653662}" type="pres">
      <dgm:prSet presAssocID="{448A69EE-1DDA-4DF4-B025-02B6AFED282C}" presName="connectorText" presStyleLbl="sibTrans2D1" presStyleIdx="1" presStyleCnt="5"/>
      <dgm:spPr/>
      <dgm:t>
        <a:bodyPr/>
        <a:lstStyle/>
        <a:p>
          <a:endParaRPr lang="es-ES"/>
        </a:p>
      </dgm:t>
    </dgm:pt>
    <dgm:pt modelId="{750FD590-D164-491E-ABD7-4B968570587C}" type="pres">
      <dgm:prSet presAssocID="{42AD72D2-8B26-4716-BE67-9B6CB13FCA29}" presName="node" presStyleLbl="node1" presStyleIdx="2" presStyleCnt="6">
        <dgm:presLayoutVars>
          <dgm:bulletEnabled val="1"/>
        </dgm:presLayoutVars>
      </dgm:prSet>
      <dgm:spPr/>
      <dgm:t>
        <a:bodyPr/>
        <a:lstStyle/>
        <a:p>
          <a:endParaRPr lang="es-ES"/>
        </a:p>
      </dgm:t>
    </dgm:pt>
    <dgm:pt modelId="{9BA5BEE0-1C8D-4FA4-8052-67D745B087DC}" type="pres">
      <dgm:prSet presAssocID="{11EC4FAD-296A-4732-BC89-A5B60B3D58FB}" presName="sibTrans" presStyleLbl="sibTrans2D1" presStyleIdx="2" presStyleCnt="5"/>
      <dgm:spPr/>
      <dgm:t>
        <a:bodyPr/>
        <a:lstStyle/>
        <a:p>
          <a:endParaRPr lang="es-ES"/>
        </a:p>
      </dgm:t>
    </dgm:pt>
    <dgm:pt modelId="{30D9241A-FF3B-4237-B216-A12C648B564F}" type="pres">
      <dgm:prSet presAssocID="{11EC4FAD-296A-4732-BC89-A5B60B3D58FB}" presName="connectorText" presStyleLbl="sibTrans2D1" presStyleIdx="2" presStyleCnt="5"/>
      <dgm:spPr/>
      <dgm:t>
        <a:bodyPr/>
        <a:lstStyle/>
        <a:p>
          <a:endParaRPr lang="es-ES"/>
        </a:p>
      </dgm:t>
    </dgm:pt>
    <dgm:pt modelId="{A66E7107-FB3E-4AC8-9453-C2E7BE00E211}" type="pres">
      <dgm:prSet presAssocID="{DA411A53-0AE4-4488-9DCF-6A2B9CDFD850}" presName="node" presStyleLbl="node1" presStyleIdx="3" presStyleCnt="6">
        <dgm:presLayoutVars>
          <dgm:bulletEnabled val="1"/>
        </dgm:presLayoutVars>
      </dgm:prSet>
      <dgm:spPr/>
      <dgm:t>
        <a:bodyPr/>
        <a:lstStyle/>
        <a:p>
          <a:endParaRPr lang="es-ES"/>
        </a:p>
      </dgm:t>
    </dgm:pt>
    <dgm:pt modelId="{3483211C-47D0-4B88-96D0-161563EEF9CB}" type="pres">
      <dgm:prSet presAssocID="{42016654-7F7C-4FAD-81F3-C1AE8E81371A}" presName="sibTrans" presStyleLbl="sibTrans2D1" presStyleIdx="3" presStyleCnt="5"/>
      <dgm:spPr/>
      <dgm:t>
        <a:bodyPr/>
        <a:lstStyle/>
        <a:p>
          <a:endParaRPr lang="es-ES"/>
        </a:p>
      </dgm:t>
    </dgm:pt>
    <dgm:pt modelId="{EED40B7D-A394-4314-BF25-DBEFACFF174E}" type="pres">
      <dgm:prSet presAssocID="{42016654-7F7C-4FAD-81F3-C1AE8E81371A}" presName="connectorText" presStyleLbl="sibTrans2D1" presStyleIdx="3" presStyleCnt="5"/>
      <dgm:spPr/>
      <dgm:t>
        <a:bodyPr/>
        <a:lstStyle/>
        <a:p>
          <a:endParaRPr lang="es-ES"/>
        </a:p>
      </dgm:t>
    </dgm:pt>
    <dgm:pt modelId="{9B435D5D-A005-4044-B82F-82CEE5C987EC}" type="pres">
      <dgm:prSet presAssocID="{9C932931-9856-4A9B-A1E1-DC455AACA2BE}" presName="node" presStyleLbl="node1" presStyleIdx="4" presStyleCnt="6">
        <dgm:presLayoutVars>
          <dgm:bulletEnabled val="1"/>
        </dgm:presLayoutVars>
      </dgm:prSet>
      <dgm:spPr/>
      <dgm:t>
        <a:bodyPr/>
        <a:lstStyle/>
        <a:p>
          <a:endParaRPr lang="es-ES"/>
        </a:p>
      </dgm:t>
    </dgm:pt>
    <dgm:pt modelId="{97988085-8CD9-423E-ABDE-C39C29DD43B4}" type="pres">
      <dgm:prSet presAssocID="{7229B44B-E10C-4E8F-8B66-DB364DE68F1E}" presName="sibTrans" presStyleLbl="sibTrans2D1" presStyleIdx="4" presStyleCnt="5"/>
      <dgm:spPr/>
      <dgm:t>
        <a:bodyPr/>
        <a:lstStyle/>
        <a:p>
          <a:endParaRPr lang="es-ES"/>
        </a:p>
      </dgm:t>
    </dgm:pt>
    <dgm:pt modelId="{8FD18B69-F3A4-43E0-8F9B-3B90F86206F9}" type="pres">
      <dgm:prSet presAssocID="{7229B44B-E10C-4E8F-8B66-DB364DE68F1E}" presName="connectorText" presStyleLbl="sibTrans2D1" presStyleIdx="4" presStyleCnt="5"/>
      <dgm:spPr/>
      <dgm:t>
        <a:bodyPr/>
        <a:lstStyle/>
        <a:p>
          <a:endParaRPr lang="es-ES"/>
        </a:p>
      </dgm:t>
    </dgm:pt>
    <dgm:pt modelId="{41C77889-55E3-4195-B415-D9BBD668D438}" type="pres">
      <dgm:prSet presAssocID="{F7292E2B-1647-47AD-A5E0-A3FD754B4039}" presName="node" presStyleLbl="node1" presStyleIdx="5" presStyleCnt="6">
        <dgm:presLayoutVars>
          <dgm:bulletEnabled val="1"/>
        </dgm:presLayoutVars>
      </dgm:prSet>
      <dgm:spPr/>
      <dgm:t>
        <a:bodyPr/>
        <a:lstStyle/>
        <a:p>
          <a:endParaRPr lang="es-ES"/>
        </a:p>
      </dgm:t>
    </dgm:pt>
  </dgm:ptLst>
  <dgm:cxnLst>
    <dgm:cxn modelId="{B34C081B-5889-4A1C-AA75-F17F2322109F}" type="presOf" srcId="{448A69EE-1DDA-4DF4-B025-02B6AFED282C}" destId="{C2D413F8-C509-439D-96B1-FE79DECA7421}" srcOrd="0" destOrd="0" presId="urn:microsoft.com/office/officeart/2005/8/layout/process5"/>
    <dgm:cxn modelId="{341E1701-8F42-45FC-81B0-D31A21F0A151}" type="presOf" srcId="{448A69EE-1DDA-4DF4-B025-02B6AFED282C}" destId="{BD88E2FF-3F75-4A29-9ACD-DDEA52653662}" srcOrd="1" destOrd="0" presId="urn:microsoft.com/office/officeart/2005/8/layout/process5"/>
    <dgm:cxn modelId="{13B2802C-F337-47FF-AAA7-41BEABD03E49}" type="presOf" srcId="{42016654-7F7C-4FAD-81F3-C1AE8E81371A}" destId="{EED40B7D-A394-4314-BF25-DBEFACFF174E}" srcOrd="1" destOrd="0" presId="urn:microsoft.com/office/officeart/2005/8/layout/process5"/>
    <dgm:cxn modelId="{19760A35-CBBA-4901-ACCC-93491D0202AC}" type="presOf" srcId="{11EC4FAD-296A-4732-BC89-A5B60B3D58FB}" destId="{30D9241A-FF3B-4237-B216-A12C648B564F}" srcOrd="1" destOrd="0" presId="urn:microsoft.com/office/officeart/2005/8/layout/process5"/>
    <dgm:cxn modelId="{9C1EC543-9AD6-4032-88B0-A6660B0A5A4D}" srcId="{F8D78BDA-D377-462E-B415-3F5FB8BA7CC5}" destId="{E5D9355C-38C7-4AD0-968C-2CA15F1BA385}" srcOrd="0" destOrd="0" parTransId="{2B1986E4-E372-40AE-A3FA-9400BC573865}" sibTransId="{4171889C-6677-4CDA-9AE9-90E0E055D6F4}"/>
    <dgm:cxn modelId="{5FABD3A3-03E7-4DF7-A113-821888F571FD}" srcId="{F8D78BDA-D377-462E-B415-3F5FB8BA7CC5}" destId="{9C932931-9856-4A9B-A1E1-DC455AACA2BE}" srcOrd="4" destOrd="0" parTransId="{900F5112-D1C0-451E-8D72-4E1EA7B8A1DF}" sibTransId="{7229B44B-E10C-4E8F-8B66-DB364DE68F1E}"/>
    <dgm:cxn modelId="{083BAE0E-34B3-451E-8CCB-2303B8E1925C}" srcId="{F8D78BDA-D377-462E-B415-3F5FB8BA7CC5}" destId="{DA411A53-0AE4-4488-9DCF-6A2B9CDFD850}" srcOrd="3" destOrd="0" parTransId="{763E0937-6C67-4E0B-A24B-55050C9D1CC5}" sibTransId="{42016654-7F7C-4FAD-81F3-C1AE8E81371A}"/>
    <dgm:cxn modelId="{9CEBE760-1890-416D-87A8-C90D395694C1}" type="presOf" srcId="{F8D78BDA-D377-462E-B415-3F5FB8BA7CC5}" destId="{321A0128-5698-4C47-902B-20C0AA1259FD}" srcOrd="0" destOrd="0" presId="urn:microsoft.com/office/officeart/2005/8/layout/process5"/>
    <dgm:cxn modelId="{5E442285-6723-4D66-BE1C-75F211D04840}" type="presOf" srcId="{4171889C-6677-4CDA-9AE9-90E0E055D6F4}" destId="{009CF193-3301-4DD6-8346-7DFCDFB10124}" srcOrd="0" destOrd="0" presId="urn:microsoft.com/office/officeart/2005/8/layout/process5"/>
    <dgm:cxn modelId="{E49AAEC4-7814-4BC5-8413-6B1495A3C525}" srcId="{F8D78BDA-D377-462E-B415-3F5FB8BA7CC5}" destId="{42AD72D2-8B26-4716-BE67-9B6CB13FCA29}" srcOrd="2" destOrd="0" parTransId="{EB4E4EC0-3AC0-498C-A2D4-682DE257CA45}" sibTransId="{11EC4FAD-296A-4732-BC89-A5B60B3D58FB}"/>
    <dgm:cxn modelId="{4D536E5D-99D4-49B0-8AD0-B8C2038DC8B8}" type="presOf" srcId="{42016654-7F7C-4FAD-81F3-C1AE8E81371A}" destId="{3483211C-47D0-4B88-96D0-161563EEF9CB}" srcOrd="0" destOrd="0" presId="urn:microsoft.com/office/officeart/2005/8/layout/process5"/>
    <dgm:cxn modelId="{1FD23AE9-A0B9-4996-9B7E-662CF8C557C4}" type="presOf" srcId="{11EC4FAD-296A-4732-BC89-A5B60B3D58FB}" destId="{9BA5BEE0-1C8D-4FA4-8052-67D745B087DC}" srcOrd="0" destOrd="0" presId="urn:microsoft.com/office/officeart/2005/8/layout/process5"/>
    <dgm:cxn modelId="{AA384DC3-FA21-43F9-A507-8EB00620DE25}" type="presOf" srcId="{E5D9355C-38C7-4AD0-968C-2CA15F1BA385}" destId="{FDC53B06-081C-49FF-9803-78743CD487BC}" srcOrd="0" destOrd="0" presId="urn:microsoft.com/office/officeart/2005/8/layout/process5"/>
    <dgm:cxn modelId="{440C8105-92B1-4028-BBF2-B3CE7EE60793}" srcId="{F8D78BDA-D377-462E-B415-3F5FB8BA7CC5}" destId="{75C90A01-28E4-41E1-968D-FC63E22EDD0F}" srcOrd="1" destOrd="0" parTransId="{94BC8B80-E6DB-4210-836F-9B8909D21C33}" sibTransId="{448A69EE-1DDA-4DF4-B025-02B6AFED282C}"/>
    <dgm:cxn modelId="{BB7FEF73-58C0-4868-AACF-5587235DC49A}" type="presOf" srcId="{9C932931-9856-4A9B-A1E1-DC455AACA2BE}" destId="{9B435D5D-A005-4044-B82F-82CEE5C987EC}" srcOrd="0" destOrd="0" presId="urn:microsoft.com/office/officeart/2005/8/layout/process5"/>
    <dgm:cxn modelId="{EE2A64C7-FC17-4DB6-AFB5-2145ED894586}" type="presOf" srcId="{75C90A01-28E4-41E1-968D-FC63E22EDD0F}" destId="{4F99FB32-39BF-46F3-8ABE-2FC27CDDE654}" srcOrd="0" destOrd="0" presId="urn:microsoft.com/office/officeart/2005/8/layout/process5"/>
    <dgm:cxn modelId="{2E25AC20-0A20-4863-A073-8A3A01F2480E}" type="presOf" srcId="{DA411A53-0AE4-4488-9DCF-6A2B9CDFD850}" destId="{A66E7107-FB3E-4AC8-9453-C2E7BE00E211}" srcOrd="0" destOrd="0" presId="urn:microsoft.com/office/officeart/2005/8/layout/process5"/>
    <dgm:cxn modelId="{13B706BE-9CD3-470E-AA69-3DB29887ACF0}" type="presOf" srcId="{4171889C-6677-4CDA-9AE9-90E0E055D6F4}" destId="{50E9E962-45AB-402A-8BA0-EF31144324F6}" srcOrd="1" destOrd="0" presId="urn:microsoft.com/office/officeart/2005/8/layout/process5"/>
    <dgm:cxn modelId="{1AF1D021-364C-4907-A8F2-F627AA3BE5E0}" type="presOf" srcId="{42AD72D2-8B26-4716-BE67-9B6CB13FCA29}" destId="{750FD590-D164-491E-ABD7-4B968570587C}" srcOrd="0" destOrd="0" presId="urn:microsoft.com/office/officeart/2005/8/layout/process5"/>
    <dgm:cxn modelId="{BBC7FEA9-774C-4269-8EAC-7D07F2E3688C}" type="presOf" srcId="{7229B44B-E10C-4E8F-8B66-DB364DE68F1E}" destId="{97988085-8CD9-423E-ABDE-C39C29DD43B4}" srcOrd="0" destOrd="0" presId="urn:microsoft.com/office/officeart/2005/8/layout/process5"/>
    <dgm:cxn modelId="{FC349322-F0BC-4CCF-9EDD-98C38079553C}" srcId="{F8D78BDA-D377-462E-B415-3F5FB8BA7CC5}" destId="{F7292E2B-1647-47AD-A5E0-A3FD754B4039}" srcOrd="5" destOrd="0" parTransId="{631FE1F6-318D-4C39-84B2-CD9C29EE8BF6}" sibTransId="{E8170DFE-45A0-4A4D-B6F5-685B0E65CFFF}"/>
    <dgm:cxn modelId="{8851676A-2958-4EAB-84E9-8B9F4AFA45DE}" type="presOf" srcId="{7229B44B-E10C-4E8F-8B66-DB364DE68F1E}" destId="{8FD18B69-F3A4-43E0-8F9B-3B90F86206F9}" srcOrd="1" destOrd="0" presId="urn:microsoft.com/office/officeart/2005/8/layout/process5"/>
    <dgm:cxn modelId="{6C0A654D-E201-4985-8711-2BF0B3E3F36F}" type="presOf" srcId="{F7292E2B-1647-47AD-A5E0-A3FD754B4039}" destId="{41C77889-55E3-4195-B415-D9BBD668D438}" srcOrd="0" destOrd="0" presId="urn:microsoft.com/office/officeart/2005/8/layout/process5"/>
    <dgm:cxn modelId="{04F6C2EC-EC46-438A-8650-A2F7B01EA90D}" type="presParOf" srcId="{321A0128-5698-4C47-902B-20C0AA1259FD}" destId="{FDC53B06-081C-49FF-9803-78743CD487BC}" srcOrd="0" destOrd="0" presId="urn:microsoft.com/office/officeart/2005/8/layout/process5"/>
    <dgm:cxn modelId="{BCD248C5-40E6-4FF1-AC65-4199E3E95E3D}" type="presParOf" srcId="{321A0128-5698-4C47-902B-20C0AA1259FD}" destId="{009CF193-3301-4DD6-8346-7DFCDFB10124}" srcOrd="1" destOrd="0" presId="urn:microsoft.com/office/officeart/2005/8/layout/process5"/>
    <dgm:cxn modelId="{184C6C19-E0C5-4831-A3CC-8DB8E175A89B}" type="presParOf" srcId="{009CF193-3301-4DD6-8346-7DFCDFB10124}" destId="{50E9E962-45AB-402A-8BA0-EF31144324F6}" srcOrd="0" destOrd="0" presId="urn:microsoft.com/office/officeart/2005/8/layout/process5"/>
    <dgm:cxn modelId="{FA612482-EEFD-4A17-9927-272F99AF0D3B}" type="presParOf" srcId="{321A0128-5698-4C47-902B-20C0AA1259FD}" destId="{4F99FB32-39BF-46F3-8ABE-2FC27CDDE654}" srcOrd="2" destOrd="0" presId="urn:microsoft.com/office/officeart/2005/8/layout/process5"/>
    <dgm:cxn modelId="{E768DC5A-B119-4ED7-AE57-83AEDEC702C2}" type="presParOf" srcId="{321A0128-5698-4C47-902B-20C0AA1259FD}" destId="{C2D413F8-C509-439D-96B1-FE79DECA7421}" srcOrd="3" destOrd="0" presId="urn:microsoft.com/office/officeart/2005/8/layout/process5"/>
    <dgm:cxn modelId="{BF8DC553-1F74-4806-9224-1B8757A9498D}" type="presParOf" srcId="{C2D413F8-C509-439D-96B1-FE79DECA7421}" destId="{BD88E2FF-3F75-4A29-9ACD-DDEA52653662}" srcOrd="0" destOrd="0" presId="urn:microsoft.com/office/officeart/2005/8/layout/process5"/>
    <dgm:cxn modelId="{53641B5D-6E54-4B43-8435-342197524D44}" type="presParOf" srcId="{321A0128-5698-4C47-902B-20C0AA1259FD}" destId="{750FD590-D164-491E-ABD7-4B968570587C}" srcOrd="4" destOrd="0" presId="urn:microsoft.com/office/officeart/2005/8/layout/process5"/>
    <dgm:cxn modelId="{2B38BAA2-EA7D-420C-883A-1B8DECA1B667}" type="presParOf" srcId="{321A0128-5698-4C47-902B-20C0AA1259FD}" destId="{9BA5BEE0-1C8D-4FA4-8052-67D745B087DC}" srcOrd="5" destOrd="0" presId="urn:microsoft.com/office/officeart/2005/8/layout/process5"/>
    <dgm:cxn modelId="{6F2ECE46-AE2C-4E02-ACD0-80305DF6255F}" type="presParOf" srcId="{9BA5BEE0-1C8D-4FA4-8052-67D745B087DC}" destId="{30D9241A-FF3B-4237-B216-A12C648B564F}" srcOrd="0" destOrd="0" presId="urn:microsoft.com/office/officeart/2005/8/layout/process5"/>
    <dgm:cxn modelId="{B7B7AA05-A5D4-4AE5-BF7C-B0B7270A7988}" type="presParOf" srcId="{321A0128-5698-4C47-902B-20C0AA1259FD}" destId="{A66E7107-FB3E-4AC8-9453-C2E7BE00E211}" srcOrd="6" destOrd="0" presId="urn:microsoft.com/office/officeart/2005/8/layout/process5"/>
    <dgm:cxn modelId="{F4FD0554-D1C1-4CB0-BDFA-D886145B27BE}" type="presParOf" srcId="{321A0128-5698-4C47-902B-20C0AA1259FD}" destId="{3483211C-47D0-4B88-96D0-161563EEF9CB}" srcOrd="7" destOrd="0" presId="urn:microsoft.com/office/officeart/2005/8/layout/process5"/>
    <dgm:cxn modelId="{998E5B83-0ED3-4246-896C-83CC76FE6292}" type="presParOf" srcId="{3483211C-47D0-4B88-96D0-161563EEF9CB}" destId="{EED40B7D-A394-4314-BF25-DBEFACFF174E}" srcOrd="0" destOrd="0" presId="urn:microsoft.com/office/officeart/2005/8/layout/process5"/>
    <dgm:cxn modelId="{D766BDE6-28E3-40E8-AB9B-C877DC1937CD}" type="presParOf" srcId="{321A0128-5698-4C47-902B-20C0AA1259FD}" destId="{9B435D5D-A005-4044-B82F-82CEE5C987EC}" srcOrd="8" destOrd="0" presId="urn:microsoft.com/office/officeart/2005/8/layout/process5"/>
    <dgm:cxn modelId="{FD142D58-9937-43EE-8A1A-20ED3093D84A}" type="presParOf" srcId="{321A0128-5698-4C47-902B-20C0AA1259FD}" destId="{97988085-8CD9-423E-ABDE-C39C29DD43B4}" srcOrd="9" destOrd="0" presId="urn:microsoft.com/office/officeart/2005/8/layout/process5"/>
    <dgm:cxn modelId="{8AC48090-3A03-4415-A147-5D71536945DD}" type="presParOf" srcId="{97988085-8CD9-423E-ABDE-C39C29DD43B4}" destId="{8FD18B69-F3A4-43E0-8F9B-3B90F86206F9}" srcOrd="0" destOrd="0" presId="urn:microsoft.com/office/officeart/2005/8/layout/process5"/>
    <dgm:cxn modelId="{9A5392D4-E036-4962-AD66-0F56E34AB08C}" type="presParOf" srcId="{321A0128-5698-4C47-902B-20C0AA1259FD}" destId="{41C77889-55E3-4195-B415-D9BBD668D438}" srcOrd="10" destOrd="0" presId="urn:microsoft.com/office/officeart/2005/8/layout/process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8445C04-1CA1-44BC-82B4-C0C0102C9C41}"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26456B2F-576C-4964-85F9-C57FA030FBA3}">
      <dgm:prSet phldrT="[Texto]"/>
      <dgm:spPr/>
      <dgm:t>
        <a:bodyPr/>
        <a:lstStyle/>
        <a:p>
          <a:r>
            <a:rPr lang="en-US" b="0" i="0" dirty="0" err="1"/>
            <a:t>Diseño</a:t>
          </a:r>
          <a:r>
            <a:rPr lang="en-US" dirty="0"/>
            <a:t/>
          </a:r>
          <a:br>
            <a:rPr lang="en-US" dirty="0"/>
          </a:br>
          <a:endParaRPr lang="en-US" dirty="0"/>
        </a:p>
      </dgm:t>
    </dgm:pt>
    <dgm:pt modelId="{1F599515-51D7-443A-9BBB-7A8708BE37FD}" type="parTrans" cxnId="{D8477E29-E461-426A-9DEF-9E81979A428E}">
      <dgm:prSet/>
      <dgm:spPr/>
      <dgm:t>
        <a:bodyPr/>
        <a:lstStyle/>
        <a:p>
          <a:endParaRPr lang="en-US"/>
        </a:p>
      </dgm:t>
    </dgm:pt>
    <dgm:pt modelId="{6DC38CB1-FB0B-41F3-813A-89A09DB5682D}" type="sibTrans" cxnId="{D8477E29-E461-426A-9DEF-9E81979A428E}">
      <dgm:prSet/>
      <dgm:spPr/>
      <dgm:t>
        <a:bodyPr/>
        <a:lstStyle/>
        <a:p>
          <a:endParaRPr lang="en-US"/>
        </a:p>
      </dgm:t>
    </dgm:pt>
    <dgm:pt modelId="{392E7D53-C536-4A05-A207-B5CABAA60748}">
      <dgm:prSet phldrT="[Texto]"/>
      <dgm:spPr/>
      <dgm:t>
        <a:bodyPr/>
        <a:lstStyle/>
        <a:p>
          <a:pPr algn="l"/>
          <a:r>
            <a:rPr lang="es-ES" dirty="0"/>
            <a:t>Se describe el diseño del experimento (aleatorio, controlado, casos y controles, etc.)</a:t>
          </a:r>
          <a:endParaRPr lang="en-US" dirty="0"/>
        </a:p>
      </dgm:t>
    </dgm:pt>
    <dgm:pt modelId="{9278C164-D10B-4348-A10A-EE3656BDF197}" type="parTrans" cxnId="{74C957DD-9A71-439F-9651-889F58D638FF}">
      <dgm:prSet/>
      <dgm:spPr/>
      <dgm:t>
        <a:bodyPr/>
        <a:lstStyle/>
        <a:p>
          <a:endParaRPr lang="en-US"/>
        </a:p>
      </dgm:t>
    </dgm:pt>
    <dgm:pt modelId="{C1DB9B21-5A2D-4CED-822F-1B67B1B5154C}" type="sibTrans" cxnId="{74C957DD-9A71-439F-9651-889F58D638FF}">
      <dgm:prSet/>
      <dgm:spPr/>
      <dgm:t>
        <a:bodyPr/>
        <a:lstStyle/>
        <a:p>
          <a:endParaRPr lang="en-US"/>
        </a:p>
      </dgm:t>
    </dgm:pt>
    <dgm:pt modelId="{BFC9634F-20FC-4FC1-9156-4765CA69F905}">
      <dgm:prSet phldrT="[Texto]"/>
      <dgm:spPr/>
      <dgm:t>
        <a:bodyPr/>
        <a:lstStyle/>
        <a:p>
          <a:r>
            <a:rPr lang="en-US" b="0" i="0" dirty="0"/>
            <a:t>Población</a:t>
          </a:r>
          <a:endParaRPr lang="en-US" dirty="0"/>
        </a:p>
      </dgm:t>
    </dgm:pt>
    <dgm:pt modelId="{2679FFDE-F47B-4A01-9F4E-805A0169CCC7}" type="parTrans" cxnId="{69266EF8-A0A1-4260-93CF-1AC0CEFD7E0C}">
      <dgm:prSet/>
      <dgm:spPr/>
      <dgm:t>
        <a:bodyPr/>
        <a:lstStyle/>
        <a:p>
          <a:endParaRPr lang="en-US"/>
        </a:p>
      </dgm:t>
    </dgm:pt>
    <dgm:pt modelId="{663A4E00-031A-40E5-86A2-AAF857D86112}" type="sibTrans" cxnId="{69266EF8-A0A1-4260-93CF-1AC0CEFD7E0C}">
      <dgm:prSet/>
      <dgm:spPr/>
      <dgm:t>
        <a:bodyPr/>
        <a:lstStyle/>
        <a:p>
          <a:endParaRPr lang="en-US"/>
        </a:p>
      </dgm:t>
    </dgm:pt>
    <dgm:pt modelId="{25368ED1-38FD-4594-A700-9EBF93A7BC29}">
      <dgm:prSet phldrT="[Texto]"/>
      <dgm:spPr/>
      <dgm:t>
        <a:bodyPr/>
        <a:lstStyle/>
        <a:p>
          <a:r>
            <a:rPr lang="es-PA" dirty="0" smtClean="0"/>
            <a:t>Cómo se ha hecho la selección de la muestra</a:t>
          </a:r>
          <a:endParaRPr lang="en-US" dirty="0"/>
        </a:p>
      </dgm:t>
    </dgm:pt>
    <dgm:pt modelId="{EC55BDFC-BAD0-41A8-AFC6-991EE8239BD7}" type="parTrans" cxnId="{72AF638D-630E-4262-9053-18A726B7F313}">
      <dgm:prSet/>
      <dgm:spPr/>
      <dgm:t>
        <a:bodyPr/>
        <a:lstStyle/>
        <a:p>
          <a:endParaRPr lang="en-US"/>
        </a:p>
      </dgm:t>
    </dgm:pt>
    <dgm:pt modelId="{A9B00EF4-E83A-4474-A831-C6DA8C591DCF}" type="sibTrans" cxnId="{72AF638D-630E-4262-9053-18A726B7F313}">
      <dgm:prSet/>
      <dgm:spPr/>
      <dgm:t>
        <a:bodyPr/>
        <a:lstStyle/>
        <a:p>
          <a:endParaRPr lang="en-US"/>
        </a:p>
      </dgm:t>
    </dgm:pt>
    <dgm:pt modelId="{12E50881-11D6-4D57-84C8-BD22B6ACEA3B}">
      <dgm:prSet phldrT="[Texto]"/>
      <dgm:spPr/>
      <dgm:t>
        <a:bodyPr/>
        <a:lstStyle/>
        <a:p>
          <a:r>
            <a:rPr lang="es-419" dirty="0"/>
            <a:t>Entorno</a:t>
          </a:r>
          <a:endParaRPr lang="en-US" dirty="0"/>
        </a:p>
      </dgm:t>
    </dgm:pt>
    <dgm:pt modelId="{DF3039D4-B0DB-4A0D-B064-3F79D784E938}" type="parTrans" cxnId="{C7BD1A9C-E81F-4920-9F04-5897525596B1}">
      <dgm:prSet/>
      <dgm:spPr/>
      <dgm:t>
        <a:bodyPr/>
        <a:lstStyle/>
        <a:p>
          <a:endParaRPr lang="en-US"/>
        </a:p>
      </dgm:t>
    </dgm:pt>
    <dgm:pt modelId="{C1107DC1-7298-4194-9D7E-55CCB895672A}" type="sibTrans" cxnId="{C7BD1A9C-E81F-4920-9F04-5897525596B1}">
      <dgm:prSet/>
      <dgm:spPr/>
      <dgm:t>
        <a:bodyPr/>
        <a:lstStyle/>
        <a:p>
          <a:endParaRPr lang="en-US"/>
        </a:p>
      </dgm:t>
    </dgm:pt>
    <dgm:pt modelId="{3B4876A4-A2DB-41BB-A40F-CDE8BE82095D}">
      <dgm:prSet phldrT="[Texto]"/>
      <dgm:spPr/>
      <dgm:t>
        <a:bodyPr/>
        <a:lstStyle/>
        <a:p>
          <a:r>
            <a:rPr lang="es-ES" dirty="0"/>
            <a:t>Indica dónde se ha hecho el estudio </a:t>
          </a:r>
          <a:r>
            <a:rPr lang="en-US" dirty="0"/>
            <a:t>(hospital, </a:t>
          </a:r>
          <a:r>
            <a:rPr lang="en-US" dirty="0" err="1"/>
            <a:t>asistencia</a:t>
          </a:r>
          <a:r>
            <a:rPr lang="en-US" dirty="0"/>
            <a:t> </a:t>
          </a:r>
          <a:r>
            <a:rPr lang="en-US" dirty="0" err="1"/>
            <a:t>primaria</a:t>
          </a:r>
          <a:r>
            <a:rPr lang="en-US" dirty="0"/>
            <a:t>, </a:t>
          </a:r>
          <a:r>
            <a:rPr lang="en-US" dirty="0" err="1"/>
            <a:t>escuela</a:t>
          </a:r>
          <a:r>
            <a:rPr lang="en-US" dirty="0"/>
            <a:t>, </a:t>
          </a:r>
          <a:r>
            <a:rPr lang="en-US" dirty="0" err="1"/>
            <a:t>etc</a:t>
          </a:r>
          <a:r>
            <a:rPr lang="en-US" dirty="0"/>
            <a:t>)</a:t>
          </a:r>
        </a:p>
      </dgm:t>
    </dgm:pt>
    <dgm:pt modelId="{EBE05A73-6A29-4A55-876B-9D180D38553F}" type="parTrans" cxnId="{534EB08A-00FA-48B8-92F7-6AA5492C1D21}">
      <dgm:prSet/>
      <dgm:spPr/>
      <dgm:t>
        <a:bodyPr/>
        <a:lstStyle/>
        <a:p>
          <a:endParaRPr lang="en-US"/>
        </a:p>
      </dgm:t>
    </dgm:pt>
    <dgm:pt modelId="{24C3A63B-F6DC-48D9-8D48-367BFEF3FEA5}" type="sibTrans" cxnId="{534EB08A-00FA-48B8-92F7-6AA5492C1D21}">
      <dgm:prSet/>
      <dgm:spPr/>
      <dgm:t>
        <a:bodyPr/>
        <a:lstStyle/>
        <a:p>
          <a:endParaRPr lang="en-US"/>
        </a:p>
      </dgm:t>
    </dgm:pt>
    <dgm:pt modelId="{4ABAC651-AD6D-4B1F-BCC6-2A7257B7BD77}" type="pres">
      <dgm:prSet presAssocID="{78445C04-1CA1-44BC-82B4-C0C0102C9C41}" presName="linearFlow" presStyleCnt="0">
        <dgm:presLayoutVars>
          <dgm:dir/>
          <dgm:animLvl val="lvl"/>
          <dgm:resizeHandles val="exact"/>
        </dgm:presLayoutVars>
      </dgm:prSet>
      <dgm:spPr/>
      <dgm:t>
        <a:bodyPr/>
        <a:lstStyle/>
        <a:p>
          <a:endParaRPr lang="es-ES"/>
        </a:p>
      </dgm:t>
    </dgm:pt>
    <dgm:pt modelId="{EFB5A21D-C82F-4138-84BA-0878DDE07725}" type="pres">
      <dgm:prSet presAssocID="{26456B2F-576C-4964-85F9-C57FA030FBA3}" presName="composite" presStyleCnt="0"/>
      <dgm:spPr/>
    </dgm:pt>
    <dgm:pt modelId="{36F7EF5D-7CE8-4842-A0E6-B6701E824FA4}" type="pres">
      <dgm:prSet presAssocID="{26456B2F-576C-4964-85F9-C57FA030FBA3}" presName="parTx" presStyleLbl="node1" presStyleIdx="0" presStyleCnt="3">
        <dgm:presLayoutVars>
          <dgm:chMax val="0"/>
          <dgm:chPref val="0"/>
          <dgm:bulletEnabled val="1"/>
        </dgm:presLayoutVars>
      </dgm:prSet>
      <dgm:spPr/>
      <dgm:t>
        <a:bodyPr/>
        <a:lstStyle/>
        <a:p>
          <a:endParaRPr lang="es-ES"/>
        </a:p>
      </dgm:t>
    </dgm:pt>
    <dgm:pt modelId="{28828F83-160E-4E34-B553-2BC2476CD052}" type="pres">
      <dgm:prSet presAssocID="{26456B2F-576C-4964-85F9-C57FA030FBA3}" presName="parSh" presStyleLbl="node1" presStyleIdx="0" presStyleCnt="3"/>
      <dgm:spPr/>
      <dgm:t>
        <a:bodyPr/>
        <a:lstStyle/>
        <a:p>
          <a:endParaRPr lang="es-ES"/>
        </a:p>
      </dgm:t>
    </dgm:pt>
    <dgm:pt modelId="{C8BE2086-386F-4D25-A697-CBC5DB1E6640}" type="pres">
      <dgm:prSet presAssocID="{26456B2F-576C-4964-85F9-C57FA030FBA3}" presName="desTx" presStyleLbl="fgAcc1" presStyleIdx="0" presStyleCnt="3">
        <dgm:presLayoutVars>
          <dgm:bulletEnabled val="1"/>
        </dgm:presLayoutVars>
      </dgm:prSet>
      <dgm:spPr/>
      <dgm:t>
        <a:bodyPr/>
        <a:lstStyle/>
        <a:p>
          <a:endParaRPr lang="es-ES"/>
        </a:p>
      </dgm:t>
    </dgm:pt>
    <dgm:pt modelId="{22A5745B-6518-48C9-A9C6-C088F64B6AC4}" type="pres">
      <dgm:prSet presAssocID="{6DC38CB1-FB0B-41F3-813A-89A09DB5682D}" presName="sibTrans" presStyleLbl="sibTrans2D1" presStyleIdx="0" presStyleCnt="2"/>
      <dgm:spPr/>
      <dgm:t>
        <a:bodyPr/>
        <a:lstStyle/>
        <a:p>
          <a:endParaRPr lang="es-ES"/>
        </a:p>
      </dgm:t>
    </dgm:pt>
    <dgm:pt modelId="{F47AC802-F128-4A9F-A9DB-2EE4FA706FF2}" type="pres">
      <dgm:prSet presAssocID="{6DC38CB1-FB0B-41F3-813A-89A09DB5682D}" presName="connTx" presStyleLbl="sibTrans2D1" presStyleIdx="0" presStyleCnt="2"/>
      <dgm:spPr/>
      <dgm:t>
        <a:bodyPr/>
        <a:lstStyle/>
        <a:p>
          <a:endParaRPr lang="es-ES"/>
        </a:p>
      </dgm:t>
    </dgm:pt>
    <dgm:pt modelId="{278921E9-21EC-4C8A-8732-52B649E2894A}" type="pres">
      <dgm:prSet presAssocID="{BFC9634F-20FC-4FC1-9156-4765CA69F905}" presName="composite" presStyleCnt="0"/>
      <dgm:spPr/>
    </dgm:pt>
    <dgm:pt modelId="{C5F5F30F-A7F3-41AD-8F79-5E98AC5C24EC}" type="pres">
      <dgm:prSet presAssocID="{BFC9634F-20FC-4FC1-9156-4765CA69F905}" presName="parTx" presStyleLbl="node1" presStyleIdx="0" presStyleCnt="3">
        <dgm:presLayoutVars>
          <dgm:chMax val="0"/>
          <dgm:chPref val="0"/>
          <dgm:bulletEnabled val="1"/>
        </dgm:presLayoutVars>
      </dgm:prSet>
      <dgm:spPr/>
      <dgm:t>
        <a:bodyPr/>
        <a:lstStyle/>
        <a:p>
          <a:endParaRPr lang="es-ES"/>
        </a:p>
      </dgm:t>
    </dgm:pt>
    <dgm:pt modelId="{33DDB3E3-921D-4CBE-A842-B86A4D0111EA}" type="pres">
      <dgm:prSet presAssocID="{BFC9634F-20FC-4FC1-9156-4765CA69F905}" presName="parSh" presStyleLbl="node1" presStyleIdx="1" presStyleCnt="3"/>
      <dgm:spPr/>
      <dgm:t>
        <a:bodyPr/>
        <a:lstStyle/>
        <a:p>
          <a:endParaRPr lang="es-ES"/>
        </a:p>
      </dgm:t>
    </dgm:pt>
    <dgm:pt modelId="{96DA1B81-A511-499A-BC8B-D0FE6569EB59}" type="pres">
      <dgm:prSet presAssocID="{BFC9634F-20FC-4FC1-9156-4765CA69F905}" presName="desTx" presStyleLbl="fgAcc1" presStyleIdx="1" presStyleCnt="3">
        <dgm:presLayoutVars>
          <dgm:bulletEnabled val="1"/>
        </dgm:presLayoutVars>
      </dgm:prSet>
      <dgm:spPr/>
      <dgm:t>
        <a:bodyPr/>
        <a:lstStyle/>
        <a:p>
          <a:endParaRPr lang="es-ES"/>
        </a:p>
      </dgm:t>
    </dgm:pt>
    <dgm:pt modelId="{E11873A8-2DF1-4E58-B954-957ED1C9F3BF}" type="pres">
      <dgm:prSet presAssocID="{663A4E00-031A-40E5-86A2-AAF857D86112}" presName="sibTrans" presStyleLbl="sibTrans2D1" presStyleIdx="1" presStyleCnt="2"/>
      <dgm:spPr/>
      <dgm:t>
        <a:bodyPr/>
        <a:lstStyle/>
        <a:p>
          <a:endParaRPr lang="es-ES"/>
        </a:p>
      </dgm:t>
    </dgm:pt>
    <dgm:pt modelId="{0E73B84A-2BC9-45EA-B5D0-CF375460CA4F}" type="pres">
      <dgm:prSet presAssocID="{663A4E00-031A-40E5-86A2-AAF857D86112}" presName="connTx" presStyleLbl="sibTrans2D1" presStyleIdx="1" presStyleCnt="2"/>
      <dgm:spPr/>
      <dgm:t>
        <a:bodyPr/>
        <a:lstStyle/>
        <a:p>
          <a:endParaRPr lang="es-ES"/>
        </a:p>
      </dgm:t>
    </dgm:pt>
    <dgm:pt modelId="{91027389-743A-4745-ACB9-DD1E3F7C0B23}" type="pres">
      <dgm:prSet presAssocID="{12E50881-11D6-4D57-84C8-BD22B6ACEA3B}" presName="composite" presStyleCnt="0"/>
      <dgm:spPr/>
    </dgm:pt>
    <dgm:pt modelId="{D4C12A2C-9888-48C4-B756-FDD6B5CC6CB8}" type="pres">
      <dgm:prSet presAssocID="{12E50881-11D6-4D57-84C8-BD22B6ACEA3B}" presName="parTx" presStyleLbl="node1" presStyleIdx="1" presStyleCnt="3">
        <dgm:presLayoutVars>
          <dgm:chMax val="0"/>
          <dgm:chPref val="0"/>
          <dgm:bulletEnabled val="1"/>
        </dgm:presLayoutVars>
      </dgm:prSet>
      <dgm:spPr/>
      <dgm:t>
        <a:bodyPr/>
        <a:lstStyle/>
        <a:p>
          <a:endParaRPr lang="es-ES"/>
        </a:p>
      </dgm:t>
    </dgm:pt>
    <dgm:pt modelId="{9BE2173A-41EB-4CFE-83A2-3A398BDF39E4}" type="pres">
      <dgm:prSet presAssocID="{12E50881-11D6-4D57-84C8-BD22B6ACEA3B}" presName="parSh" presStyleLbl="node1" presStyleIdx="2" presStyleCnt="3"/>
      <dgm:spPr/>
      <dgm:t>
        <a:bodyPr/>
        <a:lstStyle/>
        <a:p>
          <a:endParaRPr lang="es-ES"/>
        </a:p>
      </dgm:t>
    </dgm:pt>
    <dgm:pt modelId="{650FA93B-A6E5-4747-826D-FDFF78323CEC}" type="pres">
      <dgm:prSet presAssocID="{12E50881-11D6-4D57-84C8-BD22B6ACEA3B}" presName="desTx" presStyleLbl="fgAcc1" presStyleIdx="2" presStyleCnt="3">
        <dgm:presLayoutVars>
          <dgm:bulletEnabled val="1"/>
        </dgm:presLayoutVars>
      </dgm:prSet>
      <dgm:spPr/>
      <dgm:t>
        <a:bodyPr/>
        <a:lstStyle/>
        <a:p>
          <a:endParaRPr lang="es-ES"/>
        </a:p>
      </dgm:t>
    </dgm:pt>
  </dgm:ptLst>
  <dgm:cxnLst>
    <dgm:cxn modelId="{043FADDA-676B-4E07-AFE1-C04D937AD615}" type="presOf" srcId="{78445C04-1CA1-44BC-82B4-C0C0102C9C41}" destId="{4ABAC651-AD6D-4B1F-BCC6-2A7257B7BD77}" srcOrd="0" destOrd="0" presId="urn:microsoft.com/office/officeart/2005/8/layout/process3"/>
    <dgm:cxn modelId="{14B68FAB-CE94-4B15-8DFD-2E439BB90CD5}" type="presOf" srcId="{BFC9634F-20FC-4FC1-9156-4765CA69F905}" destId="{C5F5F30F-A7F3-41AD-8F79-5E98AC5C24EC}" srcOrd="0" destOrd="0" presId="urn:microsoft.com/office/officeart/2005/8/layout/process3"/>
    <dgm:cxn modelId="{74C957DD-9A71-439F-9651-889F58D638FF}" srcId="{26456B2F-576C-4964-85F9-C57FA030FBA3}" destId="{392E7D53-C536-4A05-A207-B5CABAA60748}" srcOrd="0" destOrd="0" parTransId="{9278C164-D10B-4348-A10A-EE3656BDF197}" sibTransId="{C1DB9B21-5A2D-4CED-822F-1B67B1B5154C}"/>
    <dgm:cxn modelId="{D7498B15-FB05-45CD-A270-6DCC7DB90D01}" type="presOf" srcId="{6DC38CB1-FB0B-41F3-813A-89A09DB5682D}" destId="{F47AC802-F128-4A9F-A9DB-2EE4FA706FF2}" srcOrd="1" destOrd="0" presId="urn:microsoft.com/office/officeart/2005/8/layout/process3"/>
    <dgm:cxn modelId="{14704BCC-289A-4043-936B-34E54E180E96}" type="presOf" srcId="{3B4876A4-A2DB-41BB-A40F-CDE8BE82095D}" destId="{650FA93B-A6E5-4747-826D-FDFF78323CEC}" srcOrd="0" destOrd="0" presId="urn:microsoft.com/office/officeart/2005/8/layout/process3"/>
    <dgm:cxn modelId="{C7BD1A9C-E81F-4920-9F04-5897525596B1}" srcId="{78445C04-1CA1-44BC-82B4-C0C0102C9C41}" destId="{12E50881-11D6-4D57-84C8-BD22B6ACEA3B}" srcOrd="2" destOrd="0" parTransId="{DF3039D4-B0DB-4A0D-B064-3F79D784E938}" sibTransId="{C1107DC1-7298-4194-9D7E-55CCB895672A}"/>
    <dgm:cxn modelId="{72AF638D-630E-4262-9053-18A726B7F313}" srcId="{BFC9634F-20FC-4FC1-9156-4765CA69F905}" destId="{25368ED1-38FD-4594-A700-9EBF93A7BC29}" srcOrd="0" destOrd="0" parTransId="{EC55BDFC-BAD0-41A8-AFC6-991EE8239BD7}" sibTransId="{A9B00EF4-E83A-4474-A831-C6DA8C591DCF}"/>
    <dgm:cxn modelId="{534EB08A-00FA-48B8-92F7-6AA5492C1D21}" srcId="{12E50881-11D6-4D57-84C8-BD22B6ACEA3B}" destId="{3B4876A4-A2DB-41BB-A40F-CDE8BE82095D}" srcOrd="0" destOrd="0" parTransId="{EBE05A73-6A29-4A55-876B-9D180D38553F}" sibTransId="{24C3A63B-F6DC-48D9-8D48-367BFEF3FEA5}"/>
    <dgm:cxn modelId="{54EBD8E4-75AC-4E44-9ADA-60349825BEF4}" type="presOf" srcId="{663A4E00-031A-40E5-86A2-AAF857D86112}" destId="{E11873A8-2DF1-4E58-B954-957ED1C9F3BF}" srcOrd="0" destOrd="0" presId="urn:microsoft.com/office/officeart/2005/8/layout/process3"/>
    <dgm:cxn modelId="{ED3267B0-2C02-4076-A321-99E8714D565A}" type="presOf" srcId="{26456B2F-576C-4964-85F9-C57FA030FBA3}" destId="{28828F83-160E-4E34-B553-2BC2476CD052}" srcOrd="1" destOrd="0" presId="urn:microsoft.com/office/officeart/2005/8/layout/process3"/>
    <dgm:cxn modelId="{0679EB35-1E83-46DE-95C9-F72E26EDD9E1}" type="presOf" srcId="{392E7D53-C536-4A05-A207-B5CABAA60748}" destId="{C8BE2086-386F-4D25-A697-CBC5DB1E6640}" srcOrd="0" destOrd="0" presId="urn:microsoft.com/office/officeart/2005/8/layout/process3"/>
    <dgm:cxn modelId="{73900256-50C6-4748-BD50-F9D20B0CC1F3}" type="presOf" srcId="{663A4E00-031A-40E5-86A2-AAF857D86112}" destId="{0E73B84A-2BC9-45EA-B5D0-CF375460CA4F}" srcOrd="1" destOrd="0" presId="urn:microsoft.com/office/officeart/2005/8/layout/process3"/>
    <dgm:cxn modelId="{EE68FFF1-D04E-43D1-8AF2-613CBE7A1D24}" type="presOf" srcId="{25368ED1-38FD-4594-A700-9EBF93A7BC29}" destId="{96DA1B81-A511-499A-BC8B-D0FE6569EB59}" srcOrd="0" destOrd="0" presId="urn:microsoft.com/office/officeart/2005/8/layout/process3"/>
    <dgm:cxn modelId="{EAEC7653-84EF-482B-B760-899D33F76677}" type="presOf" srcId="{12E50881-11D6-4D57-84C8-BD22B6ACEA3B}" destId="{D4C12A2C-9888-48C4-B756-FDD6B5CC6CB8}" srcOrd="0" destOrd="0" presId="urn:microsoft.com/office/officeart/2005/8/layout/process3"/>
    <dgm:cxn modelId="{8D173609-6F53-4BAB-A3D3-D37DA0DF2440}" type="presOf" srcId="{26456B2F-576C-4964-85F9-C57FA030FBA3}" destId="{36F7EF5D-7CE8-4842-A0E6-B6701E824FA4}" srcOrd="0" destOrd="0" presId="urn:microsoft.com/office/officeart/2005/8/layout/process3"/>
    <dgm:cxn modelId="{69266EF8-A0A1-4260-93CF-1AC0CEFD7E0C}" srcId="{78445C04-1CA1-44BC-82B4-C0C0102C9C41}" destId="{BFC9634F-20FC-4FC1-9156-4765CA69F905}" srcOrd="1" destOrd="0" parTransId="{2679FFDE-F47B-4A01-9F4E-805A0169CCC7}" sibTransId="{663A4E00-031A-40E5-86A2-AAF857D86112}"/>
    <dgm:cxn modelId="{D8477E29-E461-426A-9DEF-9E81979A428E}" srcId="{78445C04-1CA1-44BC-82B4-C0C0102C9C41}" destId="{26456B2F-576C-4964-85F9-C57FA030FBA3}" srcOrd="0" destOrd="0" parTransId="{1F599515-51D7-443A-9BBB-7A8708BE37FD}" sibTransId="{6DC38CB1-FB0B-41F3-813A-89A09DB5682D}"/>
    <dgm:cxn modelId="{E4D46718-220B-4462-8855-2FDA43D6DFE9}" type="presOf" srcId="{6DC38CB1-FB0B-41F3-813A-89A09DB5682D}" destId="{22A5745B-6518-48C9-A9C6-C088F64B6AC4}" srcOrd="0" destOrd="0" presId="urn:microsoft.com/office/officeart/2005/8/layout/process3"/>
    <dgm:cxn modelId="{ED661D60-D104-486F-9031-350F2AD02663}" type="presOf" srcId="{BFC9634F-20FC-4FC1-9156-4765CA69F905}" destId="{33DDB3E3-921D-4CBE-A842-B86A4D0111EA}" srcOrd="1" destOrd="0" presId="urn:microsoft.com/office/officeart/2005/8/layout/process3"/>
    <dgm:cxn modelId="{7CF0C8C3-75A3-4108-9B8E-BAE9527372F2}" type="presOf" srcId="{12E50881-11D6-4D57-84C8-BD22B6ACEA3B}" destId="{9BE2173A-41EB-4CFE-83A2-3A398BDF39E4}" srcOrd="1" destOrd="0" presId="urn:microsoft.com/office/officeart/2005/8/layout/process3"/>
    <dgm:cxn modelId="{2ECB9ABF-FE22-4C96-B341-35D92E5AFDAB}" type="presParOf" srcId="{4ABAC651-AD6D-4B1F-BCC6-2A7257B7BD77}" destId="{EFB5A21D-C82F-4138-84BA-0878DDE07725}" srcOrd="0" destOrd="0" presId="urn:microsoft.com/office/officeart/2005/8/layout/process3"/>
    <dgm:cxn modelId="{83457043-B160-4FC9-884E-9CF34E79A1D7}" type="presParOf" srcId="{EFB5A21D-C82F-4138-84BA-0878DDE07725}" destId="{36F7EF5D-7CE8-4842-A0E6-B6701E824FA4}" srcOrd="0" destOrd="0" presId="urn:microsoft.com/office/officeart/2005/8/layout/process3"/>
    <dgm:cxn modelId="{9486D411-A91D-4AF1-940D-8710156D84CA}" type="presParOf" srcId="{EFB5A21D-C82F-4138-84BA-0878DDE07725}" destId="{28828F83-160E-4E34-B553-2BC2476CD052}" srcOrd="1" destOrd="0" presId="urn:microsoft.com/office/officeart/2005/8/layout/process3"/>
    <dgm:cxn modelId="{00AEF5D5-B750-406F-9A46-311EF8D3C40F}" type="presParOf" srcId="{EFB5A21D-C82F-4138-84BA-0878DDE07725}" destId="{C8BE2086-386F-4D25-A697-CBC5DB1E6640}" srcOrd="2" destOrd="0" presId="urn:microsoft.com/office/officeart/2005/8/layout/process3"/>
    <dgm:cxn modelId="{3C79911F-D078-4DE0-975A-BC3D29322A6C}" type="presParOf" srcId="{4ABAC651-AD6D-4B1F-BCC6-2A7257B7BD77}" destId="{22A5745B-6518-48C9-A9C6-C088F64B6AC4}" srcOrd="1" destOrd="0" presId="urn:microsoft.com/office/officeart/2005/8/layout/process3"/>
    <dgm:cxn modelId="{88E577B8-E24F-4989-866B-FE9BF8B16E1A}" type="presParOf" srcId="{22A5745B-6518-48C9-A9C6-C088F64B6AC4}" destId="{F47AC802-F128-4A9F-A9DB-2EE4FA706FF2}" srcOrd="0" destOrd="0" presId="urn:microsoft.com/office/officeart/2005/8/layout/process3"/>
    <dgm:cxn modelId="{F61792B8-5817-4D25-B6F5-860404A5D33F}" type="presParOf" srcId="{4ABAC651-AD6D-4B1F-BCC6-2A7257B7BD77}" destId="{278921E9-21EC-4C8A-8732-52B649E2894A}" srcOrd="2" destOrd="0" presId="urn:microsoft.com/office/officeart/2005/8/layout/process3"/>
    <dgm:cxn modelId="{D9963D78-40CC-4400-BD32-6E5A3D5DF3B5}" type="presParOf" srcId="{278921E9-21EC-4C8A-8732-52B649E2894A}" destId="{C5F5F30F-A7F3-41AD-8F79-5E98AC5C24EC}" srcOrd="0" destOrd="0" presId="urn:microsoft.com/office/officeart/2005/8/layout/process3"/>
    <dgm:cxn modelId="{25B35D32-0353-480D-98A0-6C1DDC4C7C71}" type="presParOf" srcId="{278921E9-21EC-4C8A-8732-52B649E2894A}" destId="{33DDB3E3-921D-4CBE-A842-B86A4D0111EA}" srcOrd="1" destOrd="0" presId="urn:microsoft.com/office/officeart/2005/8/layout/process3"/>
    <dgm:cxn modelId="{360935A2-25CA-44C5-B844-F63F8A001F05}" type="presParOf" srcId="{278921E9-21EC-4C8A-8732-52B649E2894A}" destId="{96DA1B81-A511-499A-BC8B-D0FE6569EB59}" srcOrd="2" destOrd="0" presId="urn:microsoft.com/office/officeart/2005/8/layout/process3"/>
    <dgm:cxn modelId="{46F07342-055C-4D65-A3BC-940CF8E8C63D}" type="presParOf" srcId="{4ABAC651-AD6D-4B1F-BCC6-2A7257B7BD77}" destId="{E11873A8-2DF1-4E58-B954-957ED1C9F3BF}" srcOrd="3" destOrd="0" presId="urn:microsoft.com/office/officeart/2005/8/layout/process3"/>
    <dgm:cxn modelId="{A9969462-2B11-4CC9-8C6D-AD1734FA3B17}" type="presParOf" srcId="{E11873A8-2DF1-4E58-B954-957ED1C9F3BF}" destId="{0E73B84A-2BC9-45EA-B5D0-CF375460CA4F}" srcOrd="0" destOrd="0" presId="urn:microsoft.com/office/officeart/2005/8/layout/process3"/>
    <dgm:cxn modelId="{18CE1888-FCFA-4B36-9F08-1BBB60E0629C}" type="presParOf" srcId="{4ABAC651-AD6D-4B1F-BCC6-2A7257B7BD77}" destId="{91027389-743A-4745-ACB9-DD1E3F7C0B23}" srcOrd="4" destOrd="0" presId="urn:microsoft.com/office/officeart/2005/8/layout/process3"/>
    <dgm:cxn modelId="{558E6C65-9BAA-4EB7-9542-CABC41015B21}" type="presParOf" srcId="{91027389-743A-4745-ACB9-DD1E3F7C0B23}" destId="{D4C12A2C-9888-48C4-B756-FDD6B5CC6CB8}" srcOrd="0" destOrd="0" presId="urn:microsoft.com/office/officeart/2005/8/layout/process3"/>
    <dgm:cxn modelId="{63188181-BF86-4E82-9B82-279EDFD1DCA1}" type="presParOf" srcId="{91027389-743A-4745-ACB9-DD1E3F7C0B23}" destId="{9BE2173A-41EB-4CFE-83A2-3A398BDF39E4}" srcOrd="1" destOrd="0" presId="urn:microsoft.com/office/officeart/2005/8/layout/process3"/>
    <dgm:cxn modelId="{F914960B-5FEE-411E-BD64-524BBF72A034}" type="presParOf" srcId="{91027389-743A-4745-ACB9-DD1E3F7C0B23}" destId="{650FA93B-A6E5-4747-826D-FDFF78323CEC}" srcOrd="2" destOrd="0" presId="urn:microsoft.com/office/officeart/2005/8/layout/process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8445C04-1CA1-44BC-82B4-C0C0102C9C41}"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26456B2F-576C-4964-85F9-C57FA030FBA3}">
      <dgm:prSet phldrT="[Texto]"/>
      <dgm:spPr/>
      <dgm:t>
        <a:bodyPr/>
        <a:lstStyle/>
        <a:p>
          <a:r>
            <a:rPr lang="en-US" b="0" i="0" dirty="0" err="1"/>
            <a:t>Intervenciones</a:t>
          </a:r>
          <a:endParaRPr lang="en-US" dirty="0"/>
        </a:p>
      </dgm:t>
    </dgm:pt>
    <dgm:pt modelId="{1F599515-51D7-443A-9BBB-7A8708BE37FD}" type="parTrans" cxnId="{D8477E29-E461-426A-9DEF-9E81979A428E}">
      <dgm:prSet/>
      <dgm:spPr/>
      <dgm:t>
        <a:bodyPr/>
        <a:lstStyle/>
        <a:p>
          <a:endParaRPr lang="en-US"/>
        </a:p>
      </dgm:t>
    </dgm:pt>
    <dgm:pt modelId="{6DC38CB1-FB0B-41F3-813A-89A09DB5682D}" type="sibTrans" cxnId="{D8477E29-E461-426A-9DEF-9E81979A428E}">
      <dgm:prSet/>
      <dgm:spPr/>
      <dgm:t>
        <a:bodyPr/>
        <a:lstStyle/>
        <a:p>
          <a:endParaRPr lang="en-US"/>
        </a:p>
      </dgm:t>
    </dgm:pt>
    <dgm:pt modelId="{392E7D53-C536-4A05-A207-B5CABAA60748}">
      <dgm:prSet phldrT="[Texto]"/>
      <dgm:spPr/>
      <dgm:t>
        <a:bodyPr/>
        <a:lstStyle/>
        <a:p>
          <a:pPr algn="l"/>
          <a:r>
            <a:rPr lang="en-US" dirty="0"/>
            <a:t>Se </a:t>
          </a:r>
          <a:r>
            <a:rPr lang="es-419" noProof="0" dirty="0"/>
            <a:t>describen</a:t>
          </a:r>
          <a:r>
            <a:rPr lang="en-US" dirty="0"/>
            <a:t> las </a:t>
          </a:r>
          <a:r>
            <a:rPr lang="es-419" noProof="0" dirty="0"/>
            <a:t>técnicas</a:t>
          </a:r>
          <a:r>
            <a:rPr lang="en-US" dirty="0"/>
            <a:t>, </a:t>
          </a:r>
          <a:r>
            <a:rPr lang="es-ES" dirty="0"/>
            <a:t>mediciones, pruebas piloto o  </a:t>
          </a:r>
          <a:r>
            <a:rPr lang="es-419" noProof="0" dirty="0"/>
            <a:t>tecnología</a:t>
          </a:r>
          <a:r>
            <a:rPr lang="en-US" dirty="0"/>
            <a:t> </a:t>
          </a:r>
          <a:r>
            <a:rPr lang="es-419" noProof="0" dirty="0"/>
            <a:t>utilizada</a:t>
          </a:r>
        </a:p>
      </dgm:t>
    </dgm:pt>
    <dgm:pt modelId="{9278C164-D10B-4348-A10A-EE3656BDF197}" type="parTrans" cxnId="{74C957DD-9A71-439F-9651-889F58D638FF}">
      <dgm:prSet/>
      <dgm:spPr/>
      <dgm:t>
        <a:bodyPr/>
        <a:lstStyle/>
        <a:p>
          <a:endParaRPr lang="en-US"/>
        </a:p>
      </dgm:t>
    </dgm:pt>
    <dgm:pt modelId="{C1DB9B21-5A2D-4CED-822F-1B67B1B5154C}" type="sibTrans" cxnId="{74C957DD-9A71-439F-9651-889F58D638FF}">
      <dgm:prSet/>
      <dgm:spPr/>
      <dgm:t>
        <a:bodyPr/>
        <a:lstStyle/>
        <a:p>
          <a:endParaRPr lang="en-US"/>
        </a:p>
      </dgm:t>
    </dgm:pt>
    <dgm:pt modelId="{BFC9634F-20FC-4FC1-9156-4765CA69F905}">
      <dgm:prSet phldrT="[Texto]"/>
      <dgm:spPr/>
      <dgm:t>
        <a:bodyPr/>
        <a:lstStyle/>
        <a:p>
          <a:r>
            <a:rPr lang="en-US" b="0" i="0" dirty="0" err="1"/>
            <a:t>Análisis</a:t>
          </a:r>
          <a:r>
            <a:rPr lang="en-US" b="0" i="0" dirty="0"/>
            <a:t> </a:t>
          </a:r>
          <a:r>
            <a:rPr lang="en-US" b="0" i="0" dirty="0" err="1"/>
            <a:t>estadístico</a:t>
          </a:r>
          <a:endParaRPr lang="en-US" dirty="0"/>
        </a:p>
      </dgm:t>
    </dgm:pt>
    <dgm:pt modelId="{2679FFDE-F47B-4A01-9F4E-805A0169CCC7}" type="parTrans" cxnId="{69266EF8-A0A1-4260-93CF-1AC0CEFD7E0C}">
      <dgm:prSet/>
      <dgm:spPr/>
      <dgm:t>
        <a:bodyPr/>
        <a:lstStyle/>
        <a:p>
          <a:endParaRPr lang="en-US"/>
        </a:p>
      </dgm:t>
    </dgm:pt>
    <dgm:pt modelId="{663A4E00-031A-40E5-86A2-AAF857D86112}" type="sibTrans" cxnId="{69266EF8-A0A1-4260-93CF-1AC0CEFD7E0C}">
      <dgm:prSet/>
      <dgm:spPr/>
      <dgm:t>
        <a:bodyPr/>
        <a:lstStyle/>
        <a:p>
          <a:endParaRPr lang="en-US"/>
        </a:p>
      </dgm:t>
    </dgm:pt>
    <dgm:pt modelId="{25368ED1-38FD-4594-A700-9EBF93A7BC29}">
      <dgm:prSet phldrT="[Texto]"/>
      <dgm:spPr/>
      <dgm:t>
        <a:bodyPr/>
        <a:lstStyle/>
        <a:p>
          <a:r>
            <a:rPr lang="es-ES" dirty="0"/>
            <a:t>Señala los métodos estadísticos utilizados y cómo se han analizados los datos</a:t>
          </a:r>
          <a:endParaRPr lang="en-US" dirty="0"/>
        </a:p>
      </dgm:t>
    </dgm:pt>
    <dgm:pt modelId="{EC55BDFC-BAD0-41A8-AFC6-991EE8239BD7}" type="parTrans" cxnId="{72AF638D-630E-4262-9053-18A726B7F313}">
      <dgm:prSet/>
      <dgm:spPr/>
      <dgm:t>
        <a:bodyPr/>
        <a:lstStyle/>
        <a:p>
          <a:endParaRPr lang="en-US"/>
        </a:p>
      </dgm:t>
    </dgm:pt>
    <dgm:pt modelId="{A9B00EF4-E83A-4474-A831-C6DA8C591DCF}" type="sibTrans" cxnId="{72AF638D-630E-4262-9053-18A726B7F313}">
      <dgm:prSet/>
      <dgm:spPr/>
      <dgm:t>
        <a:bodyPr/>
        <a:lstStyle/>
        <a:p>
          <a:endParaRPr lang="en-US"/>
        </a:p>
      </dgm:t>
    </dgm:pt>
    <dgm:pt modelId="{4ABAC651-AD6D-4B1F-BCC6-2A7257B7BD77}" type="pres">
      <dgm:prSet presAssocID="{78445C04-1CA1-44BC-82B4-C0C0102C9C41}" presName="linearFlow" presStyleCnt="0">
        <dgm:presLayoutVars>
          <dgm:dir/>
          <dgm:animLvl val="lvl"/>
          <dgm:resizeHandles val="exact"/>
        </dgm:presLayoutVars>
      </dgm:prSet>
      <dgm:spPr/>
      <dgm:t>
        <a:bodyPr/>
        <a:lstStyle/>
        <a:p>
          <a:endParaRPr lang="es-ES"/>
        </a:p>
      </dgm:t>
    </dgm:pt>
    <dgm:pt modelId="{EFB5A21D-C82F-4138-84BA-0878DDE07725}" type="pres">
      <dgm:prSet presAssocID="{26456B2F-576C-4964-85F9-C57FA030FBA3}" presName="composite" presStyleCnt="0"/>
      <dgm:spPr/>
    </dgm:pt>
    <dgm:pt modelId="{36F7EF5D-7CE8-4842-A0E6-B6701E824FA4}" type="pres">
      <dgm:prSet presAssocID="{26456B2F-576C-4964-85F9-C57FA030FBA3}" presName="parTx" presStyleLbl="node1" presStyleIdx="0" presStyleCnt="2">
        <dgm:presLayoutVars>
          <dgm:chMax val="0"/>
          <dgm:chPref val="0"/>
          <dgm:bulletEnabled val="1"/>
        </dgm:presLayoutVars>
      </dgm:prSet>
      <dgm:spPr/>
      <dgm:t>
        <a:bodyPr/>
        <a:lstStyle/>
        <a:p>
          <a:endParaRPr lang="es-ES"/>
        </a:p>
      </dgm:t>
    </dgm:pt>
    <dgm:pt modelId="{28828F83-160E-4E34-B553-2BC2476CD052}" type="pres">
      <dgm:prSet presAssocID="{26456B2F-576C-4964-85F9-C57FA030FBA3}" presName="parSh" presStyleLbl="node1" presStyleIdx="0" presStyleCnt="2"/>
      <dgm:spPr/>
      <dgm:t>
        <a:bodyPr/>
        <a:lstStyle/>
        <a:p>
          <a:endParaRPr lang="es-ES"/>
        </a:p>
      </dgm:t>
    </dgm:pt>
    <dgm:pt modelId="{C8BE2086-386F-4D25-A697-CBC5DB1E6640}" type="pres">
      <dgm:prSet presAssocID="{26456B2F-576C-4964-85F9-C57FA030FBA3}" presName="desTx" presStyleLbl="fgAcc1" presStyleIdx="0" presStyleCnt="2">
        <dgm:presLayoutVars>
          <dgm:bulletEnabled val="1"/>
        </dgm:presLayoutVars>
      </dgm:prSet>
      <dgm:spPr/>
      <dgm:t>
        <a:bodyPr/>
        <a:lstStyle/>
        <a:p>
          <a:endParaRPr lang="es-ES"/>
        </a:p>
      </dgm:t>
    </dgm:pt>
    <dgm:pt modelId="{22A5745B-6518-48C9-A9C6-C088F64B6AC4}" type="pres">
      <dgm:prSet presAssocID="{6DC38CB1-FB0B-41F3-813A-89A09DB5682D}" presName="sibTrans" presStyleLbl="sibTrans2D1" presStyleIdx="0" presStyleCnt="1"/>
      <dgm:spPr/>
      <dgm:t>
        <a:bodyPr/>
        <a:lstStyle/>
        <a:p>
          <a:endParaRPr lang="es-ES"/>
        </a:p>
      </dgm:t>
    </dgm:pt>
    <dgm:pt modelId="{F47AC802-F128-4A9F-A9DB-2EE4FA706FF2}" type="pres">
      <dgm:prSet presAssocID="{6DC38CB1-FB0B-41F3-813A-89A09DB5682D}" presName="connTx" presStyleLbl="sibTrans2D1" presStyleIdx="0" presStyleCnt="1"/>
      <dgm:spPr/>
      <dgm:t>
        <a:bodyPr/>
        <a:lstStyle/>
        <a:p>
          <a:endParaRPr lang="es-ES"/>
        </a:p>
      </dgm:t>
    </dgm:pt>
    <dgm:pt modelId="{278921E9-21EC-4C8A-8732-52B649E2894A}" type="pres">
      <dgm:prSet presAssocID="{BFC9634F-20FC-4FC1-9156-4765CA69F905}" presName="composite" presStyleCnt="0"/>
      <dgm:spPr/>
    </dgm:pt>
    <dgm:pt modelId="{C5F5F30F-A7F3-41AD-8F79-5E98AC5C24EC}" type="pres">
      <dgm:prSet presAssocID="{BFC9634F-20FC-4FC1-9156-4765CA69F905}" presName="parTx" presStyleLbl="node1" presStyleIdx="0" presStyleCnt="2">
        <dgm:presLayoutVars>
          <dgm:chMax val="0"/>
          <dgm:chPref val="0"/>
          <dgm:bulletEnabled val="1"/>
        </dgm:presLayoutVars>
      </dgm:prSet>
      <dgm:spPr/>
      <dgm:t>
        <a:bodyPr/>
        <a:lstStyle/>
        <a:p>
          <a:endParaRPr lang="es-ES"/>
        </a:p>
      </dgm:t>
    </dgm:pt>
    <dgm:pt modelId="{33DDB3E3-921D-4CBE-A842-B86A4D0111EA}" type="pres">
      <dgm:prSet presAssocID="{BFC9634F-20FC-4FC1-9156-4765CA69F905}" presName="parSh" presStyleLbl="node1" presStyleIdx="1" presStyleCnt="2"/>
      <dgm:spPr/>
      <dgm:t>
        <a:bodyPr/>
        <a:lstStyle/>
        <a:p>
          <a:endParaRPr lang="es-ES"/>
        </a:p>
      </dgm:t>
    </dgm:pt>
    <dgm:pt modelId="{96DA1B81-A511-499A-BC8B-D0FE6569EB59}" type="pres">
      <dgm:prSet presAssocID="{BFC9634F-20FC-4FC1-9156-4765CA69F905}" presName="desTx" presStyleLbl="fgAcc1" presStyleIdx="1" presStyleCnt="2">
        <dgm:presLayoutVars>
          <dgm:bulletEnabled val="1"/>
        </dgm:presLayoutVars>
      </dgm:prSet>
      <dgm:spPr/>
      <dgm:t>
        <a:bodyPr/>
        <a:lstStyle/>
        <a:p>
          <a:endParaRPr lang="es-ES"/>
        </a:p>
      </dgm:t>
    </dgm:pt>
  </dgm:ptLst>
  <dgm:cxnLst>
    <dgm:cxn modelId="{E4D46718-220B-4462-8855-2FDA43D6DFE9}" type="presOf" srcId="{6DC38CB1-FB0B-41F3-813A-89A09DB5682D}" destId="{22A5745B-6518-48C9-A9C6-C088F64B6AC4}" srcOrd="0" destOrd="0" presId="urn:microsoft.com/office/officeart/2005/8/layout/process3"/>
    <dgm:cxn modelId="{8D173609-6F53-4BAB-A3D3-D37DA0DF2440}" type="presOf" srcId="{26456B2F-576C-4964-85F9-C57FA030FBA3}" destId="{36F7EF5D-7CE8-4842-A0E6-B6701E824FA4}" srcOrd="0" destOrd="0" presId="urn:microsoft.com/office/officeart/2005/8/layout/process3"/>
    <dgm:cxn modelId="{EE68FFF1-D04E-43D1-8AF2-613CBE7A1D24}" type="presOf" srcId="{25368ED1-38FD-4594-A700-9EBF93A7BC29}" destId="{96DA1B81-A511-499A-BC8B-D0FE6569EB59}" srcOrd="0" destOrd="0" presId="urn:microsoft.com/office/officeart/2005/8/layout/process3"/>
    <dgm:cxn modelId="{72AF638D-630E-4262-9053-18A726B7F313}" srcId="{BFC9634F-20FC-4FC1-9156-4765CA69F905}" destId="{25368ED1-38FD-4594-A700-9EBF93A7BC29}" srcOrd="0" destOrd="0" parTransId="{EC55BDFC-BAD0-41A8-AFC6-991EE8239BD7}" sibTransId="{A9B00EF4-E83A-4474-A831-C6DA8C591DCF}"/>
    <dgm:cxn modelId="{ED661D60-D104-486F-9031-350F2AD02663}" type="presOf" srcId="{BFC9634F-20FC-4FC1-9156-4765CA69F905}" destId="{33DDB3E3-921D-4CBE-A842-B86A4D0111EA}" srcOrd="1" destOrd="0" presId="urn:microsoft.com/office/officeart/2005/8/layout/process3"/>
    <dgm:cxn modelId="{69266EF8-A0A1-4260-93CF-1AC0CEFD7E0C}" srcId="{78445C04-1CA1-44BC-82B4-C0C0102C9C41}" destId="{BFC9634F-20FC-4FC1-9156-4765CA69F905}" srcOrd="1" destOrd="0" parTransId="{2679FFDE-F47B-4A01-9F4E-805A0169CCC7}" sibTransId="{663A4E00-031A-40E5-86A2-AAF857D86112}"/>
    <dgm:cxn modelId="{043FADDA-676B-4E07-AFE1-C04D937AD615}" type="presOf" srcId="{78445C04-1CA1-44BC-82B4-C0C0102C9C41}" destId="{4ABAC651-AD6D-4B1F-BCC6-2A7257B7BD77}" srcOrd="0" destOrd="0" presId="urn:microsoft.com/office/officeart/2005/8/layout/process3"/>
    <dgm:cxn modelId="{0679EB35-1E83-46DE-95C9-F72E26EDD9E1}" type="presOf" srcId="{392E7D53-C536-4A05-A207-B5CABAA60748}" destId="{C8BE2086-386F-4D25-A697-CBC5DB1E6640}" srcOrd="0" destOrd="0" presId="urn:microsoft.com/office/officeart/2005/8/layout/process3"/>
    <dgm:cxn modelId="{D8477E29-E461-426A-9DEF-9E81979A428E}" srcId="{78445C04-1CA1-44BC-82B4-C0C0102C9C41}" destId="{26456B2F-576C-4964-85F9-C57FA030FBA3}" srcOrd="0" destOrd="0" parTransId="{1F599515-51D7-443A-9BBB-7A8708BE37FD}" sibTransId="{6DC38CB1-FB0B-41F3-813A-89A09DB5682D}"/>
    <dgm:cxn modelId="{ED3267B0-2C02-4076-A321-99E8714D565A}" type="presOf" srcId="{26456B2F-576C-4964-85F9-C57FA030FBA3}" destId="{28828F83-160E-4E34-B553-2BC2476CD052}" srcOrd="1" destOrd="0" presId="urn:microsoft.com/office/officeart/2005/8/layout/process3"/>
    <dgm:cxn modelId="{74C957DD-9A71-439F-9651-889F58D638FF}" srcId="{26456B2F-576C-4964-85F9-C57FA030FBA3}" destId="{392E7D53-C536-4A05-A207-B5CABAA60748}" srcOrd="0" destOrd="0" parTransId="{9278C164-D10B-4348-A10A-EE3656BDF197}" sibTransId="{C1DB9B21-5A2D-4CED-822F-1B67B1B5154C}"/>
    <dgm:cxn modelId="{14B68FAB-CE94-4B15-8DFD-2E439BB90CD5}" type="presOf" srcId="{BFC9634F-20FC-4FC1-9156-4765CA69F905}" destId="{C5F5F30F-A7F3-41AD-8F79-5E98AC5C24EC}" srcOrd="0" destOrd="0" presId="urn:microsoft.com/office/officeart/2005/8/layout/process3"/>
    <dgm:cxn modelId="{D7498B15-FB05-45CD-A270-6DCC7DB90D01}" type="presOf" srcId="{6DC38CB1-FB0B-41F3-813A-89A09DB5682D}" destId="{F47AC802-F128-4A9F-A9DB-2EE4FA706FF2}" srcOrd="1" destOrd="0" presId="urn:microsoft.com/office/officeart/2005/8/layout/process3"/>
    <dgm:cxn modelId="{2ECB9ABF-FE22-4C96-B341-35D92E5AFDAB}" type="presParOf" srcId="{4ABAC651-AD6D-4B1F-BCC6-2A7257B7BD77}" destId="{EFB5A21D-C82F-4138-84BA-0878DDE07725}" srcOrd="0" destOrd="0" presId="urn:microsoft.com/office/officeart/2005/8/layout/process3"/>
    <dgm:cxn modelId="{83457043-B160-4FC9-884E-9CF34E79A1D7}" type="presParOf" srcId="{EFB5A21D-C82F-4138-84BA-0878DDE07725}" destId="{36F7EF5D-7CE8-4842-A0E6-B6701E824FA4}" srcOrd="0" destOrd="0" presId="urn:microsoft.com/office/officeart/2005/8/layout/process3"/>
    <dgm:cxn modelId="{9486D411-A91D-4AF1-940D-8710156D84CA}" type="presParOf" srcId="{EFB5A21D-C82F-4138-84BA-0878DDE07725}" destId="{28828F83-160E-4E34-B553-2BC2476CD052}" srcOrd="1" destOrd="0" presId="urn:microsoft.com/office/officeart/2005/8/layout/process3"/>
    <dgm:cxn modelId="{00AEF5D5-B750-406F-9A46-311EF8D3C40F}" type="presParOf" srcId="{EFB5A21D-C82F-4138-84BA-0878DDE07725}" destId="{C8BE2086-386F-4D25-A697-CBC5DB1E6640}" srcOrd="2" destOrd="0" presId="urn:microsoft.com/office/officeart/2005/8/layout/process3"/>
    <dgm:cxn modelId="{3C79911F-D078-4DE0-975A-BC3D29322A6C}" type="presParOf" srcId="{4ABAC651-AD6D-4B1F-BCC6-2A7257B7BD77}" destId="{22A5745B-6518-48C9-A9C6-C088F64B6AC4}" srcOrd="1" destOrd="0" presId="urn:microsoft.com/office/officeart/2005/8/layout/process3"/>
    <dgm:cxn modelId="{88E577B8-E24F-4989-866B-FE9BF8B16E1A}" type="presParOf" srcId="{22A5745B-6518-48C9-A9C6-C088F64B6AC4}" destId="{F47AC802-F128-4A9F-A9DB-2EE4FA706FF2}" srcOrd="0" destOrd="0" presId="urn:microsoft.com/office/officeart/2005/8/layout/process3"/>
    <dgm:cxn modelId="{F61792B8-5817-4D25-B6F5-860404A5D33F}" type="presParOf" srcId="{4ABAC651-AD6D-4B1F-BCC6-2A7257B7BD77}" destId="{278921E9-21EC-4C8A-8732-52B649E2894A}" srcOrd="2" destOrd="0" presId="urn:microsoft.com/office/officeart/2005/8/layout/process3"/>
    <dgm:cxn modelId="{D9963D78-40CC-4400-BD32-6E5A3D5DF3B5}" type="presParOf" srcId="{278921E9-21EC-4C8A-8732-52B649E2894A}" destId="{C5F5F30F-A7F3-41AD-8F79-5E98AC5C24EC}" srcOrd="0" destOrd="0" presId="urn:microsoft.com/office/officeart/2005/8/layout/process3"/>
    <dgm:cxn modelId="{25B35D32-0353-480D-98A0-6C1DDC4C7C71}" type="presParOf" srcId="{278921E9-21EC-4C8A-8732-52B649E2894A}" destId="{33DDB3E3-921D-4CBE-A842-B86A4D0111EA}" srcOrd="1" destOrd="0" presId="urn:microsoft.com/office/officeart/2005/8/layout/process3"/>
    <dgm:cxn modelId="{360935A2-25CA-44C5-B844-F63F8A001F05}" type="presParOf" srcId="{278921E9-21EC-4C8A-8732-52B649E2894A}" destId="{96DA1B81-A511-499A-BC8B-D0FE6569EB59}" srcOrd="2" destOrd="0" presId="urn:microsoft.com/office/officeart/2005/8/layout/process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C385F72-329F-4ABB-8FEC-90E811AFC94F}"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78EFDC0C-D32B-48FE-ADC4-A7037847615E}">
      <dgm:prSet phldrT="[Texto]"/>
      <dgm:spPr/>
      <dgm:t>
        <a:bodyPr/>
        <a:lstStyle/>
        <a:p>
          <a:r>
            <a:rPr lang="en-US" b="0" i="0" dirty="0" err="1"/>
            <a:t>Definición</a:t>
          </a:r>
          <a:r>
            <a:rPr lang="en-US" b="0" i="0" dirty="0"/>
            <a:t> del </a:t>
          </a:r>
          <a:r>
            <a:rPr lang="en-US" b="0" i="0" dirty="0" err="1"/>
            <a:t>tema</a:t>
          </a:r>
          <a:endParaRPr lang="en-US" dirty="0"/>
        </a:p>
      </dgm:t>
    </dgm:pt>
    <dgm:pt modelId="{157E2CB3-DFC0-47E0-872B-56FB493BF382}" type="parTrans" cxnId="{EF5F8338-A152-48F6-9BA9-FFEFDD3A8250}">
      <dgm:prSet/>
      <dgm:spPr/>
      <dgm:t>
        <a:bodyPr/>
        <a:lstStyle/>
        <a:p>
          <a:endParaRPr lang="en-US"/>
        </a:p>
      </dgm:t>
    </dgm:pt>
    <dgm:pt modelId="{691E939D-97B0-4346-A3B3-A495C5221854}" type="sibTrans" cxnId="{EF5F8338-A152-48F6-9BA9-FFEFDD3A8250}">
      <dgm:prSet/>
      <dgm:spPr/>
      <dgm:t>
        <a:bodyPr/>
        <a:lstStyle/>
        <a:p>
          <a:endParaRPr lang="en-US"/>
        </a:p>
      </dgm:t>
    </dgm:pt>
    <dgm:pt modelId="{1235CAF6-EDDF-4CA5-918D-B90C369B5713}">
      <dgm:prSet phldrT="[Texto]"/>
      <dgm:spPr/>
      <dgm:t>
        <a:bodyPr/>
        <a:lstStyle/>
        <a:p>
          <a:r>
            <a:rPr lang="es-ES" b="0" i="0" dirty="0"/>
            <a:t>Elaboración de un plan de trabajo</a:t>
          </a:r>
          <a:endParaRPr lang="en-US" dirty="0"/>
        </a:p>
      </dgm:t>
    </dgm:pt>
    <dgm:pt modelId="{FE5E1F83-295C-4B24-B988-B3A550F3AD4D}" type="parTrans" cxnId="{D3776D5F-21A8-40B1-B236-758A6A9E1FF2}">
      <dgm:prSet/>
      <dgm:spPr/>
      <dgm:t>
        <a:bodyPr/>
        <a:lstStyle/>
        <a:p>
          <a:endParaRPr lang="en-US"/>
        </a:p>
      </dgm:t>
    </dgm:pt>
    <dgm:pt modelId="{2C3808C2-F25D-4977-80F2-3BB9450C9FB0}" type="sibTrans" cxnId="{D3776D5F-21A8-40B1-B236-758A6A9E1FF2}">
      <dgm:prSet/>
      <dgm:spPr/>
      <dgm:t>
        <a:bodyPr/>
        <a:lstStyle/>
        <a:p>
          <a:endParaRPr lang="en-US"/>
        </a:p>
      </dgm:t>
    </dgm:pt>
    <dgm:pt modelId="{27586E7A-60A6-4CB2-BCD0-C6F872122934}">
      <dgm:prSet phldrT="[Texto]"/>
      <dgm:spPr/>
      <dgm:t>
        <a:bodyPr/>
        <a:lstStyle/>
        <a:p>
          <a:r>
            <a:rPr lang="en-US" b="0" i="0" dirty="0" err="1"/>
            <a:t>Búsqueda</a:t>
          </a:r>
          <a:r>
            <a:rPr lang="en-US" b="0" i="0" dirty="0"/>
            <a:t> </a:t>
          </a:r>
          <a:r>
            <a:rPr lang="en-US" b="0" i="0" dirty="0" err="1"/>
            <a:t>bibliográfica</a:t>
          </a:r>
          <a:endParaRPr lang="en-US" dirty="0"/>
        </a:p>
      </dgm:t>
    </dgm:pt>
    <dgm:pt modelId="{EBABB384-D665-46A9-89C7-AC6978F8EEAF}" type="parTrans" cxnId="{524AE2E5-856E-4C2C-B0E5-41F035F62652}">
      <dgm:prSet/>
      <dgm:spPr/>
      <dgm:t>
        <a:bodyPr/>
        <a:lstStyle/>
        <a:p>
          <a:endParaRPr lang="en-US"/>
        </a:p>
      </dgm:t>
    </dgm:pt>
    <dgm:pt modelId="{F2EE27A0-12EA-4901-8F0E-43D593ADA280}" type="sibTrans" cxnId="{524AE2E5-856E-4C2C-B0E5-41F035F62652}">
      <dgm:prSet/>
      <dgm:spPr/>
      <dgm:t>
        <a:bodyPr/>
        <a:lstStyle/>
        <a:p>
          <a:endParaRPr lang="en-US"/>
        </a:p>
      </dgm:t>
    </dgm:pt>
    <dgm:pt modelId="{4C1690C7-57D7-4EDB-8404-384E085DC686}">
      <dgm:prSet phldrT="[Texto]"/>
      <dgm:spPr/>
      <dgm:t>
        <a:bodyPr/>
        <a:lstStyle/>
        <a:p>
          <a:r>
            <a:rPr lang="es-ES" b="0" i="0" dirty="0"/>
            <a:t>Selección y acceso a los documentos</a:t>
          </a:r>
          <a:endParaRPr lang="en-US" dirty="0"/>
        </a:p>
      </dgm:t>
    </dgm:pt>
    <dgm:pt modelId="{F84CC6C4-CDAA-45EF-AE02-BEEDBD211A0B}" type="parTrans" cxnId="{B11C8AA4-0BF3-423D-AC22-61EE9DA1CCAE}">
      <dgm:prSet/>
      <dgm:spPr/>
      <dgm:t>
        <a:bodyPr/>
        <a:lstStyle/>
        <a:p>
          <a:endParaRPr lang="en-US"/>
        </a:p>
      </dgm:t>
    </dgm:pt>
    <dgm:pt modelId="{77257C8B-FAE6-4ADE-9FDA-9C33397F2077}" type="sibTrans" cxnId="{B11C8AA4-0BF3-423D-AC22-61EE9DA1CCAE}">
      <dgm:prSet/>
      <dgm:spPr/>
      <dgm:t>
        <a:bodyPr/>
        <a:lstStyle/>
        <a:p>
          <a:endParaRPr lang="en-US"/>
        </a:p>
      </dgm:t>
    </dgm:pt>
    <dgm:pt modelId="{60C2A129-5D31-49B9-9A05-2612F8AD2FF8}">
      <dgm:prSet phldrT="[Texto]"/>
      <dgm:spPr/>
      <dgm:t>
        <a:bodyPr/>
        <a:lstStyle/>
        <a:p>
          <a:r>
            <a:rPr lang="en-US" b="0" i="0" dirty="0" err="1"/>
            <a:t>Análisis</a:t>
          </a:r>
          <a:r>
            <a:rPr lang="en-US" b="0" i="0" dirty="0"/>
            <a:t> de los </a:t>
          </a:r>
          <a:r>
            <a:rPr lang="en-US" b="0" i="0" dirty="0" err="1"/>
            <a:t>documentos</a:t>
          </a:r>
          <a:endParaRPr lang="en-US" dirty="0"/>
        </a:p>
      </dgm:t>
    </dgm:pt>
    <dgm:pt modelId="{3552BFE8-36BC-4B41-8F08-07EAA87ABCBE}" type="parTrans" cxnId="{648BF347-0B3B-4B25-A053-DFBB37B36E74}">
      <dgm:prSet/>
      <dgm:spPr/>
      <dgm:t>
        <a:bodyPr/>
        <a:lstStyle/>
        <a:p>
          <a:endParaRPr lang="en-US"/>
        </a:p>
      </dgm:t>
    </dgm:pt>
    <dgm:pt modelId="{4D55B10D-0EF5-4254-B954-787A8CEC174A}" type="sibTrans" cxnId="{648BF347-0B3B-4B25-A053-DFBB37B36E74}">
      <dgm:prSet/>
      <dgm:spPr/>
      <dgm:t>
        <a:bodyPr/>
        <a:lstStyle/>
        <a:p>
          <a:endParaRPr lang="en-US"/>
        </a:p>
      </dgm:t>
    </dgm:pt>
    <dgm:pt modelId="{9019E4DA-0145-4A2F-8537-7CDC14AA59DD}">
      <dgm:prSet/>
      <dgm:spPr/>
      <dgm:t>
        <a:bodyPr/>
        <a:lstStyle/>
        <a:p>
          <a:r>
            <a:rPr lang="en-US" b="0" i="0" dirty="0" err="1"/>
            <a:t>Síntesis</a:t>
          </a:r>
          <a:r>
            <a:rPr lang="en-US" b="0" i="0" dirty="0"/>
            <a:t> de la </a:t>
          </a:r>
          <a:r>
            <a:rPr lang="en-US" b="0" i="0" dirty="0" err="1"/>
            <a:t>información</a:t>
          </a:r>
          <a:endParaRPr lang="en-US" dirty="0"/>
        </a:p>
      </dgm:t>
    </dgm:pt>
    <dgm:pt modelId="{84781265-7B23-4245-BEC8-6793306D4371}" type="parTrans" cxnId="{7986261C-4962-4859-ABDD-A4C349A40843}">
      <dgm:prSet/>
      <dgm:spPr/>
      <dgm:t>
        <a:bodyPr/>
        <a:lstStyle/>
        <a:p>
          <a:endParaRPr lang="en-US"/>
        </a:p>
      </dgm:t>
    </dgm:pt>
    <dgm:pt modelId="{52525FFA-8F1E-44DF-9FB8-FD0C690B78BE}" type="sibTrans" cxnId="{7986261C-4962-4859-ABDD-A4C349A40843}">
      <dgm:prSet/>
      <dgm:spPr/>
      <dgm:t>
        <a:bodyPr/>
        <a:lstStyle/>
        <a:p>
          <a:endParaRPr lang="en-US"/>
        </a:p>
      </dgm:t>
    </dgm:pt>
    <dgm:pt modelId="{A72CB355-0400-480F-B3D1-C2695F3B53C1}">
      <dgm:prSet/>
      <dgm:spPr/>
      <dgm:t>
        <a:bodyPr/>
        <a:lstStyle/>
        <a:p>
          <a:r>
            <a:rPr lang="es-419" dirty="0"/>
            <a:t>Redacción del artículo</a:t>
          </a:r>
          <a:endParaRPr lang="en-US" dirty="0"/>
        </a:p>
      </dgm:t>
    </dgm:pt>
    <dgm:pt modelId="{B628B361-C312-405F-8CB4-D6585400D9F9}" type="parTrans" cxnId="{0E9019EE-104A-4690-9F88-DBD878ED5A30}">
      <dgm:prSet/>
      <dgm:spPr/>
      <dgm:t>
        <a:bodyPr/>
        <a:lstStyle/>
        <a:p>
          <a:endParaRPr lang="en-US"/>
        </a:p>
      </dgm:t>
    </dgm:pt>
    <dgm:pt modelId="{2469CADD-3359-4349-A558-340C58FBFA8A}" type="sibTrans" cxnId="{0E9019EE-104A-4690-9F88-DBD878ED5A30}">
      <dgm:prSet/>
      <dgm:spPr/>
      <dgm:t>
        <a:bodyPr/>
        <a:lstStyle/>
        <a:p>
          <a:endParaRPr lang="en-US"/>
        </a:p>
      </dgm:t>
    </dgm:pt>
    <dgm:pt modelId="{F5170946-A732-4141-BC8B-A23E2BCB0293}" type="pres">
      <dgm:prSet presAssocID="{3C385F72-329F-4ABB-8FEC-90E811AFC94F}" presName="diagram" presStyleCnt="0">
        <dgm:presLayoutVars>
          <dgm:dir/>
          <dgm:resizeHandles val="exact"/>
        </dgm:presLayoutVars>
      </dgm:prSet>
      <dgm:spPr/>
      <dgm:t>
        <a:bodyPr/>
        <a:lstStyle/>
        <a:p>
          <a:endParaRPr lang="es-ES"/>
        </a:p>
      </dgm:t>
    </dgm:pt>
    <dgm:pt modelId="{EE7EAE7B-E871-4105-999F-37DFCC62CAFB}" type="pres">
      <dgm:prSet presAssocID="{78EFDC0C-D32B-48FE-ADC4-A7037847615E}" presName="node" presStyleLbl="node1" presStyleIdx="0" presStyleCnt="7">
        <dgm:presLayoutVars>
          <dgm:bulletEnabled val="1"/>
        </dgm:presLayoutVars>
      </dgm:prSet>
      <dgm:spPr/>
      <dgm:t>
        <a:bodyPr/>
        <a:lstStyle/>
        <a:p>
          <a:endParaRPr lang="es-ES"/>
        </a:p>
      </dgm:t>
    </dgm:pt>
    <dgm:pt modelId="{847A7014-BB28-4876-9F38-F3996631073E}" type="pres">
      <dgm:prSet presAssocID="{691E939D-97B0-4346-A3B3-A495C5221854}" presName="sibTrans" presStyleLbl="sibTrans2D1" presStyleIdx="0" presStyleCnt="6"/>
      <dgm:spPr/>
      <dgm:t>
        <a:bodyPr/>
        <a:lstStyle/>
        <a:p>
          <a:endParaRPr lang="es-ES"/>
        </a:p>
      </dgm:t>
    </dgm:pt>
    <dgm:pt modelId="{1D16063D-B75D-4B1A-8959-A9B90B1EC427}" type="pres">
      <dgm:prSet presAssocID="{691E939D-97B0-4346-A3B3-A495C5221854}" presName="connectorText" presStyleLbl="sibTrans2D1" presStyleIdx="0" presStyleCnt="6"/>
      <dgm:spPr/>
      <dgm:t>
        <a:bodyPr/>
        <a:lstStyle/>
        <a:p>
          <a:endParaRPr lang="es-ES"/>
        </a:p>
      </dgm:t>
    </dgm:pt>
    <dgm:pt modelId="{8E8B75C8-9FCC-4E49-8CC9-4900269A176F}" type="pres">
      <dgm:prSet presAssocID="{1235CAF6-EDDF-4CA5-918D-B90C369B5713}" presName="node" presStyleLbl="node1" presStyleIdx="1" presStyleCnt="7">
        <dgm:presLayoutVars>
          <dgm:bulletEnabled val="1"/>
        </dgm:presLayoutVars>
      </dgm:prSet>
      <dgm:spPr/>
      <dgm:t>
        <a:bodyPr/>
        <a:lstStyle/>
        <a:p>
          <a:endParaRPr lang="es-ES"/>
        </a:p>
      </dgm:t>
    </dgm:pt>
    <dgm:pt modelId="{3DEF46B5-11FA-4137-83B1-A4D9044D116F}" type="pres">
      <dgm:prSet presAssocID="{2C3808C2-F25D-4977-80F2-3BB9450C9FB0}" presName="sibTrans" presStyleLbl="sibTrans2D1" presStyleIdx="1" presStyleCnt="6"/>
      <dgm:spPr/>
      <dgm:t>
        <a:bodyPr/>
        <a:lstStyle/>
        <a:p>
          <a:endParaRPr lang="es-ES"/>
        </a:p>
      </dgm:t>
    </dgm:pt>
    <dgm:pt modelId="{ED987BE7-EB10-4661-8C0D-28F2412CD1FD}" type="pres">
      <dgm:prSet presAssocID="{2C3808C2-F25D-4977-80F2-3BB9450C9FB0}" presName="connectorText" presStyleLbl="sibTrans2D1" presStyleIdx="1" presStyleCnt="6"/>
      <dgm:spPr/>
      <dgm:t>
        <a:bodyPr/>
        <a:lstStyle/>
        <a:p>
          <a:endParaRPr lang="es-ES"/>
        </a:p>
      </dgm:t>
    </dgm:pt>
    <dgm:pt modelId="{3F4C33D2-3198-448A-A580-0DDBEFCA090F}" type="pres">
      <dgm:prSet presAssocID="{27586E7A-60A6-4CB2-BCD0-C6F872122934}" presName="node" presStyleLbl="node1" presStyleIdx="2" presStyleCnt="7">
        <dgm:presLayoutVars>
          <dgm:bulletEnabled val="1"/>
        </dgm:presLayoutVars>
      </dgm:prSet>
      <dgm:spPr/>
      <dgm:t>
        <a:bodyPr/>
        <a:lstStyle/>
        <a:p>
          <a:endParaRPr lang="es-ES"/>
        </a:p>
      </dgm:t>
    </dgm:pt>
    <dgm:pt modelId="{E3311F89-D132-46D6-A7FF-29570E0A0763}" type="pres">
      <dgm:prSet presAssocID="{F2EE27A0-12EA-4901-8F0E-43D593ADA280}" presName="sibTrans" presStyleLbl="sibTrans2D1" presStyleIdx="2" presStyleCnt="6"/>
      <dgm:spPr/>
      <dgm:t>
        <a:bodyPr/>
        <a:lstStyle/>
        <a:p>
          <a:endParaRPr lang="es-ES"/>
        </a:p>
      </dgm:t>
    </dgm:pt>
    <dgm:pt modelId="{A2DAFA97-B6C0-4B02-AC2F-2D1A270FFA95}" type="pres">
      <dgm:prSet presAssocID="{F2EE27A0-12EA-4901-8F0E-43D593ADA280}" presName="connectorText" presStyleLbl="sibTrans2D1" presStyleIdx="2" presStyleCnt="6"/>
      <dgm:spPr/>
      <dgm:t>
        <a:bodyPr/>
        <a:lstStyle/>
        <a:p>
          <a:endParaRPr lang="es-ES"/>
        </a:p>
      </dgm:t>
    </dgm:pt>
    <dgm:pt modelId="{71EC370B-90E7-45FC-BDAE-A28663EE9941}" type="pres">
      <dgm:prSet presAssocID="{4C1690C7-57D7-4EDB-8404-384E085DC686}" presName="node" presStyleLbl="node1" presStyleIdx="3" presStyleCnt="7">
        <dgm:presLayoutVars>
          <dgm:bulletEnabled val="1"/>
        </dgm:presLayoutVars>
      </dgm:prSet>
      <dgm:spPr/>
      <dgm:t>
        <a:bodyPr/>
        <a:lstStyle/>
        <a:p>
          <a:endParaRPr lang="es-ES"/>
        </a:p>
      </dgm:t>
    </dgm:pt>
    <dgm:pt modelId="{392D6A35-8529-4951-B39B-F728E84A969D}" type="pres">
      <dgm:prSet presAssocID="{77257C8B-FAE6-4ADE-9FDA-9C33397F2077}" presName="sibTrans" presStyleLbl="sibTrans2D1" presStyleIdx="3" presStyleCnt="6"/>
      <dgm:spPr/>
      <dgm:t>
        <a:bodyPr/>
        <a:lstStyle/>
        <a:p>
          <a:endParaRPr lang="es-ES"/>
        </a:p>
      </dgm:t>
    </dgm:pt>
    <dgm:pt modelId="{E58A9CCB-9B7B-477F-B098-57168BEA9F16}" type="pres">
      <dgm:prSet presAssocID="{77257C8B-FAE6-4ADE-9FDA-9C33397F2077}" presName="connectorText" presStyleLbl="sibTrans2D1" presStyleIdx="3" presStyleCnt="6"/>
      <dgm:spPr/>
      <dgm:t>
        <a:bodyPr/>
        <a:lstStyle/>
        <a:p>
          <a:endParaRPr lang="es-ES"/>
        </a:p>
      </dgm:t>
    </dgm:pt>
    <dgm:pt modelId="{B692D2FD-5D61-474B-B26D-A1E19C41D6C4}" type="pres">
      <dgm:prSet presAssocID="{60C2A129-5D31-49B9-9A05-2612F8AD2FF8}" presName="node" presStyleLbl="node1" presStyleIdx="4" presStyleCnt="7">
        <dgm:presLayoutVars>
          <dgm:bulletEnabled val="1"/>
        </dgm:presLayoutVars>
      </dgm:prSet>
      <dgm:spPr/>
      <dgm:t>
        <a:bodyPr/>
        <a:lstStyle/>
        <a:p>
          <a:endParaRPr lang="es-ES"/>
        </a:p>
      </dgm:t>
    </dgm:pt>
    <dgm:pt modelId="{603655D7-6521-4484-947C-C0631E7268DA}" type="pres">
      <dgm:prSet presAssocID="{4D55B10D-0EF5-4254-B954-787A8CEC174A}" presName="sibTrans" presStyleLbl="sibTrans2D1" presStyleIdx="4" presStyleCnt="6"/>
      <dgm:spPr/>
      <dgm:t>
        <a:bodyPr/>
        <a:lstStyle/>
        <a:p>
          <a:endParaRPr lang="es-ES"/>
        </a:p>
      </dgm:t>
    </dgm:pt>
    <dgm:pt modelId="{0D2079AD-2937-4ED5-87E7-47E6581D121C}" type="pres">
      <dgm:prSet presAssocID="{4D55B10D-0EF5-4254-B954-787A8CEC174A}" presName="connectorText" presStyleLbl="sibTrans2D1" presStyleIdx="4" presStyleCnt="6"/>
      <dgm:spPr/>
      <dgm:t>
        <a:bodyPr/>
        <a:lstStyle/>
        <a:p>
          <a:endParaRPr lang="es-ES"/>
        </a:p>
      </dgm:t>
    </dgm:pt>
    <dgm:pt modelId="{2C55B606-C722-4FB0-AC8D-C88560EC07E4}" type="pres">
      <dgm:prSet presAssocID="{9019E4DA-0145-4A2F-8537-7CDC14AA59DD}" presName="node" presStyleLbl="node1" presStyleIdx="5" presStyleCnt="7">
        <dgm:presLayoutVars>
          <dgm:bulletEnabled val="1"/>
        </dgm:presLayoutVars>
      </dgm:prSet>
      <dgm:spPr/>
      <dgm:t>
        <a:bodyPr/>
        <a:lstStyle/>
        <a:p>
          <a:endParaRPr lang="es-ES"/>
        </a:p>
      </dgm:t>
    </dgm:pt>
    <dgm:pt modelId="{CAC74D8C-B9A2-42F0-9872-734A1C813E48}" type="pres">
      <dgm:prSet presAssocID="{52525FFA-8F1E-44DF-9FB8-FD0C690B78BE}" presName="sibTrans" presStyleLbl="sibTrans2D1" presStyleIdx="5" presStyleCnt="6"/>
      <dgm:spPr/>
      <dgm:t>
        <a:bodyPr/>
        <a:lstStyle/>
        <a:p>
          <a:endParaRPr lang="es-ES"/>
        </a:p>
      </dgm:t>
    </dgm:pt>
    <dgm:pt modelId="{729371C4-9DA1-47E9-891A-2101943A0B02}" type="pres">
      <dgm:prSet presAssocID="{52525FFA-8F1E-44DF-9FB8-FD0C690B78BE}" presName="connectorText" presStyleLbl="sibTrans2D1" presStyleIdx="5" presStyleCnt="6"/>
      <dgm:spPr/>
      <dgm:t>
        <a:bodyPr/>
        <a:lstStyle/>
        <a:p>
          <a:endParaRPr lang="es-ES"/>
        </a:p>
      </dgm:t>
    </dgm:pt>
    <dgm:pt modelId="{BDBEB4D3-4E15-4A26-A5EB-DF212AC527E5}" type="pres">
      <dgm:prSet presAssocID="{A72CB355-0400-480F-B3D1-C2695F3B53C1}" presName="node" presStyleLbl="node1" presStyleIdx="6" presStyleCnt="7">
        <dgm:presLayoutVars>
          <dgm:bulletEnabled val="1"/>
        </dgm:presLayoutVars>
      </dgm:prSet>
      <dgm:spPr/>
      <dgm:t>
        <a:bodyPr/>
        <a:lstStyle/>
        <a:p>
          <a:endParaRPr lang="es-ES"/>
        </a:p>
      </dgm:t>
    </dgm:pt>
  </dgm:ptLst>
  <dgm:cxnLst>
    <dgm:cxn modelId="{0E9019EE-104A-4690-9F88-DBD878ED5A30}" srcId="{3C385F72-329F-4ABB-8FEC-90E811AFC94F}" destId="{A72CB355-0400-480F-B3D1-C2695F3B53C1}" srcOrd="6" destOrd="0" parTransId="{B628B361-C312-405F-8CB4-D6585400D9F9}" sibTransId="{2469CADD-3359-4349-A558-340C58FBFA8A}"/>
    <dgm:cxn modelId="{DC48ADFA-DBC6-4D07-A452-5BA75D4B7F15}" type="presOf" srcId="{4D55B10D-0EF5-4254-B954-787A8CEC174A}" destId="{0D2079AD-2937-4ED5-87E7-47E6581D121C}" srcOrd="1" destOrd="0" presId="urn:microsoft.com/office/officeart/2005/8/layout/process5"/>
    <dgm:cxn modelId="{9182D1FE-1C25-4459-8779-7F93160FCE89}" type="presOf" srcId="{52525FFA-8F1E-44DF-9FB8-FD0C690B78BE}" destId="{CAC74D8C-B9A2-42F0-9872-734A1C813E48}" srcOrd="0" destOrd="0" presId="urn:microsoft.com/office/officeart/2005/8/layout/process5"/>
    <dgm:cxn modelId="{370DCC94-1164-4228-A8D0-50E6A5F68181}" type="presOf" srcId="{27586E7A-60A6-4CB2-BCD0-C6F872122934}" destId="{3F4C33D2-3198-448A-A580-0DDBEFCA090F}" srcOrd="0" destOrd="0" presId="urn:microsoft.com/office/officeart/2005/8/layout/process5"/>
    <dgm:cxn modelId="{524AE2E5-856E-4C2C-B0E5-41F035F62652}" srcId="{3C385F72-329F-4ABB-8FEC-90E811AFC94F}" destId="{27586E7A-60A6-4CB2-BCD0-C6F872122934}" srcOrd="2" destOrd="0" parTransId="{EBABB384-D665-46A9-89C7-AC6978F8EEAF}" sibTransId="{F2EE27A0-12EA-4901-8F0E-43D593ADA280}"/>
    <dgm:cxn modelId="{A8EDE0ED-4DA2-453D-885A-0595C5332E20}" type="presOf" srcId="{A72CB355-0400-480F-B3D1-C2695F3B53C1}" destId="{BDBEB4D3-4E15-4A26-A5EB-DF212AC527E5}" srcOrd="0" destOrd="0" presId="urn:microsoft.com/office/officeart/2005/8/layout/process5"/>
    <dgm:cxn modelId="{9FC0C61E-9CFF-4C3E-8A5A-C8BED4F636D9}" type="presOf" srcId="{2C3808C2-F25D-4977-80F2-3BB9450C9FB0}" destId="{3DEF46B5-11FA-4137-83B1-A4D9044D116F}" srcOrd="0" destOrd="0" presId="urn:microsoft.com/office/officeart/2005/8/layout/process5"/>
    <dgm:cxn modelId="{F5B819A4-1799-4DDF-B6CB-E8EA98A0361A}" type="presOf" srcId="{78EFDC0C-D32B-48FE-ADC4-A7037847615E}" destId="{EE7EAE7B-E871-4105-999F-37DFCC62CAFB}" srcOrd="0" destOrd="0" presId="urn:microsoft.com/office/officeart/2005/8/layout/process5"/>
    <dgm:cxn modelId="{CBBCDB8B-99C4-4BC5-84BA-1B476EE9F460}" type="presOf" srcId="{F2EE27A0-12EA-4901-8F0E-43D593ADA280}" destId="{E3311F89-D132-46D6-A7FF-29570E0A0763}" srcOrd="0" destOrd="0" presId="urn:microsoft.com/office/officeart/2005/8/layout/process5"/>
    <dgm:cxn modelId="{EF5F8338-A152-48F6-9BA9-FFEFDD3A8250}" srcId="{3C385F72-329F-4ABB-8FEC-90E811AFC94F}" destId="{78EFDC0C-D32B-48FE-ADC4-A7037847615E}" srcOrd="0" destOrd="0" parTransId="{157E2CB3-DFC0-47E0-872B-56FB493BF382}" sibTransId="{691E939D-97B0-4346-A3B3-A495C5221854}"/>
    <dgm:cxn modelId="{BC22A2A3-C3B7-4493-96DD-50B7CFBA19BE}" type="presOf" srcId="{77257C8B-FAE6-4ADE-9FDA-9C33397F2077}" destId="{E58A9CCB-9B7B-477F-B098-57168BEA9F16}" srcOrd="1" destOrd="0" presId="urn:microsoft.com/office/officeart/2005/8/layout/process5"/>
    <dgm:cxn modelId="{5DCCA309-743D-4639-B71F-1D836CB536C8}" type="presOf" srcId="{F2EE27A0-12EA-4901-8F0E-43D593ADA280}" destId="{A2DAFA97-B6C0-4B02-AC2F-2D1A270FFA95}" srcOrd="1" destOrd="0" presId="urn:microsoft.com/office/officeart/2005/8/layout/process5"/>
    <dgm:cxn modelId="{03677EF1-09D8-4D35-BB11-6E092636BE8C}" type="presOf" srcId="{691E939D-97B0-4346-A3B3-A495C5221854}" destId="{847A7014-BB28-4876-9F38-F3996631073E}" srcOrd="0" destOrd="0" presId="urn:microsoft.com/office/officeart/2005/8/layout/process5"/>
    <dgm:cxn modelId="{342E630A-8A0E-4E30-817E-07EFC3FFC6E8}" type="presOf" srcId="{4C1690C7-57D7-4EDB-8404-384E085DC686}" destId="{71EC370B-90E7-45FC-BDAE-A28663EE9941}" srcOrd="0" destOrd="0" presId="urn:microsoft.com/office/officeart/2005/8/layout/process5"/>
    <dgm:cxn modelId="{8DFB189D-7EF1-47CC-887F-765FFAB3B8D1}" type="presOf" srcId="{52525FFA-8F1E-44DF-9FB8-FD0C690B78BE}" destId="{729371C4-9DA1-47E9-891A-2101943A0B02}" srcOrd="1" destOrd="0" presId="urn:microsoft.com/office/officeart/2005/8/layout/process5"/>
    <dgm:cxn modelId="{5E1850EC-338B-47A1-9956-9ED256B833F8}" type="presOf" srcId="{4D55B10D-0EF5-4254-B954-787A8CEC174A}" destId="{603655D7-6521-4484-947C-C0631E7268DA}" srcOrd="0" destOrd="0" presId="urn:microsoft.com/office/officeart/2005/8/layout/process5"/>
    <dgm:cxn modelId="{1D0A8F42-ED92-416C-B02C-23F1C5E0FFEE}" type="presOf" srcId="{2C3808C2-F25D-4977-80F2-3BB9450C9FB0}" destId="{ED987BE7-EB10-4661-8C0D-28F2412CD1FD}" srcOrd="1" destOrd="0" presId="urn:microsoft.com/office/officeart/2005/8/layout/process5"/>
    <dgm:cxn modelId="{B11C8AA4-0BF3-423D-AC22-61EE9DA1CCAE}" srcId="{3C385F72-329F-4ABB-8FEC-90E811AFC94F}" destId="{4C1690C7-57D7-4EDB-8404-384E085DC686}" srcOrd="3" destOrd="0" parTransId="{F84CC6C4-CDAA-45EF-AE02-BEEDBD211A0B}" sibTransId="{77257C8B-FAE6-4ADE-9FDA-9C33397F2077}"/>
    <dgm:cxn modelId="{98060132-CCDC-491B-A733-BCD63F37DE29}" type="presOf" srcId="{3C385F72-329F-4ABB-8FEC-90E811AFC94F}" destId="{F5170946-A732-4141-BC8B-A23E2BCB0293}" srcOrd="0" destOrd="0" presId="urn:microsoft.com/office/officeart/2005/8/layout/process5"/>
    <dgm:cxn modelId="{648BF347-0B3B-4B25-A053-DFBB37B36E74}" srcId="{3C385F72-329F-4ABB-8FEC-90E811AFC94F}" destId="{60C2A129-5D31-49B9-9A05-2612F8AD2FF8}" srcOrd="4" destOrd="0" parTransId="{3552BFE8-36BC-4B41-8F08-07EAA87ABCBE}" sibTransId="{4D55B10D-0EF5-4254-B954-787A8CEC174A}"/>
    <dgm:cxn modelId="{6AC51125-2BDD-441F-8FA5-7DB0C5A9389D}" type="presOf" srcId="{60C2A129-5D31-49B9-9A05-2612F8AD2FF8}" destId="{B692D2FD-5D61-474B-B26D-A1E19C41D6C4}" srcOrd="0" destOrd="0" presId="urn:microsoft.com/office/officeart/2005/8/layout/process5"/>
    <dgm:cxn modelId="{D3776D5F-21A8-40B1-B236-758A6A9E1FF2}" srcId="{3C385F72-329F-4ABB-8FEC-90E811AFC94F}" destId="{1235CAF6-EDDF-4CA5-918D-B90C369B5713}" srcOrd="1" destOrd="0" parTransId="{FE5E1F83-295C-4B24-B988-B3A550F3AD4D}" sibTransId="{2C3808C2-F25D-4977-80F2-3BB9450C9FB0}"/>
    <dgm:cxn modelId="{C276B7F9-210F-4630-AC56-DE5F7C5F9D5A}" type="presOf" srcId="{1235CAF6-EDDF-4CA5-918D-B90C369B5713}" destId="{8E8B75C8-9FCC-4E49-8CC9-4900269A176F}" srcOrd="0" destOrd="0" presId="urn:microsoft.com/office/officeart/2005/8/layout/process5"/>
    <dgm:cxn modelId="{CED76704-2167-47CC-8092-B8F9AB635EAE}" type="presOf" srcId="{691E939D-97B0-4346-A3B3-A495C5221854}" destId="{1D16063D-B75D-4B1A-8959-A9B90B1EC427}" srcOrd="1" destOrd="0" presId="urn:microsoft.com/office/officeart/2005/8/layout/process5"/>
    <dgm:cxn modelId="{6AC3590A-A738-43C5-9B66-838B10505199}" type="presOf" srcId="{77257C8B-FAE6-4ADE-9FDA-9C33397F2077}" destId="{392D6A35-8529-4951-B39B-F728E84A969D}" srcOrd="0" destOrd="0" presId="urn:microsoft.com/office/officeart/2005/8/layout/process5"/>
    <dgm:cxn modelId="{7986261C-4962-4859-ABDD-A4C349A40843}" srcId="{3C385F72-329F-4ABB-8FEC-90E811AFC94F}" destId="{9019E4DA-0145-4A2F-8537-7CDC14AA59DD}" srcOrd="5" destOrd="0" parTransId="{84781265-7B23-4245-BEC8-6793306D4371}" sibTransId="{52525FFA-8F1E-44DF-9FB8-FD0C690B78BE}"/>
    <dgm:cxn modelId="{9B79654D-5FCB-47EF-AF54-056E5EAEA05D}" type="presOf" srcId="{9019E4DA-0145-4A2F-8537-7CDC14AA59DD}" destId="{2C55B606-C722-4FB0-AC8D-C88560EC07E4}" srcOrd="0" destOrd="0" presId="urn:microsoft.com/office/officeart/2005/8/layout/process5"/>
    <dgm:cxn modelId="{E86B04B8-B7D8-447B-94DC-F839263FC0E3}" type="presParOf" srcId="{F5170946-A732-4141-BC8B-A23E2BCB0293}" destId="{EE7EAE7B-E871-4105-999F-37DFCC62CAFB}" srcOrd="0" destOrd="0" presId="urn:microsoft.com/office/officeart/2005/8/layout/process5"/>
    <dgm:cxn modelId="{C4752B8E-D883-46B4-9CFC-70136EA313CE}" type="presParOf" srcId="{F5170946-A732-4141-BC8B-A23E2BCB0293}" destId="{847A7014-BB28-4876-9F38-F3996631073E}" srcOrd="1" destOrd="0" presId="urn:microsoft.com/office/officeart/2005/8/layout/process5"/>
    <dgm:cxn modelId="{2376D377-3FC9-4FB8-8C79-6AE5376C1DE2}" type="presParOf" srcId="{847A7014-BB28-4876-9F38-F3996631073E}" destId="{1D16063D-B75D-4B1A-8959-A9B90B1EC427}" srcOrd="0" destOrd="0" presId="urn:microsoft.com/office/officeart/2005/8/layout/process5"/>
    <dgm:cxn modelId="{58533C26-F6CB-4CEB-A3FF-2D0460053470}" type="presParOf" srcId="{F5170946-A732-4141-BC8B-A23E2BCB0293}" destId="{8E8B75C8-9FCC-4E49-8CC9-4900269A176F}" srcOrd="2" destOrd="0" presId="urn:microsoft.com/office/officeart/2005/8/layout/process5"/>
    <dgm:cxn modelId="{8CD8E282-2042-4A19-805D-13650B576FD2}" type="presParOf" srcId="{F5170946-A732-4141-BC8B-A23E2BCB0293}" destId="{3DEF46B5-11FA-4137-83B1-A4D9044D116F}" srcOrd="3" destOrd="0" presId="urn:microsoft.com/office/officeart/2005/8/layout/process5"/>
    <dgm:cxn modelId="{1EBA90CE-612F-4D86-8FDB-B4EC93EC2FA7}" type="presParOf" srcId="{3DEF46B5-11FA-4137-83B1-A4D9044D116F}" destId="{ED987BE7-EB10-4661-8C0D-28F2412CD1FD}" srcOrd="0" destOrd="0" presId="urn:microsoft.com/office/officeart/2005/8/layout/process5"/>
    <dgm:cxn modelId="{149327DE-40E5-46B0-88E7-2FFFE0996C7D}" type="presParOf" srcId="{F5170946-A732-4141-BC8B-A23E2BCB0293}" destId="{3F4C33D2-3198-448A-A580-0DDBEFCA090F}" srcOrd="4" destOrd="0" presId="urn:microsoft.com/office/officeart/2005/8/layout/process5"/>
    <dgm:cxn modelId="{88CBB0B4-4564-43D8-A907-18C40E95980E}" type="presParOf" srcId="{F5170946-A732-4141-BC8B-A23E2BCB0293}" destId="{E3311F89-D132-46D6-A7FF-29570E0A0763}" srcOrd="5" destOrd="0" presId="urn:microsoft.com/office/officeart/2005/8/layout/process5"/>
    <dgm:cxn modelId="{80146BC4-D6EF-4BEE-91FA-65C673182547}" type="presParOf" srcId="{E3311F89-D132-46D6-A7FF-29570E0A0763}" destId="{A2DAFA97-B6C0-4B02-AC2F-2D1A270FFA95}" srcOrd="0" destOrd="0" presId="urn:microsoft.com/office/officeart/2005/8/layout/process5"/>
    <dgm:cxn modelId="{D251D504-B7DE-48A5-A982-81F531183E25}" type="presParOf" srcId="{F5170946-A732-4141-BC8B-A23E2BCB0293}" destId="{71EC370B-90E7-45FC-BDAE-A28663EE9941}" srcOrd="6" destOrd="0" presId="urn:microsoft.com/office/officeart/2005/8/layout/process5"/>
    <dgm:cxn modelId="{A982293C-605C-4450-9980-AD161B729549}" type="presParOf" srcId="{F5170946-A732-4141-BC8B-A23E2BCB0293}" destId="{392D6A35-8529-4951-B39B-F728E84A969D}" srcOrd="7" destOrd="0" presId="urn:microsoft.com/office/officeart/2005/8/layout/process5"/>
    <dgm:cxn modelId="{FD313D70-9F96-4F95-B50C-EE0B15102331}" type="presParOf" srcId="{392D6A35-8529-4951-B39B-F728E84A969D}" destId="{E58A9CCB-9B7B-477F-B098-57168BEA9F16}" srcOrd="0" destOrd="0" presId="urn:microsoft.com/office/officeart/2005/8/layout/process5"/>
    <dgm:cxn modelId="{810D2168-01F1-468F-86DF-CD78FCB451D9}" type="presParOf" srcId="{F5170946-A732-4141-BC8B-A23E2BCB0293}" destId="{B692D2FD-5D61-474B-B26D-A1E19C41D6C4}" srcOrd="8" destOrd="0" presId="urn:microsoft.com/office/officeart/2005/8/layout/process5"/>
    <dgm:cxn modelId="{CAC145D0-B7BF-4A70-BDE9-C52CBB712147}" type="presParOf" srcId="{F5170946-A732-4141-BC8B-A23E2BCB0293}" destId="{603655D7-6521-4484-947C-C0631E7268DA}" srcOrd="9" destOrd="0" presId="urn:microsoft.com/office/officeart/2005/8/layout/process5"/>
    <dgm:cxn modelId="{49CD5041-31C0-4F59-80F4-55A56BA7B40B}" type="presParOf" srcId="{603655D7-6521-4484-947C-C0631E7268DA}" destId="{0D2079AD-2937-4ED5-87E7-47E6581D121C}" srcOrd="0" destOrd="0" presId="urn:microsoft.com/office/officeart/2005/8/layout/process5"/>
    <dgm:cxn modelId="{F5E90C69-FDF6-430D-B6A6-34E1D61745FB}" type="presParOf" srcId="{F5170946-A732-4141-BC8B-A23E2BCB0293}" destId="{2C55B606-C722-4FB0-AC8D-C88560EC07E4}" srcOrd="10" destOrd="0" presId="urn:microsoft.com/office/officeart/2005/8/layout/process5"/>
    <dgm:cxn modelId="{D00D59E2-117E-4442-84F0-A3909135626D}" type="presParOf" srcId="{F5170946-A732-4141-BC8B-A23E2BCB0293}" destId="{CAC74D8C-B9A2-42F0-9872-734A1C813E48}" srcOrd="11" destOrd="0" presId="urn:microsoft.com/office/officeart/2005/8/layout/process5"/>
    <dgm:cxn modelId="{B1F6F073-6CAB-4C68-9AB8-0EECBA3AF5C1}" type="presParOf" srcId="{CAC74D8C-B9A2-42F0-9872-734A1C813E48}" destId="{729371C4-9DA1-47E9-891A-2101943A0B02}" srcOrd="0" destOrd="0" presId="urn:microsoft.com/office/officeart/2005/8/layout/process5"/>
    <dgm:cxn modelId="{DC1501A0-A690-410A-B3A7-6EA1CEC71C7F}" type="presParOf" srcId="{F5170946-A732-4141-BC8B-A23E2BCB0293}" destId="{BDBEB4D3-4E15-4A26-A5EB-DF212AC527E5}" srcOrd="12" destOrd="0" presId="urn:microsoft.com/office/officeart/2005/8/layout/process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C53B06-081C-49FF-9803-78743CD487BC}">
      <dsp:nvSpPr>
        <dsp:cNvPr id="0" name=""/>
        <dsp:cNvSpPr/>
      </dsp:nvSpPr>
      <dsp:spPr>
        <a:xfrm>
          <a:off x="6131" y="859534"/>
          <a:ext cx="1832659" cy="10995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a:t>Investigación científica</a:t>
          </a:r>
          <a:endParaRPr lang="en-US" sz="2000" kern="1200" dirty="0"/>
        </a:p>
      </dsp:txBody>
      <dsp:txXfrm>
        <a:off x="38337" y="891740"/>
        <a:ext cx="1768247" cy="1035183"/>
      </dsp:txXfrm>
    </dsp:sp>
    <dsp:sp modelId="{009CF193-3301-4DD6-8346-7DFCDFB10124}">
      <dsp:nvSpPr>
        <dsp:cNvPr id="0" name=""/>
        <dsp:cNvSpPr/>
      </dsp:nvSpPr>
      <dsp:spPr>
        <a:xfrm>
          <a:off x="2000065" y="1182083"/>
          <a:ext cx="388523" cy="4544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a:off x="2000065" y="1272983"/>
        <a:ext cx="271966" cy="272699"/>
      </dsp:txXfrm>
    </dsp:sp>
    <dsp:sp modelId="{4F99FB32-39BF-46F3-8ABE-2FC27CDDE654}">
      <dsp:nvSpPr>
        <dsp:cNvPr id="0" name=""/>
        <dsp:cNvSpPr/>
      </dsp:nvSpPr>
      <dsp:spPr>
        <a:xfrm>
          <a:off x="2571854" y="859534"/>
          <a:ext cx="1832659" cy="10995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a:t>Tipo de artículo</a:t>
          </a:r>
          <a:endParaRPr lang="en-US" sz="2000" kern="1200" dirty="0"/>
        </a:p>
      </dsp:txBody>
      <dsp:txXfrm>
        <a:off x="2604060" y="891740"/>
        <a:ext cx="1768247" cy="1035183"/>
      </dsp:txXfrm>
    </dsp:sp>
    <dsp:sp modelId="{C2D413F8-C509-439D-96B1-FE79DECA7421}">
      <dsp:nvSpPr>
        <dsp:cNvPr id="0" name=""/>
        <dsp:cNvSpPr/>
      </dsp:nvSpPr>
      <dsp:spPr>
        <a:xfrm>
          <a:off x="4565788" y="1182083"/>
          <a:ext cx="388523" cy="4544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a:off x="4565788" y="1272983"/>
        <a:ext cx="271966" cy="272699"/>
      </dsp:txXfrm>
    </dsp:sp>
    <dsp:sp modelId="{750FD590-D164-491E-ABD7-4B968570587C}">
      <dsp:nvSpPr>
        <dsp:cNvPr id="0" name=""/>
        <dsp:cNvSpPr/>
      </dsp:nvSpPr>
      <dsp:spPr>
        <a:xfrm>
          <a:off x="5137577" y="859534"/>
          <a:ext cx="1832659" cy="10995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Identificación  de la revista</a:t>
          </a:r>
        </a:p>
      </dsp:txBody>
      <dsp:txXfrm>
        <a:off x="5169783" y="891740"/>
        <a:ext cx="1768247" cy="1035183"/>
      </dsp:txXfrm>
    </dsp:sp>
    <dsp:sp modelId="{9BA5BEE0-1C8D-4FA4-8052-67D745B087DC}">
      <dsp:nvSpPr>
        <dsp:cNvPr id="0" name=""/>
        <dsp:cNvSpPr/>
      </dsp:nvSpPr>
      <dsp:spPr>
        <a:xfrm rot="5400000">
          <a:off x="5859645" y="2087416"/>
          <a:ext cx="388523" cy="4544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5400000">
        <a:off x="5917558" y="2120404"/>
        <a:ext cx="272699" cy="271966"/>
      </dsp:txXfrm>
    </dsp:sp>
    <dsp:sp modelId="{A66E7107-FB3E-4AC8-9453-C2E7BE00E211}">
      <dsp:nvSpPr>
        <dsp:cNvPr id="0" name=""/>
        <dsp:cNvSpPr/>
      </dsp:nvSpPr>
      <dsp:spPr>
        <a:xfrm>
          <a:off x="5137577" y="2692194"/>
          <a:ext cx="1832659" cy="10995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a:t>Proceso editorial de la revista elegida</a:t>
          </a:r>
          <a:endParaRPr lang="en-US" sz="2000" kern="1200" dirty="0"/>
        </a:p>
      </dsp:txBody>
      <dsp:txXfrm>
        <a:off x="5169783" y="2724400"/>
        <a:ext cx="1768247" cy="1035183"/>
      </dsp:txXfrm>
    </dsp:sp>
    <dsp:sp modelId="{3483211C-47D0-4B88-96D0-161563EEF9CB}">
      <dsp:nvSpPr>
        <dsp:cNvPr id="0" name=""/>
        <dsp:cNvSpPr/>
      </dsp:nvSpPr>
      <dsp:spPr>
        <a:xfrm rot="10800000">
          <a:off x="4587780" y="3014742"/>
          <a:ext cx="388523" cy="4544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10800000">
        <a:off x="4704337" y="3105642"/>
        <a:ext cx="271966" cy="272699"/>
      </dsp:txXfrm>
    </dsp:sp>
    <dsp:sp modelId="{9B435D5D-A005-4044-B82F-82CEE5C987EC}">
      <dsp:nvSpPr>
        <dsp:cNvPr id="0" name=""/>
        <dsp:cNvSpPr/>
      </dsp:nvSpPr>
      <dsp:spPr>
        <a:xfrm>
          <a:off x="2571854" y="2692194"/>
          <a:ext cx="1832659" cy="10995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Estructura y escritura </a:t>
          </a:r>
          <a:r>
            <a:rPr lang="en-US" sz="2000" b="0" i="0" kern="1200" dirty="0"/>
            <a:t>del manuscrito</a:t>
          </a:r>
          <a:endParaRPr lang="en-US" sz="2000" kern="1200" dirty="0"/>
        </a:p>
      </dsp:txBody>
      <dsp:txXfrm>
        <a:off x="2604060" y="2724400"/>
        <a:ext cx="1768247" cy="1035183"/>
      </dsp:txXfrm>
    </dsp:sp>
    <dsp:sp modelId="{97988085-8CD9-423E-ABDE-C39C29DD43B4}">
      <dsp:nvSpPr>
        <dsp:cNvPr id="0" name=""/>
        <dsp:cNvSpPr/>
      </dsp:nvSpPr>
      <dsp:spPr>
        <a:xfrm rot="10800000">
          <a:off x="2022056" y="3014742"/>
          <a:ext cx="388523" cy="4544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10800000">
        <a:off x="2138613" y="3105642"/>
        <a:ext cx="271966" cy="272699"/>
      </dsp:txXfrm>
    </dsp:sp>
    <dsp:sp modelId="{41C77889-55E3-4195-B415-D9BBD668D438}">
      <dsp:nvSpPr>
        <dsp:cNvPr id="0" name=""/>
        <dsp:cNvSpPr/>
      </dsp:nvSpPr>
      <dsp:spPr>
        <a:xfrm>
          <a:off x="6131" y="2692194"/>
          <a:ext cx="1832659" cy="10995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i="0" kern="1200" dirty="0"/>
            <a:t>El envío del manuscrito</a:t>
          </a:r>
          <a:endParaRPr lang="en-US" sz="2000" kern="1200" dirty="0"/>
        </a:p>
      </dsp:txBody>
      <dsp:txXfrm>
        <a:off x="38337" y="2724400"/>
        <a:ext cx="1768247" cy="10351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828F83-160E-4E34-B553-2BC2476CD052}">
      <dsp:nvSpPr>
        <dsp:cNvPr id="0" name=""/>
        <dsp:cNvSpPr/>
      </dsp:nvSpPr>
      <dsp:spPr>
        <a:xfrm>
          <a:off x="4042" y="1159856"/>
          <a:ext cx="1838086" cy="10520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lvl="0" algn="l" defTabSz="800100">
            <a:lnSpc>
              <a:spcPct val="90000"/>
            </a:lnSpc>
            <a:spcBef>
              <a:spcPct val="0"/>
            </a:spcBef>
            <a:spcAft>
              <a:spcPct val="35000"/>
            </a:spcAft>
          </a:pPr>
          <a:r>
            <a:rPr lang="en-US" sz="1800" b="0" i="0" kern="1200" dirty="0" err="1"/>
            <a:t>Diseño</a:t>
          </a:r>
          <a:r>
            <a:rPr lang="en-US" sz="1800" kern="1200" dirty="0"/>
            <a:t/>
          </a:r>
          <a:br>
            <a:rPr lang="en-US" sz="1800" kern="1200" dirty="0"/>
          </a:br>
          <a:endParaRPr lang="en-US" sz="1800" kern="1200" dirty="0"/>
        </a:p>
      </dsp:txBody>
      <dsp:txXfrm>
        <a:off x="4042" y="1159856"/>
        <a:ext cx="1838086" cy="701354"/>
      </dsp:txXfrm>
    </dsp:sp>
    <dsp:sp modelId="{C8BE2086-386F-4D25-A697-CBC5DB1E6640}">
      <dsp:nvSpPr>
        <dsp:cNvPr id="0" name=""/>
        <dsp:cNvSpPr/>
      </dsp:nvSpPr>
      <dsp:spPr>
        <a:xfrm>
          <a:off x="380518" y="1861210"/>
          <a:ext cx="1838086" cy="239759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es-ES" sz="1800" kern="1200" dirty="0"/>
            <a:t>Se describe el diseño del experimento (aleatorio, controlado, casos y controles, etc.)</a:t>
          </a:r>
          <a:endParaRPr lang="en-US" sz="1800" kern="1200" dirty="0"/>
        </a:p>
      </dsp:txBody>
      <dsp:txXfrm>
        <a:off x="434354" y="1915046"/>
        <a:ext cx="1730414" cy="2289927"/>
      </dsp:txXfrm>
    </dsp:sp>
    <dsp:sp modelId="{22A5745B-6518-48C9-A9C6-C088F64B6AC4}">
      <dsp:nvSpPr>
        <dsp:cNvPr id="0" name=""/>
        <dsp:cNvSpPr/>
      </dsp:nvSpPr>
      <dsp:spPr>
        <a:xfrm>
          <a:off x="2120776" y="1281718"/>
          <a:ext cx="590732" cy="45763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2120776" y="1373244"/>
        <a:ext cx="453443" cy="274578"/>
      </dsp:txXfrm>
    </dsp:sp>
    <dsp:sp modelId="{33DDB3E3-921D-4CBE-A842-B86A4D0111EA}">
      <dsp:nvSpPr>
        <dsp:cNvPr id="0" name=""/>
        <dsp:cNvSpPr/>
      </dsp:nvSpPr>
      <dsp:spPr>
        <a:xfrm>
          <a:off x="2956718" y="1159856"/>
          <a:ext cx="1838086" cy="10520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lvl="0" algn="l" defTabSz="800100">
            <a:lnSpc>
              <a:spcPct val="90000"/>
            </a:lnSpc>
            <a:spcBef>
              <a:spcPct val="0"/>
            </a:spcBef>
            <a:spcAft>
              <a:spcPct val="35000"/>
            </a:spcAft>
          </a:pPr>
          <a:r>
            <a:rPr lang="en-US" sz="1800" b="0" i="0" kern="1200" dirty="0"/>
            <a:t>Población</a:t>
          </a:r>
          <a:endParaRPr lang="en-US" sz="1800" kern="1200" dirty="0"/>
        </a:p>
      </dsp:txBody>
      <dsp:txXfrm>
        <a:off x="2956718" y="1159856"/>
        <a:ext cx="1838086" cy="701354"/>
      </dsp:txXfrm>
    </dsp:sp>
    <dsp:sp modelId="{96DA1B81-A511-499A-BC8B-D0FE6569EB59}">
      <dsp:nvSpPr>
        <dsp:cNvPr id="0" name=""/>
        <dsp:cNvSpPr/>
      </dsp:nvSpPr>
      <dsp:spPr>
        <a:xfrm>
          <a:off x="3333194" y="1861210"/>
          <a:ext cx="1838086" cy="239759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es-PA" sz="1800" kern="1200" dirty="0" smtClean="0"/>
            <a:t>Cómo se ha hecho la selección de la muestra</a:t>
          </a:r>
          <a:endParaRPr lang="en-US" sz="1800" kern="1200" dirty="0"/>
        </a:p>
      </dsp:txBody>
      <dsp:txXfrm>
        <a:off x="3387030" y="1915046"/>
        <a:ext cx="1730414" cy="2289927"/>
      </dsp:txXfrm>
    </dsp:sp>
    <dsp:sp modelId="{E11873A8-2DF1-4E58-B954-957ED1C9F3BF}">
      <dsp:nvSpPr>
        <dsp:cNvPr id="0" name=""/>
        <dsp:cNvSpPr/>
      </dsp:nvSpPr>
      <dsp:spPr>
        <a:xfrm>
          <a:off x="5073452" y="1281718"/>
          <a:ext cx="590732" cy="45763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5073452" y="1373244"/>
        <a:ext cx="453443" cy="274578"/>
      </dsp:txXfrm>
    </dsp:sp>
    <dsp:sp modelId="{9BE2173A-41EB-4CFE-83A2-3A398BDF39E4}">
      <dsp:nvSpPr>
        <dsp:cNvPr id="0" name=""/>
        <dsp:cNvSpPr/>
      </dsp:nvSpPr>
      <dsp:spPr>
        <a:xfrm>
          <a:off x="5909394" y="1159856"/>
          <a:ext cx="1838086" cy="10520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lvl="0" algn="l" defTabSz="800100">
            <a:lnSpc>
              <a:spcPct val="90000"/>
            </a:lnSpc>
            <a:spcBef>
              <a:spcPct val="0"/>
            </a:spcBef>
            <a:spcAft>
              <a:spcPct val="35000"/>
            </a:spcAft>
          </a:pPr>
          <a:r>
            <a:rPr lang="es-419" sz="1800" kern="1200" dirty="0"/>
            <a:t>Entorno</a:t>
          </a:r>
          <a:endParaRPr lang="en-US" sz="1800" kern="1200" dirty="0"/>
        </a:p>
      </dsp:txBody>
      <dsp:txXfrm>
        <a:off x="5909394" y="1159856"/>
        <a:ext cx="1838086" cy="701354"/>
      </dsp:txXfrm>
    </dsp:sp>
    <dsp:sp modelId="{650FA93B-A6E5-4747-826D-FDFF78323CEC}">
      <dsp:nvSpPr>
        <dsp:cNvPr id="0" name=""/>
        <dsp:cNvSpPr/>
      </dsp:nvSpPr>
      <dsp:spPr>
        <a:xfrm>
          <a:off x="6285870" y="1861210"/>
          <a:ext cx="1838086" cy="239759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es-ES" sz="1800" kern="1200" dirty="0"/>
            <a:t>Indica dónde se ha hecho el estudio </a:t>
          </a:r>
          <a:r>
            <a:rPr lang="en-US" sz="1800" kern="1200" dirty="0"/>
            <a:t>(hospital, </a:t>
          </a:r>
          <a:r>
            <a:rPr lang="en-US" sz="1800" kern="1200" dirty="0" err="1"/>
            <a:t>asistencia</a:t>
          </a:r>
          <a:r>
            <a:rPr lang="en-US" sz="1800" kern="1200" dirty="0"/>
            <a:t> </a:t>
          </a:r>
          <a:r>
            <a:rPr lang="en-US" sz="1800" kern="1200" dirty="0" err="1"/>
            <a:t>primaria</a:t>
          </a:r>
          <a:r>
            <a:rPr lang="en-US" sz="1800" kern="1200" dirty="0"/>
            <a:t>, </a:t>
          </a:r>
          <a:r>
            <a:rPr lang="en-US" sz="1800" kern="1200" dirty="0" err="1"/>
            <a:t>escuela</a:t>
          </a:r>
          <a:r>
            <a:rPr lang="en-US" sz="1800" kern="1200" dirty="0"/>
            <a:t>, </a:t>
          </a:r>
          <a:r>
            <a:rPr lang="en-US" sz="1800" kern="1200" dirty="0" err="1"/>
            <a:t>etc</a:t>
          </a:r>
          <a:r>
            <a:rPr lang="en-US" sz="1800" kern="1200" dirty="0"/>
            <a:t>)</a:t>
          </a:r>
        </a:p>
      </dsp:txBody>
      <dsp:txXfrm>
        <a:off x="6339706" y="1915046"/>
        <a:ext cx="1730414" cy="22899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828F83-160E-4E34-B553-2BC2476CD052}">
      <dsp:nvSpPr>
        <dsp:cNvPr id="0" name=""/>
        <dsp:cNvSpPr/>
      </dsp:nvSpPr>
      <dsp:spPr>
        <a:xfrm>
          <a:off x="2373" y="91939"/>
          <a:ext cx="2037187" cy="11663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lvl="0" algn="l" defTabSz="889000">
            <a:lnSpc>
              <a:spcPct val="90000"/>
            </a:lnSpc>
            <a:spcBef>
              <a:spcPct val="0"/>
            </a:spcBef>
            <a:spcAft>
              <a:spcPct val="35000"/>
            </a:spcAft>
          </a:pPr>
          <a:r>
            <a:rPr lang="en-US" sz="2000" b="0" i="0" kern="1200" dirty="0" err="1"/>
            <a:t>Intervenciones</a:t>
          </a:r>
          <a:endParaRPr lang="en-US" sz="2000" kern="1200" dirty="0"/>
        </a:p>
      </dsp:txBody>
      <dsp:txXfrm>
        <a:off x="2373" y="91939"/>
        <a:ext cx="2037187" cy="777550"/>
      </dsp:txXfrm>
    </dsp:sp>
    <dsp:sp modelId="{C8BE2086-386F-4D25-A697-CBC5DB1E6640}">
      <dsp:nvSpPr>
        <dsp:cNvPr id="0" name=""/>
        <dsp:cNvSpPr/>
      </dsp:nvSpPr>
      <dsp:spPr>
        <a:xfrm>
          <a:off x="419628" y="869489"/>
          <a:ext cx="2037187" cy="2376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Se </a:t>
          </a:r>
          <a:r>
            <a:rPr lang="es-419" sz="2000" kern="1200" noProof="0" dirty="0"/>
            <a:t>describen</a:t>
          </a:r>
          <a:r>
            <a:rPr lang="en-US" sz="2000" kern="1200" dirty="0"/>
            <a:t> las </a:t>
          </a:r>
          <a:r>
            <a:rPr lang="es-419" sz="2000" kern="1200" noProof="0" dirty="0"/>
            <a:t>técnicas</a:t>
          </a:r>
          <a:r>
            <a:rPr lang="en-US" sz="2000" kern="1200" dirty="0"/>
            <a:t>, </a:t>
          </a:r>
          <a:r>
            <a:rPr lang="es-ES" sz="2000" kern="1200" dirty="0"/>
            <a:t>mediciones, pruebas piloto o  </a:t>
          </a:r>
          <a:r>
            <a:rPr lang="es-419" sz="2000" kern="1200" noProof="0" dirty="0"/>
            <a:t>tecnología</a:t>
          </a:r>
          <a:r>
            <a:rPr lang="en-US" sz="2000" kern="1200" dirty="0"/>
            <a:t> </a:t>
          </a:r>
          <a:r>
            <a:rPr lang="es-419" sz="2000" kern="1200" noProof="0" dirty="0"/>
            <a:t>utilizada</a:t>
          </a:r>
        </a:p>
      </dsp:txBody>
      <dsp:txXfrm>
        <a:off x="479295" y="929156"/>
        <a:ext cx="1917853" cy="2256666"/>
      </dsp:txXfrm>
    </dsp:sp>
    <dsp:sp modelId="{22A5745B-6518-48C9-A9C6-C088F64B6AC4}">
      <dsp:nvSpPr>
        <dsp:cNvPr id="0" name=""/>
        <dsp:cNvSpPr/>
      </dsp:nvSpPr>
      <dsp:spPr>
        <a:xfrm>
          <a:off x="2348391" y="227114"/>
          <a:ext cx="654720" cy="5072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a:off x="2348391" y="328554"/>
        <a:ext cx="502560" cy="304320"/>
      </dsp:txXfrm>
    </dsp:sp>
    <dsp:sp modelId="{33DDB3E3-921D-4CBE-A842-B86A4D0111EA}">
      <dsp:nvSpPr>
        <dsp:cNvPr id="0" name=""/>
        <dsp:cNvSpPr/>
      </dsp:nvSpPr>
      <dsp:spPr>
        <a:xfrm>
          <a:off x="3274882" y="91939"/>
          <a:ext cx="2037187" cy="11663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lvl="0" algn="l" defTabSz="889000">
            <a:lnSpc>
              <a:spcPct val="90000"/>
            </a:lnSpc>
            <a:spcBef>
              <a:spcPct val="0"/>
            </a:spcBef>
            <a:spcAft>
              <a:spcPct val="35000"/>
            </a:spcAft>
          </a:pPr>
          <a:r>
            <a:rPr lang="en-US" sz="2000" b="0" i="0" kern="1200" dirty="0" err="1"/>
            <a:t>Análisis</a:t>
          </a:r>
          <a:r>
            <a:rPr lang="en-US" sz="2000" b="0" i="0" kern="1200" dirty="0"/>
            <a:t> </a:t>
          </a:r>
          <a:r>
            <a:rPr lang="en-US" sz="2000" b="0" i="0" kern="1200" dirty="0" err="1"/>
            <a:t>estadístico</a:t>
          </a:r>
          <a:endParaRPr lang="en-US" sz="2000" kern="1200" dirty="0"/>
        </a:p>
      </dsp:txBody>
      <dsp:txXfrm>
        <a:off x="3274882" y="91939"/>
        <a:ext cx="2037187" cy="777550"/>
      </dsp:txXfrm>
    </dsp:sp>
    <dsp:sp modelId="{96DA1B81-A511-499A-BC8B-D0FE6569EB59}">
      <dsp:nvSpPr>
        <dsp:cNvPr id="0" name=""/>
        <dsp:cNvSpPr/>
      </dsp:nvSpPr>
      <dsp:spPr>
        <a:xfrm>
          <a:off x="3692137" y="869489"/>
          <a:ext cx="2037187" cy="2376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228600" lvl="1" indent="-228600" algn="l" defTabSz="889000">
            <a:lnSpc>
              <a:spcPct val="90000"/>
            </a:lnSpc>
            <a:spcBef>
              <a:spcPct val="0"/>
            </a:spcBef>
            <a:spcAft>
              <a:spcPct val="15000"/>
            </a:spcAft>
            <a:buChar char="••"/>
          </a:pPr>
          <a:r>
            <a:rPr lang="es-ES" sz="2000" kern="1200" dirty="0"/>
            <a:t>Señala los métodos estadísticos utilizados y cómo se han analizados los datos</a:t>
          </a:r>
          <a:endParaRPr lang="en-US" sz="2000" kern="1200" dirty="0"/>
        </a:p>
      </dsp:txBody>
      <dsp:txXfrm>
        <a:off x="3751804" y="929156"/>
        <a:ext cx="1917853" cy="22566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EAE7B-E871-4105-999F-37DFCC62CAFB}">
      <dsp:nvSpPr>
        <dsp:cNvPr id="0" name=""/>
        <dsp:cNvSpPr/>
      </dsp:nvSpPr>
      <dsp:spPr>
        <a:xfrm>
          <a:off x="17626" y="2726"/>
          <a:ext cx="1687084" cy="10122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b="0" i="0" kern="1200" dirty="0" err="1"/>
            <a:t>Definición</a:t>
          </a:r>
          <a:r>
            <a:rPr lang="en-US" sz="1900" b="0" i="0" kern="1200" dirty="0"/>
            <a:t> del </a:t>
          </a:r>
          <a:r>
            <a:rPr lang="en-US" sz="1900" b="0" i="0" kern="1200" dirty="0" err="1"/>
            <a:t>tema</a:t>
          </a:r>
          <a:endParaRPr lang="en-US" sz="1900" kern="1200" dirty="0"/>
        </a:p>
      </dsp:txBody>
      <dsp:txXfrm>
        <a:off x="47274" y="32374"/>
        <a:ext cx="1627788" cy="952954"/>
      </dsp:txXfrm>
    </dsp:sp>
    <dsp:sp modelId="{847A7014-BB28-4876-9F38-F3996631073E}">
      <dsp:nvSpPr>
        <dsp:cNvPr id="0" name=""/>
        <dsp:cNvSpPr/>
      </dsp:nvSpPr>
      <dsp:spPr>
        <a:xfrm>
          <a:off x="1853174" y="299653"/>
          <a:ext cx="357661" cy="41839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a:off x="1853174" y="383332"/>
        <a:ext cx="250363" cy="251039"/>
      </dsp:txXfrm>
    </dsp:sp>
    <dsp:sp modelId="{8E8B75C8-9FCC-4E49-8CC9-4900269A176F}">
      <dsp:nvSpPr>
        <dsp:cNvPr id="0" name=""/>
        <dsp:cNvSpPr/>
      </dsp:nvSpPr>
      <dsp:spPr>
        <a:xfrm>
          <a:off x="2379545" y="2726"/>
          <a:ext cx="1687084" cy="10122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S" sz="1900" b="0" i="0" kern="1200" dirty="0"/>
            <a:t>Elaboración de un plan de trabajo</a:t>
          </a:r>
          <a:endParaRPr lang="en-US" sz="1900" kern="1200" dirty="0"/>
        </a:p>
      </dsp:txBody>
      <dsp:txXfrm>
        <a:off x="2409193" y="32374"/>
        <a:ext cx="1627788" cy="952954"/>
      </dsp:txXfrm>
    </dsp:sp>
    <dsp:sp modelId="{3DEF46B5-11FA-4137-83B1-A4D9044D116F}">
      <dsp:nvSpPr>
        <dsp:cNvPr id="0" name=""/>
        <dsp:cNvSpPr/>
      </dsp:nvSpPr>
      <dsp:spPr>
        <a:xfrm>
          <a:off x="4215093" y="299653"/>
          <a:ext cx="357661" cy="41839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a:off x="4215093" y="383332"/>
        <a:ext cx="250363" cy="251039"/>
      </dsp:txXfrm>
    </dsp:sp>
    <dsp:sp modelId="{3F4C33D2-3198-448A-A580-0DDBEFCA090F}">
      <dsp:nvSpPr>
        <dsp:cNvPr id="0" name=""/>
        <dsp:cNvSpPr/>
      </dsp:nvSpPr>
      <dsp:spPr>
        <a:xfrm>
          <a:off x="4741463" y="2726"/>
          <a:ext cx="1687084" cy="10122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b="0" i="0" kern="1200" dirty="0" err="1"/>
            <a:t>Búsqueda</a:t>
          </a:r>
          <a:r>
            <a:rPr lang="en-US" sz="1900" b="0" i="0" kern="1200" dirty="0"/>
            <a:t> </a:t>
          </a:r>
          <a:r>
            <a:rPr lang="en-US" sz="1900" b="0" i="0" kern="1200" dirty="0" err="1"/>
            <a:t>bibliográfica</a:t>
          </a:r>
          <a:endParaRPr lang="en-US" sz="1900" kern="1200" dirty="0"/>
        </a:p>
      </dsp:txBody>
      <dsp:txXfrm>
        <a:off x="4771111" y="32374"/>
        <a:ext cx="1627788" cy="952954"/>
      </dsp:txXfrm>
    </dsp:sp>
    <dsp:sp modelId="{E3311F89-D132-46D6-A7FF-29570E0A0763}">
      <dsp:nvSpPr>
        <dsp:cNvPr id="0" name=""/>
        <dsp:cNvSpPr/>
      </dsp:nvSpPr>
      <dsp:spPr>
        <a:xfrm rot="5400000">
          <a:off x="5406175" y="1133073"/>
          <a:ext cx="357661" cy="41839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rot="-5400000">
        <a:off x="5459486" y="1163441"/>
        <a:ext cx="251039" cy="250363"/>
      </dsp:txXfrm>
    </dsp:sp>
    <dsp:sp modelId="{71EC370B-90E7-45FC-BDAE-A28663EE9941}">
      <dsp:nvSpPr>
        <dsp:cNvPr id="0" name=""/>
        <dsp:cNvSpPr/>
      </dsp:nvSpPr>
      <dsp:spPr>
        <a:xfrm>
          <a:off x="4741463" y="1689811"/>
          <a:ext cx="1687084" cy="10122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S" sz="1900" b="0" i="0" kern="1200" dirty="0"/>
            <a:t>Selección y acceso a los documentos</a:t>
          </a:r>
          <a:endParaRPr lang="en-US" sz="1900" kern="1200" dirty="0"/>
        </a:p>
      </dsp:txBody>
      <dsp:txXfrm>
        <a:off x="4771111" y="1719459"/>
        <a:ext cx="1627788" cy="952954"/>
      </dsp:txXfrm>
    </dsp:sp>
    <dsp:sp modelId="{392D6A35-8529-4951-B39B-F728E84A969D}">
      <dsp:nvSpPr>
        <dsp:cNvPr id="0" name=""/>
        <dsp:cNvSpPr/>
      </dsp:nvSpPr>
      <dsp:spPr>
        <a:xfrm rot="10800000">
          <a:off x="4235338" y="1986737"/>
          <a:ext cx="357661" cy="41839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rot="10800000">
        <a:off x="4342636" y="2070416"/>
        <a:ext cx="250363" cy="251039"/>
      </dsp:txXfrm>
    </dsp:sp>
    <dsp:sp modelId="{B692D2FD-5D61-474B-B26D-A1E19C41D6C4}">
      <dsp:nvSpPr>
        <dsp:cNvPr id="0" name=""/>
        <dsp:cNvSpPr/>
      </dsp:nvSpPr>
      <dsp:spPr>
        <a:xfrm>
          <a:off x="2379545" y="1689811"/>
          <a:ext cx="1687084" cy="10122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b="0" i="0" kern="1200" dirty="0" err="1"/>
            <a:t>Análisis</a:t>
          </a:r>
          <a:r>
            <a:rPr lang="en-US" sz="1900" b="0" i="0" kern="1200" dirty="0"/>
            <a:t> de los </a:t>
          </a:r>
          <a:r>
            <a:rPr lang="en-US" sz="1900" b="0" i="0" kern="1200" dirty="0" err="1"/>
            <a:t>documentos</a:t>
          </a:r>
          <a:endParaRPr lang="en-US" sz="1900" kern="1200" dirty="0"/>
        </a:p>
      </dsp:txBody>
      <dsp:txXfrm>
        <a:off x="2409193" y="1719459"/>
        <a:ext cx="1627788" cy="952954"/>
      </dsp:txXfrm>
    </dsp:sp>
    <dsp:sp modelId="{603655D7-6521-4484-947C-C0631E7268DA}">
      <dsp:nvSpPr>
        <dsp:cNvPr id="0" name=""/>
        <dsp:cNvSpPr/>
      </dsp:nvSpPr>
      <dsp:spPr>
        <a:xfrm rot="10800000">
          <a:off x="1873419" y="1986737"/>
          <a:ext cx="357661" cy="41839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rot="10800000">
        <a:off x="1980717" y="2070416"/>
        <a:ext cx="250363" cy="251039"/>
      </dsp:txXfrm>
    </dsp:sp>
    <dsp:sp modelId="{2C55B606-C722-4FB0-AC8D-C88560EC07E4}">
      <dsp:nvSpPr>
        <dsp:cNvPr id="0" name=""/>
        <dsp:cNvSpPr/>
      </dsp:nvSpPr>
      <dsp:spPr>
        <a:xfrm>
          <a:off x="17626" y="1689811"/>
          <a:ext cx="1687084" cy="10122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b="0" i="0" kern="1200" dirty="0" err="1"/>
            <a:t>Síntesis</a:t>
          </a:r>
          <a:r>
            <a:rPr lang="en-US" sz="1900" b="0" i="0" kern="1200" dirty="0"/>
            <a:t> de la </a:t>
          </a:r>
          <a:r>
            <a:rPr lang="en-US" sz="1900" b="0" i="0" kern="1200" dirty="0" err="1"/>
            <a:t>información</a:t>
          </a:r>
          <a:endParaRPr lang="en-US" sz="1900" kern="1200" dirty="0"/>
        </a:p>
      </dsp:txBody>
      <dsp:txXfrm>
        <a:off x="47274" y="1719459"/>
        <a:ext cx="1627788" cy="952954"/>
      </dsp:txXfrm>
    </dsp:sp>
    <dsp:sp modelId="{CAC74D8C-B9A2-42F0-9872-734A1C813E48}">
      <dsp:nvSpPr>
        <dsp:cNvPr id="0" name=""/>
        <dsp:cNvSpPr/>
      </dsp:nvSpPr>
      <dsp:spPr>
        <a:xfrm rot="5400000">
          <a:off x="682337" y="2820157"/>
          <a:ext cx="357661" cy="41839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rot="-5400000">
        <a:off x="735648" y="2850525"/>
        <a:ext cx="251039" cy="250363"/>
      </dsp:txXfrm>
    </dsp:sp>
    <dsp:sp modelId="{BDBEB4D3-4E15-4A26-A5EB-DF212AC527E5}">
      <dsp:nvSpPr>
        <dsp:cNvPr id="0" name=""/>
        <dsp:cNvSpPr/>
      </dsp:nvSpPr>
      <dsp:spPr>
        <a:xfrm>
          <a:off x="17626" y="3376895"/>
          <a:ext cx="1687084" cy="10122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419" sz="1900" kern="1200" dirty="0"/>
            <a:t>Redacción del artículo</a:t>
          </a:r>
          <a:endParaRPr lang="en-US" sz="1900" kern="1200" dirty="0"/>
        </a:p>
      </dsp:txBody>
      <dsp:txXfrm>
        <a:off x="47274" y="3406543"/>
        <a:ext cx="1627788" cy="952954"/>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A"/>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PA"/>
          </a:p>
        </p:txBody>
      </p:sp>
      <p:sp>
        <p:nvSpPr>
          <p:cNvPr id="4" name="Marcador de fecha 3"/>
          <p:cNvSpPr>
            <a:spLocks noGrp="1"/>
          </p:cNvSpPr>
          <p:nvPr>
            <p:ph type="dt" sz="half" idx="10"/>
          </p:nvPr>
        </p:nvSpPr>
        <p:spPr/>
        <p:txBody>
          <a:bodyPr/>
          <a:lstStyle/>
          <a:p>
            <a:fld id="{35D3C1E5-6550-4723-8EE3-82C846F05A16}" type="datetimeFigureOut">
              <a:rPr lang="es-PA" smtClean="0"/>
              <a:t>06/19/2019</a:t>
            </a:fld>
            <a:endParaRPr lang="es-PA"/>
          </a:p>
        </p:txBody>
      </p:sp>
      <p:sp>
        <p:nvSpPr>
          <p:cNvPr id="5" name="Marcador de pie de página 4"/>
          <p:cNvSpPr>
            <a:spLocks noGrp="1"/>
          </p:cNvSpPr>
          <p:nvPr>
            <p:ph type="ftr" sz="quarter" idx="11"/>
          </p:nvPr>
        </p:nvSpPr>
        <p:spPr/>
        <p:txBody>
          <a:bodyPr/>
          <a:lstStyle/>
          <a:p>
            <a:endParaRPr lang="es-PA"/>
          </a:p>
        </p:txBody>
      </p:sp>
      <p:sp>
        <p:nvSpPr>
          <p:cNvPr id="6" name="Marcador de número de diapositiva 5"/>
          <p:cNvSpPr>
            <a:spLocks noGrp="1"/>
          </p:cNvSpPr>
          <p:nvPr>
            <p:ph type="sldNum" sz="quarter" idx="12"/>
          </p:nvPr>
        </p:nvSpPr>
        <p:spPr/>
        <p:txBody>
          <a:bodyPr/>
          <a:lstStyle/>
          <a:p>
            <a:fld id="{AB2F6115-8EBB-4866-80DA-F0FA8AFF1632}" type="slidenum">
              <a:rPr lang="es-PA" smtClean="0"/>
              <a:t>‹Nº›</a:t>
            </a:fld>
            <a:endParaRPr lang="es-PA"/>
          </a:p>
        </p:txBody>
      </p:sp>
    </p:spTree>
    <p:extLst>
      <p:ext uri="{BB962C8B-B14F-4D97-AF65-F5344CB8AC3E}">
        <p14:creationId xmlns:p14="http://schemas.microsoft.com/office/powerpoint/2010/main" val="263266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A"/>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4" name="Marcador de fecha 3"/>
          <p:cNvSpPr>
            <a:spLocks noGrp="1"/>
          </p:cNvSpPr>
          <p:nvPr>
            <p:ph type="dt" sz="half" idx="10"/>
          </p:nvPr>
        </p:nvSpPr>
        <p:spPr/>
        <p:txBody>
          <a:bodyPr/>
          <a:lstStyle/>
          <a:p>
            <a:fld id="{35D3C1E5-6550-4723-8EE3-82C846F05A16}" type="datetimeFigureOut">
              <a:rPr lang="es-PA" smtClean="0"/>
              <a:t>06/19/2019</a:t>
            </a:fld>
            <a:endParaRPr lang="es-PA"/>
          </a:p>
        </p:txBody>
      </p:sp>
      <p:sp>
        <p:nvSpPr>
          <p:cNvPr id="5" name="Marcador de pie de página 4"/>
          <p:cNvSpPr>
            <a:spLocks noGrp="1"/>
          </p:cNvSpPr>
          <p:nvPr>
            <p:ph type="ftr" sz="quarter" idx="11"/>
          </p:nvPr>
        </p:nvSpPr>
        <p:spPr/>
        <p:txBody>
          <a:bodyPr/>
          <a:lstStyle/>
          <a:p>
            <a:endParaRPr lang="es-PA"/>
          </a:p>
        </p:txBody>
      </p:sp>
      <p:sp>
        <p:nvSpPr>
          <p:cNvPr id="6" name="Marcador de número de diapositiva 5"/>
          <p:cNvSpPr>
            <a:spLocks noGrp="1"/>
          </p:cNvSpPr>
          <p:nvPr>
            <p:ph type="sldNum" sz="quarter" idx="12"/>
          </p:nvPr>
        </p:nvSpPr>
        <p:spPr/>
        <p:txBody>
          <a:bodyPr/>
          <a:lstStyle/>
          <a:p>
            <a:fld id="{AB2F6115-8EBB-4866-80DA-F0FA8AFF1632}" type="slidenum">
              <a:rPr lang="es-PA" smtClean="0"/>
              <a:t>‹Nº›</a:t>
            </a:fld>
            <a:endParaRPr lang="es-PA"/>
          </a:p>
        </p:txBody>
      </p:sp>
    </p:spTree>
    <p:extLst>
      <p:ext uri="{BB962C8B-B14F-4D97-AF65-F5344CB8AC3E}">
        <p14:creationId xmlns:p14="http://schemas.microsoft.com/office/powerpoint/2010/main" val="3235594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A"/>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4" name="Marcador de fecha 3"/>
          <p:cNvSpPr>
            <a:spLocks noGrp="1"/>
          </p:cNvSpPr>
          <p:nvPr>
            <p:ph type="dt" sz="half" idx="10"/>
          </p:nvPr>
        </p:nvSpPr>
        <p:spPr/>
        <p:txBody>
          <a:bodyPr/>
          <a:lstStyle/>
          <a:p>
            <a:fld id="{35D3C1E5-6550-4723-8EE3-82C846F05A16}" type="datetimeFigureOut">
              <a:rPr lang="es-PA" smtClean="0"/>
              <a:t>06/19/2019</a:t>
            </a:fld>
            <a:endParaRPr lang="es-PA"/>
          </a:p>
        </p:txBody>
      </p:sp>
      <p:sp>
        <p:nvSpPr>
          <p:cNvPr id="5" name="Marcador de pie de página 4"/>
          <p:cNvSpPr>
            <a:spLocks noGrp="1"/>
          </p:cNvSpPr>
          <p:nvPr>
            <p:ph type="ftr" sz="quarter" idx="11"/>
          </p:nvPr>
        </p:nvSpPr>
        <p:spPr/>
        <p:txBody>
          <a:bodyPr/>
          <a:lstStyle/>
          <a:p>
            <a:endParaRPr lang="es-PA"/>
          </a:p>
        </p:txBody>
      </p:sp>
      <p:sp>
        <p:nvSpPr>
          <p:cNvPr id="6" name="Marcador de número de diapositiva 5"/>
          <p:cNvSpPr>
            <a:spLocks noGrp="1"/>
          </p:cNvSpPr>
          <p:nvPr>
            <p:ph type="sldNum" sz="quarter" idx="12"/>
          </p:nvPr>
        </p:nvSpPr>
        <p:spPr/>
        <p:txBody>
          <a:bodyPr/>
          <a:lstStyle/>
          <a:p>
            <a:fld id="{AB2F6115-8EBB-4866-80DA-F0FA8AFF1632}" type="slidenum">
              <a:rPr lang="es-PA" smtClean="0"/>
              <a:t>‹Nº›</a:t>
            </a:fld>
            <a:endParaRPr lang="es-PA"/>
          </a:p>
        </p:txBody>
      </p:sp>
    </p:spTree>
    <p:extLst>
      <p:ext uri="{BB962C8B-B14F-4D97-AF65-F5344CB8AC3E}">
        <p14:creationId xmlns:p14="http://schemas.microsoft.com/office/powerpoint/2010/main" val="1130368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A"/>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4" name="Marcador de fecha 3"/>
          <p:cNvSpPr>
            <a:spLocks noGrp="1"/>
          </p:cNvSpPr>
          <p:nvPr>
            <p:ph type="dt" sz="half" idx="10"/>
          </p:nvPr>
        </p:nvSpPr>
        <p:spPr/>
        <p:txBody>
          <a:bodyPr/>
          <a:lstStyle/>
          <a:p>
            <a:fld id="{35D3C1E5-6550-4723-8EE3-82C846F05A16}" type="datetimeFigureOut">
              <a:rPr lang="es-PA" smtClean="0"/>
              <a:t>06/19/2019</a:t>
            </a:fld>
            <a:endParaRPr lang="es-PA"/>
          </a:p>
        </p:txBody>
      </p:sp>
      <p:sp>
        <p:nvSpPr>
          <p:cNvPr id="5" name="Marcador de pie de página 4"/>
          <p:cNvSpPr>
            <a:spLocks noGrp="1"/>
          </p:cNvSpPr>
          <p:nvPr>
            <p:ph type="ftr" sz="quarter" idx="11"/>
          </p:nvPr>
        </p:nvSpPr>
        <p:spPr/>
        <p:txBody>
          <a:bodyPr/>
          <a:lstStyle/>
          <a:p>
            <a:endParaRPr lang="es-PA"/>
          </a:p>
        </p:txBody>
      </p:sp>
      <p:sp>
        <p:nvSpPr>
          <p:cNvPr id="6" name="Marcador de número de diapositiva 5"/>
          <p:cNvSpPr>
            <a:spLocks noGrp="1"/>
          </p:cNvSpPr>
          <p:nvPr>
            <p:ph type="sldNum" sz="quarter" idx="12"/>
          </p:nvPr>
        </p:nvSpPr>
        <p:spPr/>
        <p:txBody>
          <a:bodyPr/>
          <a:lstStyle/>
          <a:p>
            <a:fld id="{AB2F6115-8EBB-4866-80DA-F0FA8AFF1632}" type="slidenum">
              <a:rPr lang="es-PA" smtClean="0"/>
              <a:t>‹Nº›</a:t>
            </a:fld>
            <a:endParaRPr lang="es-PA"/>
          </a:p>
        </p:txBody>
      </p:sp>
    </p:spTree>
    <p:extLst>
      <p:ext uri="{BB962C8B-B14F-4D97-AF65-F5344CB8AC3E}">
        <p14:creationId xmlns:p14="http://schemas.microsoft.com/office/powerpoint/2010/main" val="3576572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A"/>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35D3C1E5-6550-4723-8EE3-82C846F05A16}" type="datetimeFigureOut">
              <a:rPr lang="es-PA" smtClean="0"/>
              <a:t>06/19/2019</a:t>
            </a:fld>
            <a:endParaRPr lang="es-PA"/>
          </a:p>
        </p:txBody>
      </p:sp>
      <p:sp>
        <p:nvSpPr>
          <p:cNvPr id="5" name="Marcador de pie de página 4"/>
          <p:cNvSpPr>
            <a:spLocks noGrp="1"/>
          </p:cNvSpPr>
          <p:nvPr>
            <p:ph type="ftr" sz="quarter" idx="11"/>
          </p:nvPr>
        </p:nvSpPr>
        <p:spPr/>
        <p:txBody>
          <a:bodyPr/>
          <a:lstStyle/>
          <a:p>
            <a:endParaRPr lang="es-PA"/>
          </a:p>
        </p:txBody>
      </p:sp>
      <p:sp>
        <p:nvSpPr>
          <p:cNvPr id="6" name="Marcador de número de diapositiva 5"/>
          <p:cNvSpPr>
            <a:spLocks noGrp="1"/>
          </p:cNvSpPr>
          <p:nvPr>
            <p:ph type="sldNum" sz="quarter" idx="12"/>
          </p:nvPr>
        </p:nvSpPr>
        <p:spPr/>
        <p:txBody>
          <a:bodyPr/>
          <a:lstStyle/>
          <a:p>
            <a:fld id="{AB2F6115-8EBB-4866-80DA-F0FA8AFF1632}" type="slidenum">
              <a:rPr lang="es-PA" smtClean="0"/>
              <a:t>‹Nº›</a:t>
            </a:fld>
            <a:endParaRPr lang="es-PA"/>
          </a:p>
        </p:txBody>
      </p:sp>
    </p:spTree>
    <p:extLst>
      <p:ext uri="{BB962C8B-B14F-4D97-AF65-F5344CB8AC3E}">
        <p14:creationId xmlns:p14="http://schemas.microsoft.com/office/powerpoint/2010/main" val="1162318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A"/>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5" name="Marcador de fecha 4"/>
          <p:cNvSpPr>
            <a:spLocks noGrp="1"/>
          </p:cNvSpPr>
          <p:nvPr>
            <p:ph type="dt" sz="half" idx="10"/>
          </p:nvPr>
        </p:nvSpPr>
        <p:spPr/>
        <p:txBody>
          <a:bodyPr/>
          <a:lstStyle/>
          <a:p>
            <a:fld id="{35D3C1E5-6550-4723-8EE3-82C846F05A16}" type="datetimeFigureOut">
              <a:rPr lang="es-PA" smtClean="0"/>
              <a:t>06/19/2019</a:t>
            </a:fld>
            <a:endParaRPr lang="es-PA"/>
          </a:p>
        </p:txBody>
      </p:sp>
      <p:sp>
        <p:nvSpPr>
          <p:cNvPr id="6" name="Marcador de pie de página 5"/>
          <p:cNvSpPr>
            <a:spLocks noGrp="1"/>
          </p:cNvSpPr>
          <p:nvPr>
            <p:ph type="ftr" sz="quarter" idx="11"/>
          </p:nvPr>
        </p:nvSpPr>
        <p:spPr/>
        <p:txBody>
          <a:bodyPr/>
          <a:lstStyle/>
          <a:p>
            <a:endParaRPr lang="es-PA"/>
          </a:p>
        </p:txBody>
      </p:sp>
      <p:sp>
        <p:nvSpPr>
          <p:cNvPr id="7" name="Marcador de número de diapositiva 6"/>
          <p:cNvSpPr>
            <a:spLocks noGrp="1"/>
          </p:cNvSpPr>
          <p:nvPr>
            <p:ph type="sldNum" sz="quarter" idx="12"/>
          </p:nvPr>
        </p:nvSpPr>
        <p:spPr/>
        <p:txBody>
          <a:bodyPr/>
          <a:lstStyle/>
          <a:p>
            <a:fld id="{AB2F6115-8EBB-4866-80DA-F0FA8AFF1632}" type="slidenum">
              <a:rPr lang="es-PA" smtClean="0"/>
              <a:t>‹Nº›</a:t>
            </a:fld>
            <a:endParaRPr lang="es-PA"/>
          </a:p>
        </p:txBody>
      </p:sp>
    </p:spTree>
    <p:extLst>
      <p:ext uri="{BB962C8B-B14F-4D97-AF65-F5344CB8AC3E}">
        <p14:creationId xmlns:p14="http://schemas.microsoft.com/office/powerpoint/2010/main" val="1973548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PA"/>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7" name="Marcador de fecha 6"/>
          <p:cNvSpPr>
            <a:spLocks noGrp="1"/>
          </p:cNvSpPr>
          <p:nvPr>
            <p:ph type="dt" sz="half" idx="10"/>
          </p:nvPr>
        </p:nvSpPr>
        <p:spPr/>
        <p:txBody>
          <a:bodyPr/>
          <a:lstStyle/>
          <a:p>
            <a:fld id="{35D3C1E5-6550-4723-8EE3-82C846F05A16}" type="datetimeFigureOut">
              <a:rPr lang="es-PA" smtClean="0"/>
              <a:t>06/19/2019</a:t>
            </a:fld>
            <a:endParaRPr lang="es-PA"/>
          </a:p>
        </p:txBody>
      </p:sp>
      <p:sp>
        <p:nvSpPr>
          <p:cNvPr id="8" name="Marcador de pie de página 7"/>
          <p:cNvSpPr>
            <a:spLocks noGrp="1"/>
          </p:cNvSpPr>
          <p:nvPr>
            <p:ph type="ftr" sz="quarter" idx="11"/>
          </p:nvPr>
        </p:nvSpPr>
        <p:spPr/>
        <p:txBody>
          <a:bodyPr/>
          <a:lstStyle/>
          <a:p>
            <a:endParaRPr lang="es-PA"/>
          </a:p>
        </p:txBody>
      </p:sp>
      <p:sp>
        <p:nvSpPr>
          <p:cNvPr id="9" name="Marcador de número de diapositiva 8"/>
          <p:cNvSpPr>
            <a:spLocks noGrp="1"/>
          </p:cNvSpPr>
          <p:nvPr>
            <p:ph type="sldNum" sz="quarter" idx="12"/>
          </p:nvPr>
        </p:nvSpPr>
        <p:spPr/>
        <p:txBody>
          <a:bodyPr/>
          <a:lstStyle/>
          <a:p>
            <a:fld id="{AB2F6115-8EBB-4866-80DA-F0FA8AFF1632}" type="slidenum">
              <a:rPr lang="es-PA" smtClean="0"/>
              <a:t>‹Nº›</a:t>
            </a:fld>
            <a:endParaRPr lang="es-PA"/>
          </a:p>
        </p:txBody>
      </p:sp>
    </p:spTree>
    <p:extLst>
      <p:ext uri="{BB962C8B-B14F-4D97-AF65-F5344CB8AC3E}">
        <p14:creationId xmlns:p14="http://schemas.microsoft.com/office/powerpoint/2010/main" val="1561082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A"/>
          </a:p>
        </p:txBody>
      </p:sp>
      <p:sp>
        <p:nvSpPr>
          <p:cNvPr id="3" name="Marcador de fecha 2"/>
          <p:cNvSpPr>
            <a:spLocks noGrp="1"/>
          </p:cNvSpPr>
          <p:nvPr>
            <p:ph type="dt" sz="half" idx="10"/>
          </p:nvPr>
        </p:nvSpPr>
        <p:spPr/>
        <p:txBody>
          <a:bodyPr/>
          <a:lstStyle/>
          <a:p>
            <a:fld id="{35D3C1E5-6550-4723-8EE3-82C846F05A16}" type="datetimeFigureOut">
              <a:rPr lang="es-PA" smtClean="0"/>
              <a:t>06/19/2019</a:t>
            </a:fld>
            <a:endParaRPr lang="es-PA"/>
          </a:p>
        </p:txBody>
      </p:sp>
      <p:sp>
        <p:nvSpPr>
          <p:cNvPr id="4" name="Marcador de pie de página 3"/>
          <p:cNvSpPr>
            <a:spLocks noGrp="1"/>
          </p:cNvSpPr>
          <p:nvPr>
            <p:ph type="ftr" sz="quarter" idx="11"/>
          </p:nvPr>
        </p:nvSpPr>
        <p:spPr/>
        <p:txBody>
          <a:bodyPr/>
          <a:lstStyle/>
          <a:p>
            <a:endParaRPr lang="es-PA"/>
          </a:p>
        </p:txBody>
      </p:sp>
      <p:sp>
        <p:nvSpPr>
          <p:cNvPr id="5" name="Marcador de número de diapositiva 4"/>
          <p:cNvSpPr>
            <a:spLocks noGrp="1"/>
          </p:cNvSpPr>
          <p:nvPr>
            <p:ph type="sldNum" sz="quarter" idx="12"/>
          </p:nvPr>
        </p:nvSpPr>
        <p:spPr/>
        <p:txBody>
          <a:bodyPr/>
          <a:lstStyle/>
          <a:p>
            <a:fld id="{AB2F6115-8EBB-4866-80DA-F0FA8AFF1632}" type="slidenum">
              <a:rPr lang="es-PA" smtClean="0"/>
              <a:t>‹Nº›</a:t>
            </a:fld>
            <a:endParaRPr lang="es-PA"/>
          </a:p>
        </p:txBody>
      </p:sp>
    </p:spTree>
    <p:extLst>
      <p:ext uri="{BB962C8B-B14F-4D97-AF65-F5344CB8AC3E}">
        <p14:creationId xmlns:p14="http://schemas.microsoft.com/office/powerpoint/2010/main" val="2733286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35D3C1E5-6550-4723-8EE3-82C846F05A16}" type="datetimeFigureOut">
              <a:rPr lang="es-PA" smtClean="0"/>
              <a:t>06/19/2019</a:t>
            </a:fld>
            <a:endParaRPr lang="es-PA"/>
          </a:p>
        </p:txBody>
      </p:sp>
      <p:sp>
        <p:nvSpPr>
          <p:cNvPr id="3" name="Marcador de pie de página 2"/>
          <p:cNvSpPr>
            <a:spLocks noGrp="1"/>
          </p:cNvSpPr>
          <p:nvPr>
            <p:ph type="ftr" sz="quarter" idx="11"/>
          </p:nvPr>
        </p:nvSpPr>
        <p:spPr/>
        <p:txBody>
          <a:bodyPr/>
          <a:lstStyle/>
          <a:p>
            <a:endParaRPr lang="es-PA"/>
          </a:p>
        </p:txBody>
      </p:sp>
      <p:sp>
        <p:nvSpPr>
          <p:cNvPr id="4" name="Marcador de número de diapositiva 3"/>
          <p:cNvSpPr>
            <a:spLocks noGrp="1"/>
          </p:cNvSpPr>
          <p:nvPr>
            <p:ph type="sldNum" sz="quarter" idx="12"/>
          </p:nvPr>
        </p:nvSpPr>
        <p:spPr/>
        <p:txBody>
          <a:bodyPr/>
          <a:lstStyle/>
          <a:p>
            <a:fld id="{AB2F6115-8EBB-4866-80DA-F0FA8AFF1632}" type="slidenum">
              <a:rPr lang="es-PA" smtClean="0"/>
              <a:t>‹Nº›</a:t>
            </a:fld>
            <a:endParaRPr lang="es-PA"/>
          </a:p>
        </p:txBody>
      </p:sp>
    </p:spTree>
    <p:extLst>
      <p:ext uri="{BB962C8B-B14F-4D97-AF65-F5344CB8AC3E}">
        <p14:creationId xmlns:p14="http://schemas.microsoft.com/office/powerpoint/2010/main" val="2588322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A"/>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35D3C1E5-6550-4723-8EE3-82C846F05A16}" type="datetimeFigureOut">
              <a:rPr lang="es-PA" smtClean="0"/>
              <a:t>06/19/2019</a:t>
            </a:fld>
            <a:endParaRPr lang="es-PA"/>
          </a:p>
        </p:txBody>
      </p:sp>
      <p:sp>
        <p:nvSpPr>
          <p:cNvPr id="6" name="Marcador de pie de página 5"/>
          <p:cNvSpPr>
            <a:spLocks noGrp="1"/>
          </p:cNvSpPr>
          <p:nvPr>
            <p:ph type="ftr" sz="quarter" idx="11"/>
          </p:nvPr>
        </p:nvSpPr>
        <p:spPr/>
        <p:txBody>
          <a:bodyPr/>
          <a:lstStyle/>
          <a:p>
            <a:endParaRPr lang="es-PA"/>
          </a:p>
        </p:txBody>
      </p:sp>
      <p:sp>
        <p:nvSpPr>
          <p:cNvPr id="7" name="Marcador de número de diapositiva 6"/>
          <p:cNvSpPr>
            <a:spLocks noGrp="1"/>
          </p:cNvSpPr>
          <p:nvPr>
            <p:ph type="sldNum" sz="quarter" idx="12"/>
          </p:nvPr>
        </p:nvSpPr>
        <p:spPr/>
        <p:txBody>
          <a:bodyPr/>
          <a:lstStyle/>
          <a:p>
            <a:fld id="{AB2F6115-8EBB-4866-80DA-F0FA8AFF1632}" type="slidenum">
              <a:rPr lang="es-PA" smtClean="0"/>
              <a:t>‹Nº›</a:t>
            </a:fld>
            <a:endParaRPr lang="es-PA"/>
          </a:p>
        </p:txBody>
      </p:sp>
    </p:spTree>
    <p:extLst>
      <p:ext uri="{BB962C8B-B14F-4D97-AF65-F5344CB8AC3E}">
        <p14:creationId xmlns:p14="http://schemas.microsoft.com/office/powerpoint/2010/main" val="1182838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A"/>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A"/>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35D3C1E5-6550-4723-8EE3-82C846F05A16}" type="datetimeFigureOut">
              <a:rPr lang="es-PA" smtClean="0"/>
              <a:t>06/19/2019</a:t>
            </a:fld>
            <a:endParaRPr lang="es-PA"/>
          </a:p>
        </p:txBody>
      </p:sp>
      <p:sp>
        <p:nvSpPr>
          <p:cNvPr id="6" name="Marcador de pie de página 5"/>
          <p:cNvSpPr>
            <a:spLocks noGrp="1"/>
          </p:cNvSpPr>
          <p:nvPr>
            <p:ph type="ftr" sz="quarter" idx="11"/>
          </p:nvPr>
        </p:nvSpPr>
        <p:spPr/>
        <p:txBody>
          <a:bodyPr/>
          <a:lstStyle/>
          <a:p>
            <a:endParaRPr lang="es-PA"/>
          </a:p>
        </p:txBody>
      </p:sp>
      <p:sp>
        <p:nvSpPr>
          <p:cNvPr id="7" name="Marcador de número de diapositiva 6"/>
          <p:cNvSpPr>
            <a:spLocks noGrp="1"/>
          </p:cNvSpPr>
          <p:nvPr>
            <p:ph type="sldNum" sz="quarter" idx="12"/>
          </p:nvPr>
        </p:nvSpPr>
        <p:spPr/>
        <p:txBody>
          <a:bodyPr/>
          <a:lstStyle/>
          <a:p>
            <a:fld id="{AB2F6115-8EBB-4866-80DA-F0FA8AFF1632}" type="slidenum">
              <a:rPr lang="es-PA" smtClean="0"/>
              <a:t>‹Nº›</a:t>
            </a:fld>
            <a:endParaRPr lang="es-PA"/>
          </a:p>
        </p:txBody>
      </p:sp>
    </p:spTree>
    <p:extLst>
      <p:ext uri="{BB962C8B-B14F-4D97-AF65-F5344CB8AC3E}">
        <p14:creationId xmlns:p14="http://schemas.microsoft.com/office/powerpoint/2010/main" val="552244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A"/>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D3C1E5-6550-4723-8EE3-82C846F05A16}" type="datetimeFigureOut">
              <a:rPr lang="es-PA" smtClean="0"/>
              <a:t>06/19/2019</a:t>
            </a:fld>
            <a:endParaRPr lang="es-PA"/>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A"/>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2F6115-8EBB-4866-80DA-F0FA8AFF1632}" type="slidenum">
              <a:rPr lang="es-PA" smtClean="0"/>
              <a:t>‹Nº›</a:t>
            </a:fld>
            <a:endParaRPr lang="es-PA"/>
          </a:p>
        </p:txBody>
      </p:sp>
    </p:spTree>
    <p:extLst>
      <p:ext uri="{BB962C8B-B14F-4D97-AF65-F5344CB8AC3E}">
        <p14:creationId xmlns:p14="http://schemas.microsoft.com/office/powerpoint/2010/main" val="33234282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s://unsplash.com/photos/2JIvboGLeho?utm_source=unsplash&amp;utm_medium=referral&amp;utm_content=creditCopyText" TargetMode="Externa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54.jpeg"/><Relationship Id="rId4" Type="http://schemas.openxmlformats.org/officeDocument/2006/relationships/hyperlink" Target="https://unsplash.com/search/photos/library?utm_source=unsplash&amp;utm_medium=referral&amp;utm_content=creditCopyText" TargetMode="External"/></Relationships>
</file>

<file path=ppt/slides/_rels/slide101.xml.rels><?xml version="1.0" encoding="UTF-8" standalone="yes"?>
<Relationships xmlns="http://schemas.openxmlformats.org/package/2006/relationships"><Relationship Id="rId3" Type="http://schemas.openxmlformats.org/officeDocument/2006/relationships/hyperlink" Target="https://unsplash.com/photos/2JIvboGLeho?utm_source=unsplash&amp;utm_medium=referral&amp;utm_content=creditCopyText" TargetMode="Externa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8.jpg"/><Relationship Id="rId5" Type="http://schemas.openxmlformats.org/officeDocument/2006/relationships/image" Target="../media/image54.jpeg"/><Relationship Id="rId4" Type="http://schemas.openxmlformats.org/officeDocument/2006/relationships/hyperlink" Target="https://unsplash.com/search/photos/library?utm_source=unsplash&amp;utm_medium=referral&amp;utm_content=creditCopyText" TargetMode="External"/></Relationships>
</file>

<file path=ppt/slides/_rels/slide102.xml.rels><?xml version="1.0" encoding="UTF-8" standalone="yes"?>
<Relationships xmlns="http://schemas.openxmlformats.org/package/2006/relationships"><Relationship Id="rId3" Type="http://schemas.openxmlformats.org/officeDocument/2006/relationships/hyperlink" Target="https://unsplash.com/photos/2JIvboGLeho?utm_source=unsplash&amp;utm_medium=referral&amp;utm_content=creditCopyText" TargetMode="External"/><Relationship Id="rId7" Type="http://schemas.openxmlformats.org/officeDocument/2006/relationships/image" Target="../media/image79.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8.jpg"/><Relationship Id="rId5" Type="http://schemas.openxmlformats.org/officeDocument/2006/relationships/image" Target="../media/image54.jpeg"/><Relationship Id="rId4" Type="http://schemas.openxmlformats.org/officeDocument/2006/relationships/hyperlink" Target="https://unsplash.com/search/photos/library?utm_source=unsplash&amp;utm_medium=referral&amp;utm_content=creditCopyText" TargetMode="External"/></Relationships>
</file>

<file path=ppt/slides/_rels/slide103.xml.rels><?xml version="1.0" encoding="UTF-8" standalone="yes"?>
<Relationships xmlns="http://schemas.openxmlformats.org/package/2006/relationships"><Relationship Id="rId3" Type="http://schemas.openxmlformats.org/officeDocument/2006/relationships/hyperlink" Target="https://unsplash.com/photos/2JIvboGLeho?utm_source=unsplash&amp;utm_medium=referral&amp;utm_content=creditCopyText" TargetMode="Externa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54.jpeg"/><Relationship Id="rId4" Type="http://schemas.openxmlformats.org/officeDocument/2006/relationships/hyperlink" Target="https://unsplash.com/search/photos/library?utm_source=unsplash&amp;utm_medium=referral&amp;utm_content=creditCopyText" TargetMode="External"/></Relationships>
</file>

<file path=ppt/slides/_rels/slide104.xml.rels><?xml version="1.0" encoding="UTF-8" standalone="yes"?>
<Relationships xmlns="http://schemas.openxmlformats.org/package/2006/relationships"><Relationship Id="rId8" Type="http://schemas.openxmlformats.org/officeDocument/2006/relationships/hyperlink" Target="http://www.latindex.org/latindex/inicio" TargetMode="External"/><Relationship Id="rId13" Type="http://schemas.openxmlformats.org/officeDocument/2006/relationships/image" Target="../media/image86.png"/><Relationship Id="rId18" Type="http://schemas.openxmlformats.org/officeDocument/2006/relationships/image" Target="../media/image91.png"/><Relationship Id="rId3" Type="http://schemas.openxmlformats.org/officeDocument/2006/relationships/image" Target="../media/image80.png"/><Relationship Id="rId7" Type="http://schemas.openxmlformats.org/officeDocument/2006/relationships/image" Target="../media/image82.jpg"/><Relationship Id="rId12" Type="http://schemas.openxmlformats.org/officeDocument/2006/relationships/image" Target="../media/image85.jpeg"/><Relationship Id="rId17" Type="http://schemas.openxmlformats.org/officeDocument/2006/relationships/image" Target="../media/image90.png"/><Relationship Id="rId2" Type="http://schemas.openxmlformats.org/officeDocument/2006/relationships/image" Target="../media/image3.jpg"/><Relationship Id="rId16" Type="http://schemas.openxmlformats.org/officeDocument/2006/relationships/image" Target="../media/image89.jpeg"/><Relationship Id="rId1" Type="http://schemas.openxmlformats.org/officeDocument/2006/relationships/slideLayout" Target="../slideLayouts/slideLayout2.xml"/><Relationship Id="rId6" Type="http://schemas.openxmlformats.org/officeDocument/2006/relationships/hyperlink" Target="https://dbh.nsd.uib.no/publiseringskanaler/erihplus/" TargetMode="External"/><Relationship Id="rId11" Type="http://schemas.openxmlformats.org/officeDocument/2006/relationships/image" Target="../media/image84.png"/><Relationship Id="rId5" Type="http://schemas.openxmlformats.org/officeDocument/2006/relationships/image" Target="../media/image81.jpeg"/><Relationship Id="rId15" Type="http://schemas.openxmlformats.org/officeDocument/2006/relationships/image" Target="../media/image88.png"/><Relationship Id="rId10" Type="http://schemas.openxmlformats.org/officeDocument/2006/relationships/hyperlink" Target="http://www.scielo.org/php/index.php?lang=es" TargetMode="External"/><Relationship Id="rId4" Type="http://schemas.openxmlformats.org/officeDocument/2006/relationships/hyperlink" Target="https://doaj.org/" TargetMode="External"/><Relationship Id="rId9" Type="http://schemas.openxmlformats.org/officeDocument/2006/relationships/image" Target="../media/image83.png"/><Relationship Id="rId14" Type="http://schemas.openxmlformats.org/officeDocument/2006/relationships/image" Target="../media/image87.png"/></Relationships>
</file>

<file path=ppt/slides/_rels/slide105.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0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0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0.jpe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6.jpe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hyperlink" Target="https://unsplash.com/search/photos/writing-paper?utm_source=unsplash&amp;utm_medium=referral&amp;utm_content=creditCopyText" TargetMode="External"/><Relationship Id="rId4" Type="http://schemas.openxmlformats.org/officeDocument/2006/relationships/hyperlink" Target="https://unsplash.com/photos/K3uOmmlQmOo?utm_source=unsplash&amp;utm_medium=referral&amp;utm_content=creditCopyText"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unsplash.com/photos/KH9b8lAIsDg?utm_source=unsplash&amp;utm_medium=referral&amp;utm_content=creditCopyText" TargetMode="External"/><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hyperlink" Target="https://unsplash.com/search/photos/panama-bridge?utm_source=unsplash&amp;utm_medium=referral&amp;utm_content=creditCopyText"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unsplash.com/photos/KH9b8lAIsDg?utm_source=unsplash&amp;utm_medium=referral&amp;utm_content=creditCopyText" TargetMode="External"/><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hyperlink" Target="https://unsplash.com/search/photos/panama-bridge?utm_source=unsplash&amp;utm_medium=referral&amp;utm_content=creditCopyText"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hyperlink" Target="https://unsplash.com/photos/-9vMBjrU-RA?utm_source=unsplash&amp;utm_medium=referral&amp;utm_content=creditCopyText" TargetMode="External"/><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hyperlink" Target="https://unsplash.com/search/photos/title?utm_source=unsplash&amp;utm_medium=referral&amp;utm_content=creditCopyText"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unsplash.com/photos/-9vMBjrU-RA?utm_source=unsplash&amp;utm_medium=referral&amp;utm_content=creditCopyText" TargetMode="External"/><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hyperlink" Target="https://unsplash.com/search/photos/title?utm_source=unsplash&amp;utm_medium=referral&amp;utm_content=creditCopyText"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unsplash.com/photos/-9vMBjrU-RA?utm_source=unsplash&amp;utm_medium=referral&amp;utm_content=creditCopyText" TargetMode="Externa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hyperlink" Target="https://unsplash.com/search/photos/title?utm_source=unsplash&amp;utm_medium=referral&amp;utm_content=creditCopyText"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unsplash.com/photos/-9vMBjrU-RA?utm_source=unsplash&amp;utm_medium=referral&amp;utm_content=creditCopyText" TargetMode="External"/><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hyperlink" Target="https://unsplash.com/search/photos/title?utm_source=unsplash&amp;utm_medium=referral&amp;utm_content=creditCopyText"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unsplash.com/photos/-9vMBjrU-RA?utm_source=unsplash&amp;utm_medium=referral&amp;utm_content=creditCopyText" TargetMode="External"/><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hyperlink" Target="https://unsplash.com/search/photos/title?utm_source=unsplash&amp;utm_medium=referral&amp;utm_content=creditCopyText"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unsplash.com/photos/Vmk0dYerTkw?utm_source=unsplash&amp;utm_medium=referral&amp;utm_content=creditCopyText" TargetMode="External"/><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hyperlink" Target="https://unsplash.com/search/photos/paper?utm_source=unsplash&amp;utm_medium=referral&amp;utm_content=creditCopyText"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unsplash.com/photos/Vmk0dYerTkw?utm_source=unsplash&amp;utm_medium=referral&amp;utm_content=creditCopyText" TargetMode="External"/><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hyperlink" Target="https://unsplash.com/search/photos/paper?utm_source=unsplash&amp;utm_medium=referral&amp;utm_content=creditCopyText"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unsplash.com/photos/Vmk0dYerTkw?utm_source=unsplash&amp;utm_medium=referral&amp;utm_content=creditCopyText" TargetMode="External"/><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hyperlink" Target="https://unsplash.com/search/photos/paper?utm_source=unsplash&amp;utm_medium=referral&amp;utm_content=creditCopyText"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unsplash.com/photos/Vmk0dYerTkw?utm_source=unsplash&amp;utm_medium=referral&amp;utm_content=creditCopyText" TargetMode="External"/><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hyperlink" Target="https://unsplash.com/search/photos/paper?utm_source=unsplash&amp;utm_medium=referral&amp;utm_content=creditCopyText"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unsplash.com/photos/VDwINWBdX0Y?utm_source=unsplash&amp;utm_medium=referral&amp;utm_content=creditCopyText" TargetMode="External"/><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hyperlink" Target="https://unsplash.com/search/photos/journal?utm_source=unsplash&amp;utm_medium=referral&amp;utm_content=creditCopyText"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unsplash.com/photos/VDwINWBdX0Y?utm_source=unsplash&amp;utm_medium=referral&amp;utm_content=creditCopyText" TargetMode="External"/><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hyperlink" Target="https://unsplash.com/search/photos/journal?utm_source=unsplash&amp;utm_medium=referral&amp;utm_content=creditCopyText"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unsplash.com/photos/VDwINWBdX0Y?utm_source=unsplash&amp;utm_medium=referral&amp;utm_content=creditCopyText" TargetMode="Externa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hyperlink" Target="https://unsplash.com/search/photos/journal?utm_source=unsplash&amp;utm_medium=referral&amp;utm_content=creditCopyTex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hyperlink" Target="https://unsplash.com/search/photos/journal?utm_source=unsplash&amp;utm_medium=referral&amp;utm_content=creditCopyText" TargetMode="External"/><Relationship Id="rId4" Type="http://schemas.openxmlformats.org/officeDocument/2006/relationships/hyperlink" Target="https://unsplash.com/photos/8eSrC43qdro?utm_source=unsplash&amp;utm_medium=referral&amp;utm_content=creditCopyText"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s://unsplash.com/photos/VDwINWBdX0Y?utm_source=unsplash&amp;utm_medium=referral&amp;utm_content=creditCopyText" TargetMode="External"/><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hyperlink" Target="https://unsplash.com/search/photos/journal?utm_source=unsplash&amp;utm_medium=referral&amp;utm_content=creditCopyText"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unsplash.com/photos/VDwINWBdX0Y?utm_source=unsplash&amp;utm_medium=referral&amp;utm_content=creditCopyText" TargetMode="External"/><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hyperlink" Target="https://unsplash.com/search/photos/journal?utm_source=unsplash&amp;utm_medium=referral&amp;utm_content=creditCopyText"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unsplash.com/photos/VDwINWBdX0Y?utm_source=unsplash&amp;utm_medium=referral&amp;utm_content=creditCopyText" TargetMode="External"/><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hyperlink" Target="https://unsplash.com/search/photos/journal?utm_source=unsplash&amp;utm_medium=referral&amp;utm_content=creditCopyText"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unsplash.com/photos/VDwINWBdX0Y?utm_source=unsplash&amp;utm_medium=referral&amp;utm_content=creditCopyText" TargetMode="Externa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0.jpeg"/><Relationship Id="rId4" Type="http://schemas.openxmlformats.org/officeDocument/2006/relationships/hyperlink" Target="https://unsplash.com/search/photos/journal?utm_source=unsplash&amp;utm_medium=referral&amp;utm_content=creditCopyText"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unsplash.com/photos/VDwINWBdX0Y?utm_source=unsplash&amp;utm_medium=referral&amp;utm_content=creditCopyText" TargetMode="Externa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0.jpeg"/><Relationship Id="rId4" Type="http://schemas.openxmlformats.org/officeDocument/2006/relationships/hyperlink" Target="https://unsplash.com/search/photos/journal?utm_source=unsplash&amp;utm_medium=referral&amp;utm_content=creditCopyText"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unsplash.com/photos/VDwINWBdX0Y?utm_source=unsplash&amp;utm_medium=referral&amp;utm_content=creditCopyText" TargetMode="Externa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0.jpeg"/><Relationship Id="rId4" Type="http://schemas.openxmlformats.org/officeDocument/2006/relationships/hyperlink" Target="https://unsplash.com/search/photos/journal?utm_source=unsplash&amp;utm_medium=referral&amp;utm_content=creditCopyText"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unsplash.com/photos/JeInkKlI2Po?utm_source=unsplash&amp;utm_medium=referral&amp;utm_content=creditCopyText" TargetMode="External"/><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hyperlink" Target="https://unsplash.com/search/photos/science?utm_source=unsplash&amp;utm_medium=referral&amp;utm_content=creditCopyText"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unsplash.com/photos/JeInkKlI2Po?utm_source=unsplash&amp;utm_medium=referral&amp;utm_content=creditCopyText" TargetMode="External"/><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hyperlink" Target="https://unsplash.com/search/photos/science?utm_source=unsplash&amp;utm_medium=referral&amp;utm_content=creditCopyText" TargetMode="External"/></Relationships>
</file>

<file path=ppt/slides/_rels/slide58.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hyperlink" Target="https://unsplash.com/photos/JeInkKlI2Po?utm_source=unsplash&amp;utm_medium=referral&amp;utm_content=creditCopyText" TargetMode="External"/><Relationship Id="rId7" Type="http://schemas.openxmlformats.org/officeDocument/2006/relationships/diagramLayout" Target="../diagrams/layout2.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diagramData" Target="../diagrams/data2.xml"/><Relationship Id="rId5" Type="http://schemas.openxmlformats.org/officeDocument/2006/relationships/image" Target="../media/image45.jpeg"/><Relationship Id="rId10" Type="http://schemas.microsoft.com/office/2007/relationships/diagramDrawing" Target="../diagrams/drawing2.xml"/><Relationship Id="rId4" Type="http://schemas.openxmlformats.org/officeDocument/2006/relationships/hyperlink" Target="https://unsplash.com/search/photos/science?utm_source=unsplash&amp;utm_medium=referral&amp;utm_content=creditCopyText" TargetMode="External"/><Relationship Id="rId9" Type="http://schemas.openxmlformats.org/officeDocument/2006/relationships/diagramColors" Target="../diagrams/colors2.xml"/></Relationships>
</file>

<file path=ppt/slides/_rels/slide59.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hyperlink" Target="https://unsplash.com/photos/JeInkKlI2Po?utm_source=unsplash&amp;utm_medium=referral&amp;utm_content=creditCopyText" TargetMode="External"/><Relationship Id="rId7" Type="http://schemas.openxmlformats.org/officeDocument/2006/relationships/diagramLayout" Target="../diagrams/layout3.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diagramData" Target="../diagrams/data3.xml"/><Relationship Id="rId5" Type="http://schemas.openxmlformats.org/officeDocument/2006/relationships/image" Target="../media/image45.jpeg"/><Relationship Id="rId10" Type="http://schemas.microsoft.com/office/2007/relationships/diagramDrawing" Target="../diagrams/drawing3.xml"/><Relationship Id="rId4" Type="http://schemas.openxmlformats.org/officeDocument/2006/relationships/hyperlink" Target="https://unsplash.com/search/photos/science?utm_source=unsplash&amp;utm_medium=referral&amp;utm_content=creditCopyText" TargetMode="External"/><Relationship Id="rId9" Type="http://schemas.openxmlformats.org/officeDocument/2006/relationships/diagramColors" Target="../diagrams/colors3.xml"/></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6.jpeg"/><Relationship Id="rId7" Type="http://schemas.openxmlformats.org/officeDocument/2006/relationships/hyperlink" Target="https://doi.org/10.1371/journal.pbio.1001779.g001" TargetMode="Externa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hyperlink" Target="https://unsplash.com/search/photos/comunity-science?utm_source=unsplash&amp;utm_medium=referral&amp;utm_content=creditCopyText" TargetMode="External"/><Relationship Id="rId5" Type="http://schemas.openxmlformats.org/officeDocument/2006/relationships/image" Target="../media/image8.png"/><Relationship Id="rId10" Type="http://schemas.openxmlformats.org/officeDocument/2006/relationships/hyperlink" Target="https://unsplash.com/photos/9vnACvX2748?utm_source=unsplash&amp;utm_medium=referral&amp;utm_content=creditCopyText" TargetMode="External"/><Relationship Id="rId4" Type="http://schemas.openxmlformats.org/officeDocument/2006/relationships/image" Target="../media/image7.jpeg"/><Relationship Id="rId9" Type="http://schemas.openxmlformats.org/officeDocument/2006/relationships/image" Target="../media/image11.jpeg"/></Relationships>
</file>

<file path=ppt/slides/_rels/slide60.xml.rels><?xml version="1.0" encoding="UTF-8" standalone="yes"?>
<Relationships xmlns="http://schemas.openxmlformats.org/package/2006/relationships"><Relationship Id="rId3" Type="http://schemas.openxmlformats.org/officeDocument/2006/relationships/hyperlink" Target="https://unsplash.com/photos/JeInkKlI2Po?utm_source=unsplash&amp;utm_medium=referral&amp;utm_content=creditCopyText" TargetMode="Externa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hyperlink" Target="https://unsplash.com/search/photos/science?utm_source=unsplash&amp;utm_medium=referral&amp;utm_content=creditCopyText"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unsplash.com/photos/8OyKWQgBsKQ?utm_source=unsplash&amp;utm_medium=referral&amp;utm_content=creditCopyText" TargetMode="External"/><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hyperlink" Target="https://unsplash.com/search/photos/science?utm_source=unsplash&amp;utm_medium=referral&amp;utm_content=creditCopyText"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unsplash.com/photos/8OyKWQgBsKQ?utm_source=unsplash&amp;utm_medium=referral&amp;utm_content=creditCopyText" TargetMode="External"/><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hyperlink" Target="https://unsplash.com/search/photos/science?utm_source=unsplash&amp;utm_medium=referral&amp;utm_content=creditCopyText"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unsplash.com/photos/RDYdOvk8ats?utm_source=unsplash&amp;utm_medium=referral&amp;utm_content=creditCopyText" TargetMode="External"/><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hyperlink" Target="https://unsplash.com/search/photos/journal?utm_source=unsplash&amp;utm_medium=referral&amp;utm_content=creditCopyText" TargetMode="External"/></Relationships>
</file>

<file path=ppt/slides/_rels/slide6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unsplash.com/photos/11-15cYOiQc?utm_source=unsplash&amp;utm_medium=referral&amp;utm_content=creditCopyText" TargetMode="External"/><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hyperlink" Target="https://unsplash.com/search/photos/journal?utm_source=unsplash&amp;utm_medium=referral&amp;utm_content=creditCopyText"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unsplash.com/photos/11-15cYOiQc?utm_source=unsplash&amp;utm_medium=referral&amp;utm_content=creditCopyText" TargetMode="Externa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hyperlink" Target="https://unsplash.com/search/photos/journal?utm_source=unsplash&amp;utm_medium=referral&amp;utm_content=creditCopyText"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unsplash.com/photos/11-15cYOiQc?utm_source=unsplash&amp;utm_medium=referral&amp;utm_content=creditCopyText" TargetMode="Externa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0.jpeg"/><Relationship Id="rId4" Type="http://schemas.openxmlformats.org/officeDocument/2006/relationships/hyperlink" Target="https://unsplash.com/search/photos/journal?utm_source=unsplash&amp;utm_medium=referral&amp;utm_content=creditCopyText"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unsplash.com/photos/8eSrC43qdro?utm_source=unsplash&amp;utm_medium=referral&amp;utm_content=creditCopyText" TargetMode="External"/><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hyperlink" Target="https://unsplash.com/search/photos/journal?utm_source=unsplash&amp;utm_medium=referral&amp;utm_content=creditCopyText" TargetMode="External"/></Relationships>
</file>

<file path=ppt/slides/_rels/slide70.xml.rels><?xml version="1.0" encoding="UTF-8" standalone="yes"?>
<Relationships xmlns="http://schemas.openxmlformats.org/package/2006/relationships"><Relationship Id="rId3" Type="http://schemas.openxmlformats.org/officeDocument/2006/relationships/hyperlink" Target="https://unsplash.com/photos/11-15cYOiQc?utm_source=unsplash&amp;utm_medium=referral&amp;utm_content=creditCopyText" TargetMode="Externa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0.jpeg"/><Relationship Id="rId4" Type="http://schemas.openxmlformats.org/officeDocument/2006/relationships/hyperlink" Target="https://unsplash.com/search/photos/journal?utm_source=unsplash&amp;utm_medium=referral&amp;utm_content=creditCopyText"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unsplash.com/photos/2JIvboGLeho?utm_source=unsplash&amp;utm_medium=referral&amp;utm_content=creditCopyText" TargetMode="External"/><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hyperlink" Target="https://unsplash.com/search/photos/library?utm_source=unsplash&amp;utm_medium=referral&amp;utm_content=creditCopyText"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unsplash.com/photos/2JIvboGLeho?utm_source=unsplash&amp;utm_medium=referral&amp;utm_content=creditCopyText" TargetMode="Externa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hyperlink" Target="https://unsplash.com/search/photos/library?utm_source=unsplash&amp;utm_medium=referral&amp;utm_content=creditCopyText"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unsplash.com/photos/2JIvboGLeho?utm_source=unsplash&amp;utm_medium=referral&amp;utm_content=creditCopyText" TargetMode="Externa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4.jpeg"/><Relationship Id="rId4" Type="http://schemas.openxmlformats.org/officeDocument/2006/relationships/hyperlink" Target="https://unsplash.com/search/photos/library?utm_source=unsplash&amp;utm_medium=referral&amp;utm_content=creditCopyText"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unsplash.com/photos/2JIvboGLeho?utm_source=unsplash&amp;utm_medium=referral&amp;utm_content=creditCopyText" TargetMode="Externa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4.jpeg"/><Relationship Id="rId4" Type="http://schemas.openxmlformats.org/officeDocument/2006/relationships/hyperlink" Target="https://unsplash.com/search/photos/library?utm_source=unsplash&amp;utm_medium=referral&amp;utm_content=creditCopyText"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unsplash.com/photos/2JIvboGLeho?utm_source=unsplash&amp;utm_medium=referral&amp;utm_content=creditCopyText" TargetMode="Externa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4.jpeg"/><Relationship Id="rId4" Type="http://schemas.openxmlformats.org/officeDocument/2006/relationships/hyperlink" Target="https://unsplash.com/search/photos/library?utm_source=unsplash&amp;utm_medium=referral&amp;utm_content=creditCopyText"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unsplash.com/photos/2JIvboGLeho?utm_source=unsplash&amp;utm_medium=referral&amp;utm_content=creditCopyText" TargetMode="Externa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4.jpeg"/><Relationship Id="rId4" Type="http://schemas.openxmlformats.org/officeDocument/2006/relationships/hyperlink" Target="https://unsplash.com/search/photos/library?utm_source=unsplash&amp;utm_medium=referral&amp;utm_content=creditCopyText"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s://unsplash.com/photos/2JIvboGLeho?utm_source=unsplash&amp;utm_medium=referral&amp;utm_content=creditCopyText" TargetMode="Externa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4.jpeg"/><Relationship Id="rId4" Type="http://schemas.openxmlformats.org/officeDocument/2006/relationships/hyperlink" Target="https://unsplash.com/search/photos/library?utm_source=unsplash&amp;utm_medium=referral&amp;utm_content=creditCopyText"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s://unsplash.com/photos/5CbkURNaN5o?utm_source=unsplash&amp;utm_medium=referral&amp;utm_content=creditCopyText" TargetMode="External"/><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hyperlink" Target="https://unsplash.com/search/photos/panama?utm_source=unsplash&amp;utm_medium=referral&amp;utm_content=creditCopyText"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unsplash.com/photos/5CbkURNaN5o?utm_source=unsplash&amp;utm_medium=referral&amp;utm_content=creditCopyText" TargetMode="External"/><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hyperlink" Target="https://unsplash.com/search/photos/panama?utm_source=unsplash&amp;utm_medium=referral&amp;utm_content=creditCopyText" TargetMode="External"/></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hyperlink" Target="https://unsplash.com/photos/5fNmWej4tAA?utm_source=unsplash&amp;utm_medium=referral&amp;utm_content=creditCopyText" TargetMode="External"/><Relationship Id="rId7" Type="http://schemas.openxmlformats.org/officeDocument/2006/relationships/diagramLayout" Target="../diagrams/layout1.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13.jpeg"/><Relationship Id="rId10" Type="http://schemas.microsoft.com/office/2007/relationships/diagramDrawing" Target="../diagrams/drawing1.xml"/><Relationship Id="rId4" Type="http://schemas.openxmlformats.org/officeDocument/2006/relationships/hyperlink" Target="https://unsplash.com/search/photos/scientific-paper?utm_source=unsplash&amp;utm_medium=referral&amp;utm_content=creditCopyText" TargetMode="External"/><Relationship Id="rId9" Type="http://schemas.openxmlformats.org/officeDocument/2006/relationships/diagramColors" Target="../diagrams/colors1.xml"/></Relationships>
</file>

<file path=ppt/slides/_rels/slide80.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hyperlink" Target="https://unsplash.com/photos/5CbkURNaN5o?utm_source=unsplash&amp;utm_medium=referral&amp;utm_content=creditCopyText" TargetMode="External"/><Relationship Id="rId7" Type="http://schemas.openxmlformats.org/officeDocument/2006/relationships/diagramLayout" Target="../diagrams/layout4.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diagramData" Target="../diagrams/data4.xml"/><Relationship Id="rId5" Type="http://schemas.openxmlformats.org/officeDocument/2006/relationships/image" Target="../media/image61.jpeg"/><Relationship Id="rId10" Type="http://schemas.microsoft.com/office/2007/relationships/diagramDrawing" Target="../diagrams/drawing4.xml"/><Relationship Id="rId4" Type="http://schemas.openxmlformats.org/officeDocument/2006/relationships/hyperlink" Target="https://unsplash.com/search/photos/panama?utm_source=unsplash&amp;utm_medium=referral&amp;utm_content=creditCopyText" TargetMode="External"/><Relationship Id="rId9" Type="http://schemas.openxmlformats.org/officeDocument/2006/relationships/diagramColors" Target="../diagrams/colors4.xml"/></Relationships>
</file>

<file path=ppt/slides/_rels/slide81.xml.rels><?xml version="1.0" encoding="UTF-8" standalone="yes"?>
<Relationships xmlns="http://schemas.openxmlformats.org/package/2006/relationships"><Relationship Id="rId3" Type="http://schemas.openxmlformats.org/officeDocument/2006/relationships/hyperlink" Target="https://unsplash.com/photos/5CbkURNaN5o?utm_source=unsplash&amp;utm_medium=referral&amp;utm_content=creditCopyText" TargetMode="Externa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hyperlink" Target="https://unsplash.com/search/photos/panama?utm_source=unsplash&amp;utm_medium=referral&amp;utm_content=creditCopyText"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unsplash.com/photos/5CbkURNaN5o?utm_source=unsplash&amp;utm_medium=referral&amp;utm_content=creditCopyText" TargetMode="External"/><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hyperlink" Target="https://unsplash.com/search/photos/panama?utm_source=unsplash&amp;utm_medium=referral&amp;utm_content=creditCopyText" TargetMode="External"/></Relationships>
</file>

<file path=ppt/slides/_rels/slide83.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hyperlink" Target="https://unsplash.com/search/photos/journal?utm_source=unsplash&amp;utm_medium=referral&amp;utm_content=creditCopyText" TargetMode="External"/><Relationship Id="rId4" Type="http://schemas.openxmlformats.org/officeDocument/2006/relationships/hyperlink" Target="https://unsplash.com/photos/8eSrC43qdro?utm_source=unsplash&amp;utm_medium=referral&amp;utm_content=creditCopyText"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hyperlink" Target="https://unsplash.com/search/photos/journal?utm_source=unsplash&amp;utm_medium=referral&amp;utm_content=creditCopyText" TargetMode="External"/><Relationship Id="rId4" Type="http://schemas.openxmlformats.org/officeDocument/2006/relationships/hyperlink" Target="https://unsplash.com/photos/8eSrC43qdro?utm_source=unsplash&amp;utm_medium=referral&amp;utm_content=creditCopyText"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9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98.xml.rels><?xml version="1.0" encoding="UTF-8" standalone="yes"?>
<Relationships xmlns="http://schemas.openxmlformats.org/package/2006/relationships"><Relationship Id="rId3" Type="http://schemas.openxmlformats.org/officeDocument/2006/relationships/hyperlink" Target="https://unsplash.com/photos/2JIvboGLeho?utm_source=unsplash&amp;utm_medium=referral&amp;utm_content=creditCopyText" TargetMode="External"/><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hyperlink" Target="https://unsplash.com/search/photos/library?utm_source=unsplash&amp;utm_medium=referral&amp;utm_content=creditCopyText" TargetMode="External"/></Relationships>
</file>

<file path=ppt/slides/_rels/slide99.xml.rels><?xml version="1.0" encoding="UTF-8" standalone="yes"?>
<Relationships xmlns="http://schemas.openxmlformats.org/package/2006/relationships"><Relationship Id="rId3" Type="http://schemas.openxmlformats.org/officeDocument/2006/relationships/hyperlink" Target="https://unsplash.com/photos/2JIvboGLeho?utm_source=unsplash&amp;utm_medium=referral&amp;utm_content=creditCopyText" TargetMode="Externa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54.jpeg"/><Relationship Id="rId4" Type="http://schemas.openxmlformats.org/officeDocument/2006/relationships/hyperlink" Target="https://unsplash.com/search/photos/library?utm_source=unsplash&amp;utm_medium=referral&amp;utm_content=creditCopyTex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670560" y="5293488"/>
            <a:ext cx="10952480" cy="502919"/>
          </a:xfrm>
        </p:spPr>
        <p:txBody>
          <a:bodyPr>
            <a:noAutofit/>
          </a:bodyPr>
          <a:lstStyle/>
          <a:p>
            <a:pPr algn="l"/>
            <a:r>
              <a:rPr lang="es-PA" sz="3200" b="1" dirty="0">
                <a:solidFill>
                  <a:schemeClr val="bg1"/>
                </a:solidFill>
              </a:rPr>
              <a:t>Escriba y publique su </a:t>
            </a:r>
            <a:r>
              <a:rPr lang="es-PA" sz="3200" b="1" dirty="0" smtClean="0">
                <a:solidFill>
                  <a:schemeClr val="bg1"/>
                </a:solidFill>
              </a:rPr>
              <a:t>Artículo Científico (40 Horas)</a:t>
            </a:r>
            <a:endParaRPr lang="es-PA" sz="3200" b="1" dirty="0">
              <a:solidFill>
                <a:schemeClr val="bg1"/>
              </a:solidFill>
            </a:endParaRPr>
          </a:p>
        </p:txBody>
      </p:sp>
      <p:sp>
        <p:nvSpPr>
          <p:cNvPr id="4" name="Subtítulo 2"/>
          <p:cNvSpPr txBox="1">
            <a:spLocks/>
          </p:cNvSpPr>
          <p:nvPr/>
        </p:nvSpPr>
        <p:spPr>
          <a:xfrm>
            <a:off x="670560" y="4257049"/>
            <a:ext cx="9144000" cy="3502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PA" sz="2000" b="1" dirty="0">
                <a:solidFill>
                  <a:schemeClr val="tx1">
                    <a:lumMod val="65000"/>
                    <a:lumOff val="35000"/>
                  </a:schemeClr>
                </a:solidFill>
              </a:rPr>
              <a:t>VICERRECTORÍA DE INVESTIGACIÓN, POSTGRADO Y EXTENSIÓN </a:t>
            </a:r>
          </a:p>
          <a:p>
            <a:pPr algn="l"/>
            <a:r>
              <a:rPr lang="es-PA" sz="2000" b="1" dirty="0">
                <a:solidFill>
                  <a:schemeClr val="tx1">
                    <a:lumMod val="65000"/>
                    <a:lumOff val="35000"/>
                  </a:schemeClr>
                </a:solidFill>
              </a:rPr>
              <a:t>Dirección de Investigación</a:t>
            </a:r>
          </a:p>
        </p:txBody>
      </p:sp>
      <p:sp>
        <p:nvSpPr>
          <p:cNvPr id="6" name="Subtítulo 2"/>
          <p:cNvSpPr>
            <a:spLocks noGrp="1"/>
          </p:cNvSpPr>
          <p:nvPr/>
        </p:nvSpPr>
        <p:spPr>
          <a:xfrm>
            <a:off x="670560" y="6020850"/>
            <a:ext cx="9144000" cy="350202"/>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PA" dirty="0">
                <a:solidFill>
                  <a:schemeClr val="tx1">
                    <a:lumMod val="65000"/>
                    <a:lumOff val="35000"/>
                  </a:schemeClr>
                </a:solidFill>
              </a:rPr>
              <a:t>Facilitador: Licdo. Huriviades Calderón</a:t>
            </a:r>
          </a:p>
        </p:txBody>
      </p:sp>
    </p:spTree>
    <p:extLst>
      <p:ext uri="{BB962C8B-B14F-4D97-AF65-F5344CB8AC3E}">
        <p14:creationId xmlns:p14="http://schemas.microsoft.com/office/powerpoint/2010/main" val="1020330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a:bodyPr>
          <a:lstStyle/>
          <a:p>
            <a:r>
              <a:rPr lang="es-PA" b="1" dirty="0">
                <a:solidFill>
                  <a:srgbClr val="33006F"/>
                </a:solidFill>
              </a:rPr>
              <a:t>Tema 1: Introducción</a:t>
            </a:r>
          </a:p>
        </p:txBody>
      </p:sp>
      <p:sp>
        <p:nvSpPr>
          <p:cNvPr id="6"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PA" dirty="0"/>
              <a:t> </a:t>
            </a:r>
            <a:r>
              <a:rPr lang="es-ES" dirty="0"/>
              <a:t>El camino a la publicación: Investigación Científica (Paradigma)  </a:t>
            </a:r>
            <a:endParaRPr lang="es-PA" dirty="0"/>
          </a:p>
          <a:p>
            <a:pPr lvl="0" algn="just"/>
            <a:endParaRPr lang="es-PA" dirty="0"/>
          </a:p>
        </p:txBody>
      </p:sp>
      <p:sp>
        <p:nvSpPr>
          <p:cNvPr id="8" name="CuadroTexto 7"/>
          <p:cNvSpPr txBox="1"/>
          <p:nvPr/>
        </p:nvSpPr>
        <p:spPr>
          <a:xfrm>
            <a:off x="6140389" y="1841649"/>
            <a:ext cx="5640958" cy="3785652"/>
          </a:xfrm>
          <a:prstGeom prst="rect">
            <a:avLst/>
          </a:prstGeom>
          <a:noFill/>
        </p:spPr>
        <p:txBody>
          <a:bodyPr wrap="square" rtlCol="0">
            <a:spAutoFit/>
          </a:bodyPr>
          <a:lstStyle/>
          <a:p>
            <a:pPr algn="just"/>
            <a:r>
              <a:rPr lang="es-ES" sz="2400" dirty="0"/>
              <a:t>“Se emplea esencialmente cuando el objeto de investigación se presenta ante los científicos como algo totalmente nuevo o insuficientemente conocido; por tanto, los estudios exploratorios tienen como función familiarizarse con objetos o fenómenos desconocidos. </a:t>
            </a:r>
            <a:r>
              <a:rPr lang="es-ES" sz="2400" dirty="0" err="1">
                <a:solidFill>
                  <a:schemeClr val="accent1">
                    <a:lumMod val="75000"/>
                  </a:schemeClr>
                </a:solidFill>
              </a:rPr>
              <a:t>Ej</a:t>
            </a:r>
            <a:r>
              <a:rPr lang="es-ES" sz="2400" dirty="0">
                <a:solidFill>
                  <a:schemeClr val="accent1">
                    <a:lumMod val="75000"/>
                  </a:schemeClr>
                </a:solidFill>
              </a:rPr>
              <a:t>:   inicios de la epidemia del VIH.</a:t>
            </a:r>
            <a:r>
              <a:rPr lang="es-ES" sz="2400" dirty="0"/>
              <a:t>”</a:t>
            </a:r>
          </a:p>
          <a:p>
            <a:pPr algn="just"/>
            <a:endParaRPr lang="es-ES" sz="2400" dirty="0"/>
          </a:p>
          <a:p>
            <a:pPr algn="just"/>
            <a:r>
              <a:rPr lang="es-ES" sz="1200" dirty="0"/>
              <a:t>S. </a:t>
            </a:r>
            <a:r>
              <a:rPr lang="es-ES" sz="1200" dirty="0" err="1"/>
              <a:t>Articles</a:t>
            </a:r>
            <a:r>
              <a:rPr lang="es-ES" sz="1200" dirty="0"/>
              <a:t>, “Artículos científicos , tipos de investigación y productividad científica en las Ciencias de la Salud,” vol. 14, no. 1, pp. 115–121, 2016.</a:t>
            </a:r>
            <a:endParaRPr lang="es-PA" sz="1200" dirty="0"/>
          </a:p>
        </p:txBody>
      </p:sp>
      <p:pic>
        <p:nvPicPr>
          <p:cNvPr id="4" name="Imagen 3">
            <a:extLst>
              <a:ext uri="{FF2B5EF4-FFF2-40B4-BE49-F238E27FC236}">
                <a16:creationId xmlns:a16="http://schemas.microsoft.com/office/drawing/2014/main" id="{5FD9A0AE-5403-49F5-8768-2EE81B0E2B8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320" t="9220" r="10455" b="10679"/>
          <a:stretch/>
        </p:blipFill>
        <p:spPr>
          <a:xfrm>
            <a:off x="390617" y="2105861"/>
            <a:ext cx="4660777" cy="3466321"/>
          </a:xfrm>
          <a:prstGeom prst="rect">
            <a:avLst/>
          </a:prstGeom>
        </p:spPr>
      </p:pic>
      <p:cxnSp>
        <p:nvCxnSpPr>
          <p:cNvPr id="5" name="Conector recto de flecha 4">
            <a:extLst>
              <a:ext uri="{FF2B5EF4-FFF2-40B4-BE49-F238E27FC236}">
                <a16:creationId xmlns:a16="http://schemas.microsoft.com/office/drawing/2014/main" id="{F058CF53-5988-4A3D-B9A6-E78A60A2B2AD}"/>
              </a:ext>
            </a:extLst>
          </p:cNvPr>
          <p:cNvCxnSpPr/>
          <p:nvPr/>
        </p:nvCxnSpPr>
        <p:spPr>
          <a:xfrm>
            <a:off x="5095783" y="2530136"/>
            <a:ext cx="1000217"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866806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ES" b="1" dirty="0">
                <a:solidFill>
                  <a:srgbClr val="33006F"/>
                </a:solidFill>
              </a:rPr>
              <a:t>Tema 5: Búsqueda, organización y uso en la revisión de la literatura</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Recomendaciones</a:t>
            </a:r>
          </a:p>
        </p:txBody>
      </p:sp>
      <p:sp>
        <p:nvSpPr>
          <p:cNvPr id="9" name="CuadroTexto 8">
            <a:extLst>
              <a:ext uri="{FF2B5EF4-FFF2-40B4-BE49-F238E27FC236}">
                <a16:creationId xmlns:a16="http://schemas.microsoft.com/office/drawing/2014/main" id="{9FD4CCF9-2CA7-4098-B990-4AA338AE0EE2}"/>
              </a:ext>
            </a:extLst>
          </p:cNvPr>
          <p:cNvSpPr txBox="1"/>
          <p:nvPr/>
        </p:nvSpPr>
        <p:spPr>
          <a:xfrm>
            <a:off x="1221420" y="4150260"/>
            <a:ext cx="2381936" cy="276999"/>
          </a:xfrm>
          <a:prstGeom prst="rect">
            <a:avLst/>
          </a:prstGeom>
          <a:noFill/>
        </p:spPr>
        <p:txBody>
          <a:bodyPr wrap="square" rtlCol="0">
            <a:spAutoFit/>
          </a:bodyPr>
          <a:lstStyle/>
          <a:p>
            <a:pPr algn="just"/>
            <a:r>
              <a:rPr lang="en-US" sz="1200" dirty="0"/>
              <a:t>Photo by </a:t>
            </a:r>
            <a:r>
              <a:rPr lang="en-US" sz="1200" dirty="0">
                <a:hlinkClick r:id="rId3"/>
              </a:rPr>
              <a:t>Susan Yin</a:t>
            </a:r>
            <a:r>
              <a:rPr lang="en-US" sz="1200" dirty="0"/>
              <a:t> on </a:t>
            </a:r>
            <a:r>
              <a:rPr lang="en-US" sz="1200" dirty="0" err="1">
                <a:hlinkClick r:id="rId4"/>
              </a:rPr>
              <a:t>Unsplash</a:t>
            </a:r>
            <a:endParaRPr lang="es-PA" sz="1200" dirty="0"/>
          </a:p>
        </p:txBody>
      </p:sp>
      <p:pic>
        <p:nvPicPr>
          <p:cNvPr id="10" name="Picture 2">
            <a:extLst>
              <a:ext uri="{FF2B5EF4-FFF2-40B4-BE49-F238E27FC236}">
                <a16:creationId xmlns:a16="http://schemas.microsoft.com/office/drawing/2014/main" id="{0C75A2E1-AD43-4C2A-BFD5-D9FE7FAD3C5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05697" y="2323363"/>
            <a:ext cx="2355617" cy="1572018"/>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89FDD8A8-5F91-4032-A7B6-B2076D022626}"/>
              </a:ext>
            </a:extLst>
          </p:cNvPr>
          <p:cNvPicPr>
            <a:picLocks noChangeAspect="1"/>
          </p:cNvPicPr>
          <p:nvPr/>
        </p:nvPicPr>
        <p:blipFill rotWithShape="1">
          <a:blip r:embed="rId6"/>
          <a:srcRect l="24444" t="23951" r="23542" b="27219"/>
          <a:stretch/>
        </p:blipFill>
        <p:spPr>
          <a:xfrm>
            <a:off x="5088466" y="1915153"/>
            <a:ext cx="6341534" cy="3348786"/>
          </a:xfrm>
          <a:prstGeom prst="rect">
            <a:avLst/>
          </a:prstGeom>
        </p:spPr>
      </p:pic>
    </p:spTree>
    <p:extLst>
      <p:ext uri="{BB962C8B-B14F-4D97-AF65-F5344CB8AC3E}">
        <p14:creationId xmlns:p14="http://schemas.microsoft.com/office/powerpoint/2010/main" val="115071966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ES" b="1" dirty="0">
                <a:solidFill>
                  <a:srgbClr val="33006F"/>
                </a:solidFill>
              </a:rPr>
              <a:t>Tema 5: Búsqueda, organización y uso en la revisión de la literatura</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Artículos orientados a …</a:t>
            </a:r>
          </a:p>
        </p:txBody>
      </p:sp>
      <p:sp>
        <p:nvSpPr>
          <p:cNvPr id="9" name="CuadroTexto 8">
            <a:extLst>
              <a:ext uri="{FF2B5EF4-FFF2-40B4-BE49-F238E27FC236}">
                <a16:creationId xmlns:a16="http://schemas.microsoft.com/office/drawing/2014/main" id="{9FD4CCF9-2CA7-4098-B990-4AA338AE0EE2}"/>
              </a:ext>
            </a:extLst>
          </p:cNvPr>
          <p:cNvSpPr txBox="1"/>
          <p:nvPr/>
        </p:nvSpPr>
        <p:spPr>
          <a:xfrm>
            <a:off x="1221420" y="4150260"/>
            <a:ext cx="2381936" cy="276999"/>
          </a:xfrm>
          <a:prstGeom prst="rect">
            <a:avLst/>
          </a:prstGeom>
          <a:noFill/>
        </p:spPr>
        <p:txBody>
          <a:bodyPr wrap="square" rtlCol="0">
            <a:spAutoFit/>
          </a:bodyPr>
          <a:lstStyle/>
          <a:p>
            <a:pPr algn="just"/>
            <a:r>
              <a:rPr lang="en-US" sz="1200" dirty="0"/>
              <a:t>Photo by </a:t>
            </a:r>
            <a:r>
              <a:rPr lang="en-US" sz="1200" dirty="0">
                <a:hlinkClick r:id="rId3"/>
              </a:rPr>
              <a:t>Susan Yin</a:t>
            </a:r>
            <a:r>
              <a:rPr lang="en-US" sz="1200" dirty="0"/>
              <a:t> on </a:t>
            </a:r>
            <a:r>
              <a:rPr lang="en-US" sz="1200" dirty="0" err="1">
                <a:hlinkClick r:id="rId4"/>
              </a:rPr>
              <a:t>Unsplash</a:t>
            </a:r>
            <a:endParaRPr lang="es-PA" sz="1200" dirty="0"/>
          </a:p>
        </p:txBody>
      </p:sp>
      <p:pic>
        <p:nvPicPr>
          <p:cNvPr id="10" name="Picture 2">
            <a:extLst>
              <a:ext uri="{FF2B5EF4-FFF2-40B4-BE49-F238E27FC236}">
                <a16:creationId xmlns:a16="http://schemas.microsoft.com/office/drawing/2014/main" id="{0C75A2E1-AD43-4C2A-BFD5-D9FE7FAD3C5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05697" y="2323363"/>
            <a:ext cx="2355617" cy="1572018"/>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AAB6727C-B4D6-4B41-B9D9-5D4E7C43B3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4708" y="812770"/>
            <a:ext cx="6216589" cy="4662442"/>
          </a:xfrm>
          <a:prstGeom prst="rect">
            <a:avLst/>
          </a:prstGeom>
        </p:spPr>
      </p:pic>
      <p:sp>
        <p:nvSpPr>
          <p:cNvPr id="11" name="CuadroTexto 10">
            <a:extLst>
              <a:ext uri="{FF2B5EF4-FFF2-40B4-BE49-F238E27FC236}">
                <a16:creationId xmlns:a16="http://schemas.microsoft.com/office/drawing/2014/main" id="{7B2591DE-69FD-4EAB-A17B-949E1F185282}"/>
              </a:ext>
            </a:extLst>
          </p:cNvPr>
          <p:cNvSpPr txBox="1"/>
          <p:nvPr/>
        </p:nvSpPr>
        <p:spPr>
          <a:xfrm>
            <a:off x="5693299" y="5276299"/>
            <a:ext cx="5382087" cy="461665"/>
          </a:xfrm>
          <a:prstGeom prst="rect">
            <a:avLst/>
          </a:prstGeom>
          <a:noFill/>
        </p:spPr>
        <p:txBody>
          <a:bodyPr wrap="square" rtlCol="0">
            <a:spAutoFit/>
          </a:bodyPr>
          <a:lstStyle/>
          <a:p>
            <a:pPr algn="just"/>
            <a:r>
              <a:rPr lang="es-ES" sz="1200" dirty="0"/>
              <a:t>Instituto de Ciencias sostenible provienen del taller de escritura de artículos científicos financiado por SENACYT en Julio y Noviembre 2016</a:t>
            </a:r>
            <a:endParaRPr lang="es-PA" sz="1200" dirty="0"/>
          </a:p>
        </p:txBody>
      </p:sp>
    </p:spTree>
    <p:extLst>
      <p:ext uri="{BB962C8B-B14F-4D97-AF65-F5344CB8AC3E}">
        <p14:creationId xmlns:p14="http://schemas.microsoft.com/office/powerpoint/2010/main" val="342457437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ES" b="1" dirty="0">
                <a:solidFill>
                  <a:srgbClr val="33006F"/>
                </a:solidFill>
              </a:rPr>
              <a:t>Tema 5: Búsqueda, organización y uso en la revisión de la literatura</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Artículos orientados a …</a:t>
            </a:r>
          </a:p>
        </p:txBody>
      </p:sp>
      <p:sp>
        <p:nvSpPr>
          <p:cNvPr id="9" name="CuadroTexto 8">
            <a:extLst>
              <a:ext uri="{FF2B5EF4-FFF2-40B4-BE49-F238E27FC236}">
                <a16:creationId xmlns:a16="http://schemas.microsoft.com/office/drawing/2014/main" id="{9FD4CCF9-2CA7-4098-B990-4AA338AE0EE2}"/>
              </a:ext>
            </a:extLst>
          </p:cNvPr>
          <p:cNvSpPr txBox="1"/>
          <p:nvPr/>
        </p:nvSpPr>
        <p:spPr>
          <a:xfrm>
            <a:off x="1221420" y="4150260"/>
            <a:ext cx="2381936" cy="276999"/>
          </a:xfrm>
          <a:prstGeom prst="rect">
            <a:avLst/>
          </a:prstGeom>
          <a:noFill/>
        </p:spPr>
        <p:txBody>
          <a:bodyPr wrap="square" rtlCol="0">
            <a:spAutoFit/>
          </a:bodyPr>
          <a:lstStyle/>
          <a:p>
            <a:pPr algn="just"/>
            <a:r>
              <a:rPr lang="en-US" sz="1200" dirty="0"/>
              <a:t>Photo by </a:t>
            </a:r>
            <a:r>
              <a:rPr lang="en-US" sz="1200" dirty="0">
                <a:hlinkClick r:id="rId3"/>
              </a:rPr>
              <a:t>Susan Yin</a:t>
            </a:r>
            <a:r>
              <a:rPr lang="en-US" sz="1200" dirty="0"/>
              <a:t> on </a:t>
            </a:r>
            <a:r>
              <a:rPr lang="en-US" sz="1200" dirty="0" err="1">
                <a:hlinkClick r:id="rId4"/>
              </a:rPr>
              <a:t>Unsplash</a:t>
            </a:r>
            <a:endParaRPr lang="es-PA" sz="1200" dirty="0"/>
          </a:p>
        </p:txBody>
      </p:sp>
      <p:pic>
        <p:nvPicPr>
          <p:cNvPr id="10" name="Picture 2">
            <a:extLst>
              <a:ext uri="{FF2B5EF4-FFF2-40B4-BE49-F238E27FC236}">
                <a16:creationId xmlns:a16="http://schemas.microsoft.com/office/drawing/2014/main" id="{0C75A2E1-AD43-4C2A-BFD5-D9FE7FAD3C5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05697" y="2323363"/>
            <a:ext cx="2355617" cy="1572018"/>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AAB6727C-B4D6-4B41-B9D9-5D4E7C43B3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4708" y="812770"/>
            <a:ext cx="6216589" cy="4662442"/>
          </a:xfrm>
          <a:prstGeom prst="rect">
            <a:avLst/>
          </a:prstGeom>
        </p:spPr>
      </p:pic>
      <p:sp>
        <p:nvSpPr>
          <p:cNvPr id="11" name="CuadroTexto 10">
            <a:extLst>
              <a:ext uri="{FF2B5EF4-FFF2-40B4-BE49-F238E27FC236}">
                <a16:creationId xmlns:a16="http://schemas.microsoft.com/office/drawing/2014/main" id="{7B2591DE-69FD-4EAB-A17B-949E1F185282}"/>
              </a:ext>
            </a:extLst>
          </p:cNvPr>
          <p:cNvSpPr txBox="1"/>
          <p:nvPr/>
        </p:nvSpPr>
        <p:spPr>
          <a:xfrm>
            <a:off x="5693299" y="5276299"/>
            <a:ext cx="5382087" cy="461665"/>
          </a:xfrm>
          <a:prstGeom prst="rect">
            <a:avLst/>
          </a:prstGeom>
          <a:noFill/>
        </p:spPr>
        <p:txBody>
          <a:bodyPr wrap="square" rtlCol="0">
            <a:spAutoFit/>
          </a:bodyPr>
          <a:lstStyle/>
          <a:p>
            <a:pPr algn="just"/>
            <a:r>
              <a:rPr lang="es-ES" sz="1200" dirty="0"/>
              <a:t>Instituto de Ciencias sostenible provienen del taller de escritura de artículos científicos financiado por SENACYT en Julio y Noviembre 2016</a:t>
            </a:r>
            <a:endParaRPr lang="es-PA" sz="1200" dirty="0"/>
          </a:p>
        </p:txBody>
      </p:sp>
      <p:sp>
        <p:nvSpPr>
          <p:cNvPr id="3" name="Rectángulo 2">
            <a:extLst>
              <a:ext uri="{FF2B5EF4-FFF2-40B4-BE49-F238E27FC236}">
                <a16:creationId xmlns:a16="http://schemas.microsoft.com/office/drawing/2014/main" id="{913F43B6-F8DD-4191-AF9D-4B7CAA646AF9}"/>
              </a:ext>
            </a:extLst>
          </p:cNvPr>
          <p:cNvSpPr/>
          <p:nvPr/>
        </p:nvSpPr>
        <p:spPr>
          <a:xfrm>
            <a:off x="4793643" y="1770365"/>
            <a:ext cx="611065" cy="923330"/>
          </a:xfrm>
          <a:prstGeom prst="rect">
            <a:avLst/>
          </a:prstGeom>
          <a:noFill/>
        </p:spPr>
        <p:txBody>
          <a:bodyPr wrap="none" lIns="91440" tIns="45720" rIns="91440" bIns="45720">
            <a:spAutoFit/>
          </a:bodyPr>
          <a:lstStyle/>
          <a:p>
            <a:pPr algn="ctr"/>
            <a:r>
              <a:rPr lang="es-ES" sz="5400" b="1" dirty="0">
                <a:ln w="22225">
                  <a:solidFill>
                    <a:schemeClr val="accent2"/>
                  </a:solidFill>
                  <a:prstDash val="solid"/>
                </a:ln>
                <a:solidFill>
                  <a:schemeClr val="accent2">
                    <a:lumMod val="40000"/>
                    <a:lumOff val="60000"/>
                  </a:schemeClr>
                </a:solidFill>
              </a:rPr>
              <a:t>A</a:t>
            </a:r>
            <a:endParaRPr lang="es-E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13" name="Rectángulo 12">
            <a:extLst>
              <a:ext uri="{FF2B5EF4-FFF2-40B4-BE49-F238E27FC236}">
                <a16:creationId xmlns:a16="http://schemas.microsoft.com/office/drawing/2014/main" id="{43DBD5F2-5516-46A3-A9C2-D086F03FCF13}"/>
              </a:ext>
            </a:extLst>
          </p:cNvPr>
          <p:cNvSpPr/>
          <p:nvPr/>
        </p:nvSpPr>
        <p:spPr>
          <a:xfrm>
            <a:off x="4817361" y="4270589"/>
            <a:ext cx="558166" cy="923330"/>
          </a:xfrm>
          <a:prstGeom prst="rect">
            <a:avLst/>
          </a:prstGeom>
          <a:noFill/>
        </p:spPr>
        <p:txBody>
          <a:bodyPr wrap="none" lIns="91440" tIns="45720" rIns="91440" bIns="45720">
            <a:spAutoFit/>
          </a:bodyPr>
          <a:lstStyle/>
          <a:p>
            <a:pPr algn="ctr"/>
            <a:r>
              <a:rPr lang="es-ES" sz="5400" b="1" spc="50" dirty="0">
                <a:ln w="9525" cmpd="sng">
                  <a:solidFill>
                    <a:schemeClr val="accent1"/>
                  </a:solidFill>
                  <a:prstDash val="solid"/>
                </a:ln>
                <a:solidFill>
                  <a:srgbClr val="70AD47">
                    <a:tint val="1000"/>
                  </a:srgbClr>
                </a:solidFill>
                <a:effectLst>
                  <a:glow rad="38100">
                    <a:schemeClr val="accent1">
                      <a:alpha val="40000"/>
                    </a:schemeClr>
                  </a:glow>
                </a:effectLst>
              </a:rPr>
              <a:t>C</a:t>
            </a:r>
            <a:endParaRPr lang="es-E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cxnSp>
        <p:nvCxnSpPr>
          <p:cNvPr id="8" name="Conector recto de flecha 7">
            <a:extLst>
              <a:ext uri="{FF2B5EF4-FFF2-40B4-BE49-F238E27FC236}">
                <a16:creationId xmlns:a16="http://schemas.microsoft.com/office/drawing/2014/main" id="{621E2060-DC06-4823-8C1B-365077E58786}"/>
              </a:ext>
            </a:extLst>
          </p:cNvPr>
          <p:cNvCxnSpPr/>
          <p:nvPr/>
        </p:nvCxnSpPr>
        <p:spPr>
          <a:xfrm>
            <a:off x="5421013" y="2252968"/>
            <a:ext cx="354191"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4" name="Rectángulo 13">
            <a:extLst>
              <a:ext uri="{FF2B5EF4-FFF2-40B4-BE49-F238E27FC236}">
                <a16:creationId xmlns:a16="http://schemas.microsoft.com/office/drawing/2014/main" id="{0E0DC50A-41A8-4E08-8976-3875D3FEFBC6}"/>
              </a:ext>
            </a:extLst>
          </p:cNvPr>
          <p:cNvSpPr/>
          <p:nvPr/>
        </p:nvSpPr>
        <p:spPr>
          <a:xfrm>
            <a:off x="4818452" y="3068896"/>
            <a:ext cx="579005" cy="923330"/>
          </a:xfrm>
          <a:prstGeom prst="rect">
            <a:avLst/>
          </a:prstGeom>
          <a:noFill/>
        </p:spPr>
        <p:txBody>
          <a:bodyPr wrap="none" lIns="91440" tIns="45720" rIns="91440" bIns="45720">
            <a:spAutoFit/>
          </a:bodyPr>
          <a:lstStyle/>
          <a:p>
            <a:pPr algn="ctr"/>
            <a:r>
              <a:rPr lang="es-ES" sz="5400" b="1" spc="50" dirty="0">
                <a:ln w="9525" cmpd="sng">
                  <a:solidFill>
                    <a:schemeClr val="accent6">
                      <a:lumMod val="50000"/>
                    </a:schemeClr>
                  </a:solidFill>
                  <a:prstDash val="solid"/>
                </a:ln>
                <a:solidFill>
                  <a:schemeClr val="accent6"/>
                </a:solidFill>
                <a:effectLst>
                  <a:glow rad="38100">
                    <a:schemeClr val="accent1">
                      <a:alpha val="40000"/>
                    </a:schemeClr>
                  </a:glow>
                </a:effectLst>
              </a:rPr>
              <a:t>B</a:t>
            </a:r>
            <a:endParaRPr lang="es-ES" sz="5400" b="1" cap="none" spc="50" dirty="0">
              <a:ln w="9525" cmpd="sng">
                <a:solidFill>
                  <a:schemeClr val="accent6">
                    <a:lumMod val="50000"/>
                  </a:schemeClr>
                </a:solidFill>
                <a:prstDash val="solid"/>
              </a:ln>
              <a:solidFill>
                <a:schemeClr val="accent6"/>
              </a:solidFill>
              <a:effectLst>
                <a:glow rad="38100">
                  <a:schemeClr val="accent1">
                    <a:alpha val="40000"/>
                  </a:schemeClr>
                </a:glow>
              </a:effectLst>
            </a:endParaRPr>
          </a:p>
        </p:txBody>
      </p:sp>
      <p:cxnSp>
        <p:nvCxnSpPr>
          <p:cNvPr id="15" name="Conector recto de flecha 14">
            <a:extLst>
              <a:ext uri="{FF2B5EF4-FFF2-40B4-BE49-F238E27FC236}">
                <a16:creationId xmlns:a16="http://schemas.microsoft.com/office/drawing/2014/main" id="{B585CEE6-FBA3-4DAF-A104-28B4B332B71A}"/>
              </a:ext>
            </a:extLst>
          </p:cNvPr>
          <p:cNvCxnSpPr>
            <a:cxnSpLocks/>
          </p:cNvCxnSpPr>
          <p:nvPr/>
        </p:nvCxnSpPr>
        <p:spPr>
          <a:xfrm flipV="1">
            <a:off x="5473657" y="3302493"/>
            <a:ext cx="403360" cy="249006"/>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a:extLst>
              <a:ext uri="{FF2B5EF4-FFF2-40B4-BE49-F238E27FC236}">
                <a16:creationId xmlns:a16="http://schemas.microsoft.com/office/drawing/2014/main" id="{0A91CE79-D567-4420-B565-2BC09DDFF0E7}"/>
              </a:ext>
            </a:extLst>
          </p:cNvPr>
          <p:cNvCxnSpPr>
            <a:cxnSpLocks/>
          </p:cNvCxnSpPr>
          <p:nvPr/>
        </p:nvCxnSpPr>
        <p:spPr>
          <a:xfrm>
            <a:off x="5473657" y="3716259"/>
            <a:ext cx="469943" cy="191482"/>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a:extLst>
              <a:ext uri="{FF2B5EF4-FFF2-40B4-BE49-F238E27FC236}">
                <a16:creationId xmlns:a16="http://schemas.microsoft.com/office/drawing/2014/main" id="{DD347E1D-269A-4578-950F-7D38A41D5A1A}"/>
              </a:ext>
            </a:extLst>
          </p:cNvPr>
          <p:cNvCxnSpPr/>
          <p:nvPr/>
        </p:nvCxnSpPr>
        <p:spPr>
          <a:xfrm>
            <a:off x="7260170" y="2199221"/>
            <a:ext cx="354191"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de flecha 19">
            <a:extLst>
              <a:ext uri="{FF2B5EF4-FFF2-40B4-BE49-F238E27FC236}">
                <a16:creationId xmlns:a16="http://schemas.microsoft.com/office/drawing/2014/main" id="{7D8C3E96-232A-4A51-A5FD-D5D4A5C6EA40}"/>
              </a:ext>
            </a:extLst>
          </p:cNvPr>
          <p:cNvCxnSpPr/>
          <p:nvPr/>
        </p:nvCxnSpPr>
        <p:spPr>
          <a:xfrm>
            <a:off x="9231013" y="2252968"/>
            <a:ext cx="354191"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a:extLst>
              <a:ext uri="{FF2B5EF4-FFF2-40B4-BE49-F238E27FC236}">
                <a16:creationId xmlns:a16="http://schemas.microsoft.com/office/drawing/2014/main" id="{432440F4-3CC8-4D27-80A9-8656D5CD99B9}"/>
              </a:ext>
            </a:extLst>
          </p:cNvPr>
          <p:cNvCxnSpPr>
            <a:cxnSpLocks/>
          </p:cNvCxnSpPr>
          <p:nvPr/>
        </p:nvCxnSpPr>
        <p:spPr>
          <a:xfrm flipV="1">
            <a:off x="7301642" y="3205671"/>
            <a:ext cx="403360" cy="249006"/>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a:extLst>
              <a:ext uri="{FF2B5EF4-FFF2-40B4-BE49-F238E27FC236}">
                <a16:creationId xmlns:a16="http://schemas.microsoft.com/office/drawing/2014/main" id="{4E7F35BA-C0E8-4242-822A-F5F894CD07C1}"/>
              </a:ext>
            </a:extLst>
          </p:cNvPr>
          <p:cNvCxnSpPr>
            <a:cxnSpLocks/>
          </p:cNvCxnSpPr>
          <p:nvPr/>
        </p:nvCxnSpPr>
        <p:spPr>
          <a:xfrm>
            <a:off x="7297117" y="3827908"/>
            <a:ext cx="469943" cy="191482"/>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ector recto de flecha 22">
            <a:extLst>
              <a:ext uri="{FF2B5EF4-FFF2-40B4-BE49-F238E27FC236}">
                <a16:creationId xmlns:a16="http://schemas.microsoft.com/office/drawing/2014/main" id="{7D5FAD7E-D0AD-4A22-9326-2B599C0C1B1A}"/>
              </a:ext>
            </a:extLst>
          </p:cNvPr>
          <p:cNvCxnSpPr>
            <a:cxnSpLocks/>
          </p:cNvCxnSpPr>
          <p:nvPr/>
        </p:nvCxnSpPr>
        <p:spPr>
          <a:xfrm flipV="1">
            <a:off x="9312224" y="2921874"/>
            <a:ext cx="403360" cy="249006"/>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a:extLst>
              <a:ext uri="{FF2B5EF4-FFF2-40B4-BE49-F238E27FC236}">
                <a16:creationId xmlns:a16="http://schemas.microsoft.com/office/drawing/2014/main" id="{C98C1498-8121-4142-B453-FD9DD3C89E4F}"/>
              </a:ext>
            </a:extLst>
          </p:cNvPr>
          <p:cNvCxnSpPr>
            <a:cxnSpLocks/>
          </p:cNvCxnSpPr>
          <p:nvPr/>
        </p:nvCxnSpPr>
        <p:spPr>
          <a:xfrm>
            <a:off x="9278932" y="3839354"/>
            <a:ext cx="469943" cy="191482"/>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ector recto de flecha 24">
            <a:extLst>
              <a:ext uri="{FF2B5EF4-FFF2-40B4-BE49-F238E27FC236}">
                <a16:creationId xmlns:a16="http://schemas.microsoft.com/office/drawing/2014/main" id="{3F87F25A-E056-4365-A777-2437A0F63951}"/>
              </a:ext>
            </a:extLst>
          </p:cNvPr>
          <p:cNvCxnSpPr/>
          <p:nvPr/>
        </p:nvCxnSpPr>
        <p:spPr>
          <a:xfrm>
            <a:off x="5478471" y="4733719"/>
            <a:ext cx="354191"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6" name="Conector recto de flecha 25">
            <a:extLst>
              <a:ext uri="{FF2B5EF4-FFF2-40B4-BE49-F238E27FC236}">
                <a16:creationId xmlns:a16="http://schemas.microsoft.com/office/drawing/2014/main" id="{CE66C11F-68B1-439F-9C44-F8665627F6D5}"/>
              </a:ext>
            </a:extLst>
          </p:cNvPr>
          <p:cNvCxnSpPr/>
          <p:nvPr/>
        </p:nvCxnSpPr>
        <p:spPr>
          <a:xfrm>
            <a:off x="7257948" y="4733719"/>
            <a:ext cx="354191"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7" name="Conector recto de flecha 26">
            <a:extLst>
              <a:ext uri="{FF2B5EF4-FFF2-40B4-BE49-F238E27FC236}">
                <a16:creationId xmlns:a16="http://schemas.microsoft.com/office/drawing/2014/main" id="{9151BDDD-DB30-433A-A5B9-2CD950A9C86F}"/>
              </a:ext>
            </a:extLst>
          </p:cNvPr>
          <p:cNvCxnSpPr/>
          <p:nvPr/>
        </p:nvCxnSpPr>
        <p:spPr>
          <a:xfrm>
            <a:off x="9135128" y="4697728"/>
            <a:ext cx="354191"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8" name="Conector recto de flecha 27">
            <a:extLst>
              <a:ext uri="{FF2B5EF4-FFF2-40B4-BE49-F238E27FC236}">
                <a16:creationId xmlns:a16="http://schemas.microsoft.com/office/drawing/2014/main" id="{07042F36-3E6E-4BE8-9F3D-7D8B49CCE00B}"/>
              </a:ext>
            </a:extLst>
          </p:cNvPr>
          <p:cNvCxnSpPr>
            <a:cxnSpLocks/>
          </p:cNvCxnSpPr>
          <p:nvPr/>
        </p:nvCxnSpPr>
        <p:spPr>
          <a:xfrm flipV="1">
            <a:off x="4428194" y="2015231"/>
            <a:ext cx="0" cy="309630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Resultado de imagen para icono de peso">
            <a:extLst>
              <a:ext uri="{FF2B5EF4-FFF2-40B4-BE49-F238E27FC236}">
                <a16:creationId xmlns:a16="http://schemas.microsoft.com/office/drawing/2014/main" id="{20FDA63E-7066-463E-9C12-9C844469213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95365" y="4335100"/>
            <a:ext cx="797800" cy="79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701521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ES" b="1" dirty="0">
                <a:solidFill>
                  <a:srgbClr val="33006F"/>
                </a:solidFill>
              </a:rPr>
              <a:t>Tema 5: Búsqueda, organización y uso en la revisión de la literatura relevante </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Artículos orientados a …</a:t>
            </a:r>
          </a:p>
        </p:txBody>
      </p:sp>
      <p:sp>
        <p:nvSpPr>
          <p:cNvPr id="9" name="CuadroTexto 8">
            <a:extLst>
              <a:ext uri="{FF2B5EF4-FFF2-40B4-BE49-F238E27FC236}">
                <a16:creationId xmlns:a16="http://schemas.microsoft.com/office/drawing/2014/main" id="{9FD4CCF9-2CA7-4098-B990-4AA338AE0EE2}"/>
              </a:ext>
            </a:extLst>
          </p:cNvPr>
          <p:cNvSpPr txBox="1"/>
          <p:nvPr/>
        </p:nvSpPr>
        <p:spPr>
          <a:xfrm>
            <a:off x="1221420" y="4150260"/>
            <a:ext cx="2381936" cy="276999"/>
          </a:xfrm>
          <a:prstGeom prst="rect">
            <a:avLst/>
          </a:prstGeom>
          <a:noFill/>
        </p:spPr>
        <p:txBody>
          <a:bodyPr wrap="square" rtlCol="0">
            <a:spAutoFit/>
          </a:bodyPr>
          <a:lstStyle/>
          <a:p>
            <a:pPr algn="just"/>
            <a:r>
              <a:rPr lang="en-US" sz="1200" dirty="0"/>
              <a:t>Photo by </a:t>
            </a:r>
            <a:r>
              <a:rPr lang="en-US" sz="1200" dirty="0">
                <a:hlinkClick r:id="rId3"/>
              </a:rPr>
              <a:t>Susan Yin</a:t>
            </a:r>
            <a:r>
              <a:rPr lang="en-US" sz="1200" dirty="0"/>
              <a:t> on </a:t>
            </a:r>
            <a:r>
              <a:rPr lang="en-US" sz="1200" dirty="0" err="1">
                <a:hlinkClick r:id="rId4"/>
              </a:rPr>
              <a:t>Unsplash</a:t>
            </a:r>
            <a:endParaRPr lang="es-PA" sz="1200" dirty="0"/>
          </a:p>
        </p:txBody>
      </p:sp>
      <p:pic>
        <p:nvPicPr>
          <p:cNvPr id="10" name="Picture 2">
            <a:extLst>
              <a:ext uri="{FF2B5EF4-FFF2-40B4-BE49-F238E27FC236}">
                <a16:creationId xmlns:a16="http://schemas.microsoft.com/office/drawing/2014/main" id="{0C75A2E1-AD43-4C2A-BFD5-D9FE7FAD3C5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05697" y="2323363"/>
            <a:ext cx="2355617" cy="1572018"/>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a:extLst>
              <a:ext uri="{FF2B5EF4-FFF2-40B4-BE49-F238E27FC236}">
                <a16:creationId xmlns:a16="http://schemas.microsoft.com/office/drawing/2014/main" id="{913F43B6-F8DD-4191-AF9D-4B7CAA646AF9}"/>
              </a:ext>
            </a:extLst>
          </p:cNvPr>
          <p:cNvSpPr/>
          <p:nvPr/>
        </p:nvSpPr>
        <p:spPr>
          <a:xfrm>
            <a:off x="4793643" y="1770365"/>
            <a:ext cx="611065" cy="923330"/>
          </a:xfrm>
          <a:prstGeom prst="rect">
            <a:avLst/>
          </a:prstGeom>
          <a:noFill/>
        </p:spPr>
        <p:txBody>
          <a:bodyPr wrap="none" lIns="91440" tIns="45720" rIns="91440" bIns="45720">
            <a:spAutoFit/>
          </a:bodyPr>
          <a:lstStyle/>
          <a:p>
            <a:pPr algn="ctr"/>
            <a:r>
              <a:rPr lang="es-ES" sz="5400" b="1" dirty="0">
                <a:ln w="22225">
                  <a:solidFill>
                    <a:schemeClr val="accent2"/>
                  </a:solidFill>
                  <a:prstDash val="solid"/>
                </a:ln>
                <a:solidFill>
                  <a:schemeClr val="accent2">
                    <a:lumMod val="40000"/>
                    <a:lumOff val="60000"/>
                  </a:schemeClr>
                </a:solidFill>
              </a:rPr>
              <a:t>A</a:t>
            </a:r>
            <a:endParaRPr lang="es-E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13" name="Rectángulo 12">
            <a:extLst>
              <a:ext uri="{FF2B5EF4-FFF2-40B4-BE49-F238E27FC236}">
                <a16:creationId xmlns:a16="http://schemas.microsoft.com/office/drawing/2014/main" id="{43DBD5F2-5516-46A3-A9C2-D086F03FCF13}"/>
              </a:ext>
            </a:extLst>
          </p:cNvPr>
          <p:cNvSpPr/>
          <p:nvPr/>
        </p:nvSpPr>
        <p:spPr>
          <a:xfrm>
            <a:off x="4817361" y="4270589"/>
            <a:ext cx="558166" cy="923330"/>
          </a:xfrm>
          <a:prstGeom prst="rect">
            <a:avLst/>
          </a:prstGeom>
          <a:noFill/>
        </p:spPr>
        <p:txBody>
          <a:bodyPr wrap="none" lIns="91440" tIns="45720" rIns="91440" bIns="45720">
            <a:spAutoFit/>
          </a:bodyPr>
          <a:lstStyle/>
          <a:p>
            <a:pPr algn="ctr"/>
            <a:r>
              <a:rPr lang="es-ES" sz="5400" b="1" spc="50" dirty="0">
                <a:ln w="9525" cmpd="sng">
                  <a:solidFill>
                    <a:schemeClr val="accent1"/>
                  </a:solidFill>
                  <a:prstDash val="solid"/>
                </a:ln>
                <a:solidFill>
                  <a:srgbClr val="70AD47">
                    <a:tint val="1000"/>
                  </a:srgbClr>
                </a:solidFill>
                <a:effectLst>
                  <a:glow rad="38100">
                    <a:schemeClr val="accent1">
                      <a:alpha val="40000"/>
                    </a:schemeClr>
                  </a:glow>
                </a:effectLst>
              </a:rPr>
              <a:t>C</a:t>
            </a:r>
            <a:endParaRPr lang="es-E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14" name="Rectángulo 13">
            <a:extLst>
              <a:ext uri="{FF2B5EF4-FFF2-40B4-BE49-F238E27FC236}">
                <a16:creationId xmlns:a16="http://schemas.microsoft.com/office/drawing/2014/main" id="{0E0DC50A-41A8-4E08-8976-3875D3FEFBC6}"/>
              </a:ext>
            </a:extLst>
          </p:cNvPr>
          <p:cNvSpPr/>
          <p:nvPr/>
        </p:nvSpPr>
        <p:spPr>
          <a:xfrm>
            <a:off x="4818452" y="3068896"/>
            <a:ext cx="579005" cy="923330"/>
          </a:xfrm>
          <a:prstGeom prst="rect">
            <a:avLst/>
          </a:prstGeom>
          <a:noFill/>
        </p:spPr>
        <p:txBody>
          <a:bodyPr wrap="none" lIns="91440" tIns="45720" rIns="91440" bIns="45720">
            <a:spAutoFit/>
          </a:bodyPr>
          <a:lstStyle/>
          <a:p>
            <a:pPr algn="ctr"/>
            <a:r>
              <a:rPr lang="es-ES" sz="5400" b="1" spc="50" dirty="0">
                <a:ln w="9525" cmpd="sng">
                  <a:solidFill>
                    <a:schemeClr val="accent6">
                      <a:lumMod val="50000"/>
                    </a:schemeClr>
                  </a:solidFill>
                  <a:prstDash val="solid"/>
                </a:ln>
                <a:solidFill>
                  <a:schemeClr val="accent6"/>
                </a:solidFill>
                <a:effectLst>
                  <a:glow rad="38100">
                    <a:schemeClr val="accent1">
                      <a:alpha val="40000"/>
                    </a:schemeClr>
                  </a:glow>
                </a:effectLst>
              </a:rPr>
              <a:t>B</a:t>
            </a:r>
            <a:endParaRPr lang="es-ES" sz="5400" b="1" cap="none" spc="50" dirty="0">
              <a:ln w="9525" cmpd="sng">
                <a:solidFill>
                  <a:schemeClr val="accent6">
                    <a:lumMod val="50000"/>
                  </a:schemeClr>
                </a:solidFill>
                <a:prstDash val="solid"/>
              </a:ln>
              <a:solidFill>
                <a:schemeClr val="accent6"/>
              </a:solidFill>
              <a:effectLst>
                <a:glow rad="38100">
                  <a:schemeClr val="accent1">
                    <a:alpha val="40000"/>
                  </a:schemeClr>
                </a:glow>
              </a:effectLst>
            </a:endParaRPr>
          </a:p>
        </p:txBody>
      </p:sp>
      <p:cxnSp>
        <p:nvCxnSpPr>
          <p:cNvPr id="28" name="Conector recto de flecha 27">
            <a:extLst>
              <a:ext uri="{FF2B5EF4-FFF2-40B4-BE49-F238E27FC236}">
                <a16:creationId xmlns:a16="http://schemas.microsoft.com/office/drawing/2014/main" id="{07042F36-3E6E-4BE8-9F3D-7D8B49CCE00B}"/>
              </a:ext>
            </a:extLst>
          </p:cNvPr>
          <p:cNvCxnSpPr>
            <a:cxnSpLocks/>
          </p:cNvCxnSpPr>
          <p:nvPr/>
        </p:nvCxnSpPr>
        <p:spPr>
          <a:xfrm flipV="1">
            <a:off x="4428194" y="2015231"/>
            <a:ext cx="0" cy="309630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Resultado de imagen para icono de peso">
            <a:extLst>
              <a:ext uri="{FF2B5EF4-FFF2-40B4-BE49-F238E27FC236}">
                <a16:creationId xmlns:a16="http://schemas.microsoft.com/office/drawing/2014/main" id="{20FDA63E-7066-463E-9C12-9C844469213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5365" y="4335100"/>
            <a:ext cx="797800" cy="797800"/>
          </a:xfrm>
          <a:prstGeom prst="rect">
            <a:avLst/>
          </a:prstGeom>
          <a:noFill/>
          <a:extLst>
            <a:ext uri="{909E8E84-426E-40DD-AFC4-6F175D3DCCD1}">
              <a14:hiddenFill xmlns:a14="http://schemas.microsoft.com/office/drawing/2010/main">
                <a:solidFill>
                  <a:srgbClr val="FFFFFF"/>
                </a:solidFill>
              </a14:hiddenFill>
            </a:ext>
          </a:extLst>
        </p:spPr>
      </p:pic>
      <p:sp>
        <p:nvSpPr>
          <p:cNvPr id="29" name="CuadroTexto 28">
            <a:extLst>
              <a:ext uri="{FF2B5EF4-FFF2-40B4-BE49-F238E27FC236}">
                <a16:creationId xmlns:a16="http://schemas.microsoft.com/office/drawing/2014/main" id="{7CCB9ED6-11DF-45D8-A909-9B2378B28191}"/>
              </a:ext>
            </a:extLst>
          </p:cNvPr>
          <p:cNvSpPr txBox="1"/>
          <p:nvPr/>
        </p:nvSpPr>
        <p:spPr>
          <a:xfrm>
            <a:off x="5448058" y="2543826"/>
            <a:ext cx="4787896" cy="461665"/>
          </a:xfrm>
          <a:prstGeom prst="rect">
            <a:avLst/>
          </a:prstGeom>
          <a:noFill/>
        </p:spPr>
        <p:txBody>
          <a:bodyPr wrap="square" rtlCol="0">
            <a:spAutoFit/>
          </a:bodyPr>
          <a:lstStyle/>
          <a:p>
            <a:pPr algn="just"/>
            <a:r>
              <a:rPr lang="es-ES" sz="2400" dirty="0"/>
              <a:t>  </a:t>
            </a:r>
            <a:endParaRPr lang="es-PA" sz="2400" dirty="0"/>
          </a:p>
        </p:txBody>
      </p:sp>
      <p:sp>
        <p:nvSpPr>
          <p:cNvPr id="5" name="Rectángulo 4">
            <a:extLst>
              <a:ext uri="{FF2B5EF4-FFF2-40B4-BE49-F238E27FC236}">
                <a16:creationId xmlns:a16="http://schemas.microsoft.com/office/drawing/2014/main" id="{095400B1-E423-45DA-A2F9-031F866A92F5}"/>
              </a:ext>
            </a:extLst>
          </p:cNvPr>
          <p:cNvSpPr/>
          <p:nvPr/>
        </p:nvSpPr>
        <p:spPr>
          <a:xfrm>
            <a:off x="5741240" y="2784337"/>
            <a:ext cx="6096000" cy="1477328"/>
          </a:xfrm>
          <a:prstGeom prst="rect">
            <a:avLst/>
          </a:prstGeom>
        </p:spPr>
        <p:txBody>
          <a:bodyPr>
            <a:spAutoFit/>
          </a:bodyPr>
          <a:lstStyle/>
          <a:p>
            <a:pPr algn="just"/>
            <a:r>
              <a:rPr lang="es-ES" dirty="0"/>
              <a:t>El concepto ABC para la revisión de la literatura, es una adaptación </a:t>
            </a:r>
            <a:r>
              <a:rPr lang="es-419" dirty="0"/>
              <a:t>del </a:t>
            </a:r>
            <a:r>
              <a:rPr lang="es-419" b="1" dirty="0"/>
              <a:t>análisis ABC (Industrial). </a:t>
            </a:r>
            <a:r>
              <a:rPr lang="es-419" dirty="0"/>
              <a:t>Dicho</a:t>
            </a:r>
            <a:r>
              <a:rPr lang="es-419" b="1" dirty="0"/>
              <a:t> </a:t>
            </a:r>
            <a:r>
              <a:rPr lang="es-419" dirty="0"/>
              <a:t>método, es la clasificación frecuentemente utilizado en gestión de inventario. Cuyo propósito, es identificar los </a:t>
            </a:r>
            <a:r>
              <a:rPr lang="es-419" dirty="0">
                <a:solidFill>
                  <a:srgbClr val="FF0000"/>
                </a:solidFill>
              </a:rPr>
              <a:t>“artículos” </a:t>
            </a:r>
            <a:r>
              <a:rPr lang="es-419" dirty="0"/>
              <a:t>que tienen un impacto importante en un </a:t>
            </a:r>
            <a:r>
              <a:rPr lang="es-419" dirty="0">
                <a:solidFill>
                  <a:srgbClr val="FF0000"/>
                </a:solidFill>
              </a:rPr>
              <a:t>“valor global”</a:t>
            </a:r>
            <a:r>
              <a:rPr lang="es-419" dirty="0"/>
              <a:t>.</a:t>
            </a:r>
            <a:endParaRPr lang="en-US" dirty="0"/>
          </a:p>
        </p:txBody>
      </p:sp>
    </p:spTree>
    <p:extLst>
      <p:ext uri="{BB962C8B-B14F-4D97-AF65-F5344CB8AC3E}">
        <p14:creationId xmlns:p14="http://schemas.microsoft.com/office/powerpoint/2010/main" val="398090708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ES" b="1" dirty="0">
                <a:solidFill>
                  <a:srgbClr val="33006F"/>
                </a:solidFill>
              </a:rPr>
              <a:t>Tema 5: Búsqueda, organización y uso en la revisión literatura relevante </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Caso práctico</a:t>
            </a:r>
          </a:p>
        </p:txBody>
      </p:sp>
      <p:pic>
        <p:nvPicPr>
          <p:cNvPr id="9" name="Imagen 8">
            <a:extLst>
              <a:ext uri="{FF2B5EF4-FFF2-40B4-BE49-F238E27FC236}">
                <a16:creationId xmlns:a16="http://schemas.microsoft.com/office/drawing/2014/main" id="{16E6CB98-0D93-48F1-B850-9AB0C8F156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6843" y="2984342"/>
            <a:ext cx="1219202" cy="1216154"/>
          </a:xfrm>
          <a:prstGeom prst="rect">
            <a:avLst/>
          </a:prstGeom>
        </p:spPr>
      </p:pic>
      <p:pic>
        <p:nvPicPr>
          <p:cNvPr id="11" name="Imagen 10">
            <a:hlinkClick r:id="rId4"/>
            <a:extLst>
              <a:ext uri="{FF2B5EF4-FFF2-40B4-BE49-F238E27FC236}">
                <a16:creationId xmlns:a16="http://schemas.microsoft.com/office/drawing/2014/main" id="{544D2699-7998-4D0F-9A32-47F311C0A2A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362" t="30478" r="11664" b="39578"/>
          <a:stretch/>
        </p:blipFill>
        <p:spPr>
          <a:xfrm>
            <a:off x="4664360" y="1997849"/>
            <a:ext cx="2159677" cy="415636"/>
          </a:xfrm>
          <a:prstGeom prst="rect">
            <a:avLst/>
          </a:prstGeom>
        </p:spPr>
      </p:pic>
      <p:pic>
        <p:nvPicPr>
          <p:cNvPr id="12" name="Imagen 11">
            <a:hlinkClick r:id="rId6"/>
            <a:extLst>
              <a:ext uri="{FF2B5EF4-FFF2-40B4-BE49-F238E27FC236}">
                <a16:creationId xmlns:a16="http://schemas.microsoft.com/office/drawing/2014/main" id="{467E1DC9-DE18-4C36-B563-3C38A0F101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54108" y="3674274"/>
            <a:ext cx="2121414" cy="624981"/>
          </a:xfrm>
          <a:prstGeom prst="rect">
            <a:avLst/>
          </a:prstGeom>
        </p:spPr>
      </p:pic>
      <p:pic>
        <p:nvPicPr>
          <p:cNvPr id="13" name="Imagen 12">
            <a:hlinkClick r:id="rId8"/>
            <a:extLst>
              <a:ext uri="{FF2B5EF4-FFF2-40B4-BE49-F238E27FC236}">
                <a16:creationId xmlns:a16="http://schemas.microsoft.com/office/drawing/2014/main" id="{A0A271AD-6778-4D5A-8DCF-B2FBEF9A4EB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84377" y="3199296"/>
            <a:ext cx="1834744" cy="958448"/>
          </a:xfrm>
          <a:prstGeom prst="rect">
            <a:avLst/>
          </a:prstGeom>
        </p:spPr>
      </p:pic>
      <p:pic>
        <p:nvPicPr>
          <p:cNvPr id="14" name="Imagen 13">
            <a:hlinkClick r:id="rId10"/>
            <a:extLst>
              <a:ext uri="{FF2B5EF4-FFF2-40B4-BE49-F238E27FC236}">
                <a16:creationId xmlns:a16="http://schemas.microsoft.com/office/drawing/2014/main" id="{44C99B70-0B13-47F7-B2B9-93ED4FAD798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20293" y="1933995"/>
            <a:ext cx="1389265" cy="1389265"/>
          </a:xfrm>
          <a:prstGeom prst="rect">
            <a:avLst/>
          </a:prstGeom>
        </p:spPr>
      </p:pic>
      <p:pic>
        <p:nvPicPr>
          <p:cNvPr id="15" name="Picture 2" descr="Resultado de imagen para springer link">
            <a:extLst>
              <a:ext uri="{FF2B5EF4-FFF2-40B4-BE49-F238E27FC236}">
                <a16:creationId xmlns:a16="http://schemas.microsoft.com/office/drawing/2014/main" id="{D7611346-0272-4916-9309-7E26D435E7C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75932" y="945571"/>
            <a:ext cx="3738994" cy="107134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esultado de imagen para science direct">
            <a:extLst>
              <a:ext uri="{FF2B5EF4-FFF2-40B4-BE49-F238E27FC236}">
                <a16:creationId xmlns:a16="http://schemas.microsoft.com/office/drawing/2014/main" id="{9426D478-4AAF-4659-9E07-178B50273B8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22919" y="4263200"/>
            <a:ext cx="3089486" cy="3814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Resultado de imagen para ojs">
            <a:extLst>
              <a:ext uri="{FF2B5EF4-FFF2-40B4-BE49-F238E27FC236}">
                <a16:creationId xmlns:a16="http://schemas.microsoft.com/office/drawing/2014/main" id="{38F2C8AF-9708-490E-98E7-860C727A129E}"/>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829909" y="4720818"/>
            <a:ext cx="1418491" cy="97360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Iniciativa de Acceso a Bibliografía Científica">
            <a:extLst>
              <a:ext uri="{FF2B5EF4-FFF2-40B4-BE49-F238E27FC236}">
                <a16:creationId xmlns:a16="http://schemas.microsoft.com/office/drawing/2014/main" id="{4221540A-6BEF-4709-8331-C851CDC5B43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09230" y="5072873"/>
            <a:ext cx="4331631" cy="37470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ridda2.utp.ac.pa/static/utp/siidca.jpg">
            <a:extLst>
              <a:ext uri="{FF2B5EF4-FFF2-40B4-BE49-F238E27FC236}">
                <a16:creationId xmlns:a16="http://schemas.microsoft.com/office/drawing/2014/main" id="{4E263179-75CC-4189-BB3A-076775D6EB0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122919" y="2509565"/>
            <a:ext cx="4000500" cy="7048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ridda2.utp.ac.pa/static/utp/banner-repositorios.png">
            <a:extLst>
              <a:ext uri="{FF2B5EF4-FFF2-40B4-BE49-F238E27FC236}">
                <a16:creationId xmlns:a16="http://schemas.microsoft.com/office/drawing/2014/main" id="{4B28BA79-DF54-45A4-8DCC-F1CF3F7E982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971669" y="1969687"/>
            <a:ext cx="1809750" cy="4191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60802" y="1982772"/>
            <a:ext cx="3177544" cy="3177544"/>
          </a:xfrm>
          <a:prstGeom prst="rect">
            <a:avLst/>
          </a:prstGeom>
        </p:spPr>
      </p:pic>
    </p:spTree>
    <p:extLst>
      <p:ext uri="{BB962C8B-B14F-4D97-AF65-F5344CB8AC3E}">
        <p14:creationId xmlns:p14="http://schemas.microsoft.com/office/powerpoint/2010/main" val="111108639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8000" b="-48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051265" y="983164"/>
            <a:ext cx="10515600" cy="975995"/>
          </a:xfrm>
        </p:spPr>
        <p:txBody>
          <a:bodyPr>
            <a:normAutofit/>
          </a:bodyPr>
          <a:lstStyle/>
          <a:p>
            <a:r>
              <a:rPr lang="es-PA" b="1" dirty="0">
                <a:solidFill>
                  <a:schemeClr val="bg1"/>
                </a:solidFill>
              </a:rPr>
              <a:t>Consultas o dudas de los temas 4 y 5</a:t>
            </a:r>
          </a:p>
        </p:txBody>
      </p:sp>
    </p:spTree>
    <p:extLst>
      <p:ext uri="{BB962C8B-B14F-4D97-AF65-F5344CB8AC3E}">
        <p14:creationId xmlns:p14="http://schemas.microsoft.com/office/powerpoint/2010/main" val="331325998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smtClean="0">
                <a:solidFill>
                  <a:srgbClr val="33006F"/>
                </a:solidFill>
              </a:rPr>
              <a:t>Tema 6: </a:t>
            </a:r>
            <a:r>
              <a:rPr lang="es-PA" b="1" dirty="0">
                <a:solidFill>
                  <a:srgbClr val="33006F"/>
                </a:solidFill>
              </a:rPr>
              <a:t>Redacción del artículo (borrador) y modalidad virtual </a:t>
            </a:r>
            <a:r>
              <a:rPr lang="es-PA" b="1" dirty="0" smtClean="0">
                <a:solidFill>
                  <a:srgbClr val="33006F"/>
                </a:solidFill>
              </a:rPr>
              <a:t>I</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11"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Caso práctico</a:t>
            </a:r>
          </a:p>
        </p:txBody>
      </p:sp>
      <p:pic>
        <p:nvPicPr>
          <p:cNvPr id="13" name="Imagen 12">
            <a:extLst>
              <a:ext uri="{FF2B5EF4-FFF2-40B4-BE49-F238E27FC236}">
                <a16:creationId xmlns:a16="http://schemas.microsoft.com/office/drawing/2014/main" id="{49E57DB8-49DE-434A-9DA8-7289A820CA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529" y="2143289"/>
            <a:ext cx="2822807" cy="2606264"/>
          </a:xfrm>
          <a:prstGeom prst="rect">
            <a:avLst/>
          </a:prstGeom>
          <a:ln w="3175">
            <a:solidFill>
              <a:schemeClr val="tx1"/>
            </a:solidFill>
          </a:ln>
        </p:spPr>
      </p:pic>
      <p:pic>
        <p:nvPicPr>
          <p:cNvPr id="14" name="Imagen 13">
            <a:extLst>
              <a:ext uri="{FF2B5EF4-FFF2-40B4-BE49-F238E27FC236}">
                <a16:creationId xmlns:a16="http://schemas.microsoft.com/office/drawing/2014/main" id="{F35755B1-2589-43AF-8161-C5E25D3271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2525" y="3978492"/>
            <a:ext cx="1383621" cy="1383621"/>
          </a:xfrm>
          <a:prstGeom prst="rect">
            <a:avLst/>
          </a:prstGeom>
        </p:spPr>
      </p:pic>
    </p:spTree>
    <p:extLst>
      <p:ext uri="{BB962C8B-B14F-4D97-AF65-F5344CB8AC3E}">
        <p14:creationId xmlns:p14="http://schemas.microsoft.com/office/powerpoint/2010/main" val="317804897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smtClean="0">
                <a:solidFill>
                  <a:srgbClr val="33006F"/>
                </a:solidFill>
              </a:rPr>
              <a:t>Tema 7</a:t>
            </a:r>
            <a:r>
              <a:rPr lang="es-PA" b="1" dirty="0">
                <a:solidFill>
                  <a:srgbClr val="33006F"/>
                </a:solidFill>
              </a:rPr>
              <a:t>: Consideraciones finales y modalidad virtual II </a:t>
            </a: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11"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Caso práctico</a:t>
            </a:r>
          </a:p>
        </p:txBody>
      </p:sp>
      <p:pic>
        <p:nvPicPr>
          <p:cNvPr id="13" name="Imagen 12">
            <a:extLst>
              <a:ext uri="{FF2B5EF4-FFF2-40B4-BE49-F238E27FC236}">
                <a16:creationId xmlns:a16="http://schemas.microsoft.com/office/drawing/2014/main" id="{49E57DB8-49DE-434A-9DA8-7289A820CA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529" y="2143289"/>
            <a:ext cx="2822807" cy="2606264"/>
          </a:xfrm>
          <a:prstGeom prst="rect">
            <a:avLst/>
          </a:prstGeom>
          <a:ln w="3175">
            <a:solidFill>
              <a:schemeClr val="tx1"/>
            </a:solidFill>
          </a:ln>
        </p:spPr>
      </p:pic>
      <p:pic>
        <p:nvPicPr>
          <p:cNvPr id="14" name="Imagen 13">
            <a:extLst>
              <a:ext uri="{FF2B5EF4-FFF2-40B4-BE49-F238E27FC236}">
                <a16:creationId xmlns:a16="http://schemas.microsoft.com/office/drawing/2014/main" id="{F35755B1-2589-43AF-8161-C5E25D327180}"/>
              </a:ext>
            </a:extLst>
          </p:cNvPr>
          <p:cNvPicPr>
            <a:picLocks noChangeAspect="1"/>
          </p:cNvPicPr>
          <p:nvPr/>
        </p:nvPicPr>
        <p:blipFill>
          <a:blip r:embed="rId4"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3232525" y="3978492"/>
            <a:ext cx="1383621" cy="1383621"/>
          </a:xfrm>
          <a:prstGeom prst="rect">
            <a:avLst/>
          </a:prstGeom>
        </p:spPr>
      </p:pic>
    </p:spTree>
    <p:extLst>
      <p:ext uri="{BB962C8B-B14F-4D97-AF65-F5344CB8AC3E}">
        <p14:creationId xmlns:p14="http://schemas.microsoft.com/office/powerpoint/2010/main" val="344915437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lstStyle/>
          <a:p>
            <a:r>
              <a:rPr lang="es-PA" b="1" dirty="0">
                <a:solidFill>
                  <a:srgbClr val="33006F"/>
                </a:solidFill>
              </a:rPr>
              <a:t>Consultas o dudas de los temas </a:t>
            </a:r>
            <a:r>
              <a:rPr lang="es-PA" b="1" dirty="0" smtClean="0">
                <a:solidFill>
                  <a:srgbClr val="33006F"/>
                </a:solidFill>
              </a:rPr>
              <a:t>6 </a:t>
            </a:r>
            <a:r>
              <a:rPr lang="es-PA" b="1" dirty="0">
                <a:solidFill>
                  <a:srgbClr val="33006F"/>
                </a:solidFill>
              </a:rPr>
              <a:t>y </a:t>
            </a:r>
            <a:r>
              <a:rPr lang="es-PA" b="1" dirty="0" smtClean="0">
                <a:solidFill>
                  <a:srgbClr val="33006F"/>
                </a:solidFill>
              </a:rPr>
              <a:t>7</a:t>
            </a:r>
            <a:endParaRPr lang="es-PA" b="1" dirty="0">
              <a:solidFill>
                <a:srgbClr val="33006F"/>
              </a:solidFill>
            </a:endParaRPr>
          </a:p>
        </p:txBody>
      </p:sp>
      <p:sp>
        <p:nvSpPr>
          <p:cNvPr id="6"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None/>
            </a:pPr>
            <a:endParaRPr lang="es-MX" sz="2400" dirty="0"/>
          </a:p>
          <a:p>
            <a:pPr marL="0" indent="0" algn="just">
              <a:spcBef>
                <a:spcPts val="0"/>
              </a:spcBef>
              <a:buNone/>
            </a:pPr>
            <a:endParaRPr lang="es-PA" sz="2400" dirty="0"/>
          </a:p>
        </p:txBody>
      </p:sp>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189973"/>
            <a:ext cx="4435258" cy="4435258"/>
          </a:xfrm>
          <a:prstGeom prst="rect">
            <a:avLst/>
          </a:prstGeom>
        </p:spPr>
      </p:pic>
    </p:spTree>
    <p:extLst>
      <p:ext uri="{BB962C8B-B14F-4D97-AF65-F5344CB8AC3E}">
        <p14:creationId xmlns:p14="http://schemas.microsoft.com/office/powerpoint/2010/main" val="116873557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a:bodyPr>
          <a:lstStyle/>
          <a:p>
            <a:r>
              <a:rPr lang="es-PA" b="1" dirty="0" smtClean="0">
                <a:solidFill>
                  <a:srgbClr val="33006F"/>
                </a:solidFill>
              </a:rPr>
              <a:t>Referencias</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11"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PA" dirty="0"/>
              <a:t>Medina, C. (2018). Escriba y publique su artículo científico. </a:t>
            </a:r>
            <a:r>
              <a:rPr lang="es-PA" dirty="0" smtClean="0"/>
              <a:t>Panamá.</a:t>
            </a:r>
            <a:endParaRPr lang="es-PA" dirty="0"/>
          </a:p>
          <a:p>
            <a:r>
              <a:rPr lang="es-PA" dirty="0" err="1"/>
              <a:t>Lisart</a:t>
            </a:r>
            <a:r>
              <a:rPr lang="es-PA" dirty="0"/>
              <a:t> </a:t>
            </a:r>
            <a:r>
              <a:rPr lang="es-PA" dirty="0" err="1"/>
              <a:t>Ferriols</a:t>
            </a:r>
            <a:r>
              <a:rPr lang="es-PA" dirty="0"/>
              <a:t>, R., &amp; </a:t>
            </a:r>
            <a:r>
              <a:rPr lang="es-PA" dirty="0" err="1"/>
              <a:t>Lisart</a:t>
            </a:r>
            <a:r>
              <a:rPr lang="es-PA" dirty="0"/>
              <a:t> </a:t>
            </a:r>
            <a:r>
              <a:rPr lang="es-PA" dirty="0" err="1"/>
              <a:t>Ferriols</a:t>
            </a:r>
            <a:r>
              <a:rPr lang="es-PA" dirty="0"/>
              <a:t>, F. (2005). </a:t>
            </a:r>
            <a:r>
              <a:rPr lang="es-PA" i="1" dirty="0"/>
              <a:t>Escribir y publicar un artículo científico original</a:t>
            </a:r>
            <a:r>
              <a:rPr lang="es-PA" dirty="0"/>
              <a:t>. Madrid: EDICIONES MAYO, S.A.</a:t>
            </a:r>
          </a:p>
          <a:p>
            <a:r>
              <a:rPr lang="es-PA" dirty="0"/>
              <a:t>Ramos, C. A. (2015). Los paradigmas de la investigación científica. </a:t>
            </a:r>
            <a:r>
              <a:rPr lang="es-PA" i="1" dirty="0" err="1"/>
              <a:t>Av.Psicol</a:t>
            </a:r>
            <a:r>
              <a:rPr lang="es-PA" dirty="0"/>
              <a:t>, </a:t>
            </a:r>
            <a:r>
              <a:rPr lang="es-PA" i="1" dirty="0"/>
              <a:t>23</a:t>
            </a:r>
            <a:r>
              <a:rPr lang="es-PA" dirty="0"/>
              <a:t>(1), 9–17.</a:t>
            </a:r>
          </a:p>
          <a:p>
            <a:r>
              <a:rPr lang="es-PA" dirty="0" err="1"/>
              <a:t>Articles</a:t>
            </a:r>
            <a:r>
              <a:rPr lang="es-PA" dirty="0"/>
              <a:t>, S. (2016). Artículos científicos , tipos de investigación y productividad científica en las Ciencias de la Salud. </a:t>
            </a:r>
            <a:r>
              <a:rPr lang="es-PA" i="1" dirty="0"/>
              <a:t>Rev. </a:t>
            </a:r>
            <a:r>
              <a:rPr lang="es-PA" i="1" dirty="0" err="1"/>
              <a:t>Cienc</a:t>
            </a:r>
            <a:r>
              <a:rPr lang="es-PA" i="1" dirty="0"/>
              <a:t>. Salud</a:t>
            </a:r>
            <a:r>
              <a:rPr lang="es-PA" dirty="0"/>
              <a:t>, </a:t>
            </a:r>
            <a:r>
              <a:rPr lang="es-PA" i="1" dirty="0"/>
              <a:t>14</a:t>
            </a:r>
            <a:r>
              <a:rPr lang="es-PA" dirty="0"/>
              <a:t>(1), 115–121.</a:t>
            </a:r>
          </a:p>
          <a:p>
            <a:r>
              <a:rPr lang="es-PA" dirty="0"/>
              <a:t>T, A. V., &amp; D, P. R. H. (2009). Algunas claves para escribir correctamente un artículo científico, </a:t>
            </a:r>
            <a:r>
              <a:rPr lang="es-PA" i="1" dirty="0"/>
              <a:t>80</a:t>
            </a:r>
            <a:r>
              <a:rPr lang="es-PA" dirty="0"/>
              <a:t>(1), 70–78.</a:t>
            </a:r>
          </a:p>
          <a:p>
            <a:r>
              <a:rPr lang="es-PA" dirty="0" err="1"/>
              <a:t>Guirao-Goris</a:t>
            </a:r>
            <a:r>
              <a:rPr lang="es-PA" dirty="0"/>
              <a:t>, J.A; Olmedo Salas, A; Ferrer </a:t>
            </a:r>
            <a:r>
              <a:rPr lang="es-PA" dirty="0" err="1"/>
              <a:t>Ferrandis</a:t>
            </a:r>
            <a:r>
              <a:rPr lang="es-PA" dirty="0"/>
              <a:t>, E. (2008). El artículo de revisión. </a:t>
            </a:r>
            <a:r>
              <a:rPr lang="es-PA" i="1" dirty="0"/>
              <a:t>Revista Iberoamericana de Enfermería Comunitaria</a:t>
            </a:r>
            <a:r>
              <a:rPr lang="es-PA" dirty="0"/>
              <a:t>. https://doi.org/10.1590/S0864-34662008000400011</a:t>
            </a:r>
          </a:p>
          <a:p>
            <a:pPr marL="0" lvl="0" indent="0" algn="just">
              <a:buNone/>
            </a:pPr>
            <a:endParaRPr lang="es-PA" dirty="0"/>
          </a:p>
        </p:txBody>
      </p:sp>
    </p:spTree>
    <p:extLst>
      <p:ext uri="{BB962C8B-B14F-4D97-AF65-F5344CB8AC3E}">
        <p14:creationId xmlns:p14="http://schemas.microsoft.com/office/powerpoint/2010/main" val="3146176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a:bodyPr>
          <a:lstStyle/>
          <a:p>
            <a:r>
              <a:rPr lang="es-PA" b="1" dirty="0">
                <a:solidFill>
                  <a:srgbClr val="33006F"/>
                </a:solidFill>
              </a:rPr>
              <a:t>Tema 1: Introducción</a:t>
            </a:r>
          </a:p>
        </p:txBody>
      </p:sp>
      <p:sp>
        <p:nvSpPr>
          <p:cNvPr id="6"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PA" dirty="0"/>
              <a:t> </a:t>
            </a:r>
            <a:r>
              <a:rPr lang="es-ES" dirty="0"/>
              <a:t>El camino a la publicación: Investigación Científica (Paradigma)  </a:t>
            </a:r>
            <a:endParaRPr lang="es-PA" dirty="0"/>
          </a:p>
          <a:p>
            <a:pPr lvl="0" algn="just"/>
            <a:endParaRPr lang="es-PA" dirty="0"/>
          </a:p>
        </p:txBody>
      </p:sp>
      <p:sp>
        <p:nvSpPr>
          <p:cNvPr id="8" name="CuadroTexto 7"/>
          <p:cNvSpPr txBox="1"/>
          <p:nvPr/>
        </p:nvSpPr>
        <p:spPr>
          <a:xfrm>
            <a:off x="6160425" y="1889061"/>
            <a:ext cx="5640958" cy="3785652"/>
          </a:xfrm>
          <a:prstGeom prst="rect">
            <a:avLst/>
          </a:prstGeom>
          <a:noFill/>
        </p:spPr>
        <p:txBody>
          <a:bodyPr wrap="square" rtlCol="0">
            <a:spAutoFit/>
          </a:bodyPr>
          <a:lstStyle/>
          <a:p>
            <a:pPr algn="just"/>
            <a:r>
              <a:rPr lang="es-ES" sz="2400" dirty="0"/>
              <a:t>“Se requiere delinear las características específicas descubiertas por las investigaciones exploratorias. Esta descripción podría realizarse usando métodos cualitativos y, en un estado superior de descripción, usando métodos cuantitativos. </a:t>
            </a:r>
            <a:r>
              <a:rPr lang="es-ES" sz="2400" dirty="0" err="1">
                <a:solidFill>
                  <a:schemeClr val="accent1">
                    <a:lumMod val="75000"/>
                  </a:schemeClr>
                </a:solidFill>
              </a:rPr>
              <a:t>Ej</a:t>
            </a:r>
            <a:r>
              <a:rPr lang="es-ES" sz="2400" dirty="0">
                <a:solidFill>
                  <a:schemeClr val="accent1">
                    <a:lumMod val="75000"/>
                  </a:schemeClr>
                </a:solidFill>
              </a:rPr>
              <a:t>: la caracterización o descripción de la molécula de ADN.</a:t>
            </a:r>
            <a:r>
              <a:rPr lang="es-ES" sz="2400" dirty="0"/>
              <a:t>”</a:t>
            </a:r>
          </a:p>
          <a:p>
            <a:pPr algn="just"/>
            <a:endParaRPr lang="es-ES" sz="2400" dirty="0"/>
          </a:p>
          <a:p>
            <a:pPr algn="just"/>
            <a:r>
              <a:rPr lang="es-ES" sz="1200" dirty="0"/>
              <a:t>S. </a:t>
            </a:r>
            <a:r>
              <a:rPr lang="es-ES" sz="1200" dirty="0" err="1"/>
              <a:t>Articles</a:t>
            </a:r>
            <a:r>
              <a:rPr lang="es-ES" sz="1200" dirty="0"/>
              <a:t>, “Artículos científicos , tipos de investigación y productividad científica en las Ciencias de la Salud,” vol. 14, no. 1, pp. 115–121, 2016.</a:t>
            </a:r>
            <a:endParaRPr lang="es-PA" sz="1200" dirty="0"/>
          </a:p>
        </p:txBody>
      </p:sp>
      <p:pic>
        <p:nvPicPr>
          <p:cNvPr id="4" name="Imagen 3">
            <a:extLst>
              <a:ext uri="{FF2B5EF4-FFF2-40B4-BE49-F238E27FC236}">
                <a16:creationId xmlns:a16="http://schemas.microsoft.com/office/drawing/2014/main" id="{5FD9A0AE-5403-49F5-8768-2EE81B0E2B8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320" t="9220" r="10455" b="10679"/>
          <a:stretch/>
        </p:blipFill>
        <p:spPr>
          <a:xfrm>
            <a:off x="390617" y="2105861"/>
            <a:ext cx="4660777" cy="3466321"/>
          </a:xfrm>
          <a:prstGeom prst="rect">
            <a:avLst/>
          </a:prstGeom>
        </p:spPr>
      </p:pic>
      <p:cxnSp>
        <p:nvCxnSpPr>
          <p:cNvPr id="5" name="Conector recto de flecha 4">
            <a:extLst>
              <a:ext uri="{FF2B5EF4-FFF2-40B4-BE49-F238E27FC236}">
                <a16:creationId xmlns:a16="http://schemas.microsoft.com/office/drawing/2014/main" id="{F058CF53-5988-4A3D-B9A6-E78A60A2B2AD}"/>
              </a:ext>
            </a:extLst>
          </p:cNvPr>
          <p:cNvCxnSpPr/>
          <p:nvPr/>
        </p:nvCxnSpPr>
        <p:spPr>
          <a:xfrm>
            <a:off x="5160208" y="3781887"/>
            <a:ext cx="1000217"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4552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a:bodyPr>
          <a:lstStyle/>
          <a:p>
            <a:r>
              <a:rPr lang="es-PA" b="1" dirty="0">
                <a:solidFill>
                  <a:srgbClr val="33006F"/>
                </a:solidFill>
              </a:rPr>
              <a:t>Tema 1: Introducción</a:t>
            </a:r>
          </a:p>
        </p:txBody>
      </p:sp>
      <p:sp>
        <p:nvSpPr>
          <p:cNvPr id="6"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PA" dirty="0"/>
              <a:t> </a:t>
            </a:r>
            <a:r>
              <a:rPr lang="es-ES" dirty="0"/>
              <a:t>El camino a la publicación: Investigación Científica (Paradigma)  </a:t>
            </a:r>
            <a:endParaRPr lang="es-PA" dirty="0"/>
          </a:p>
          <a:p>
            <a:pPr lvl="0" algn="just"/>
            <a:endParaRPr lang="es-PA" dirty="0"/>
          </a:p>
        </p:txBody>
      </p:sp>
      <p:sp>
        <p:nvSpPr>
          <p:cNvPr id="8" name="CuadroTexto 7"/>
          <p:cNvSpPr txBox="1"/>
          <p:nvPr/>
        </p:nvSpPr>
        <p:spPr>
          <a:xfrm>
            <a:off x="6269239" y="1866296"/>
            <a:ext cx="5640958" cy="3785652"/>
          </a:xfrm>
          <a:prstGeom prst="rect">
            <a:avLst/>
          </a:prstGeom>
          <a:noFill/>
        </p:spPr>
        <p:txBody>
          <a:bodyPr wrap="square" rtlCol="0">
            <a:spAutoFit/>
          </a:bodyPr>
          <a:lstStyle/>
          <a:p>
            <a:pPr algn="just"/>
            <a:r>
              <a:rPr lang="es-ES" sz="2400" dirty="0"/>
              <a:t>“Son aquellas que están destinadas al descubrimiento de las leyes esenciales que pueden dar cuenta del porqué existen tales o cuales propiedades y del porqué estas propiedades pueden asociarse entre sí. En esencia, se centra en explicar por qué ocurre un fenómeno o condiciones.  </a:t>
            </a:r>
            <a:r>
              <a:rPr lang="es-ES" sz="2400" dirty="0" err="1">
                <a:solidFill>
                  <a:schemeClr val="accent1">
                    <a:lumMod val="75000"/>
                  </a:schemeClr>
                </a:solidFill>
              </a:rPr>
              <a:t>Ej</a:t>
            </a:r>
            <a:r>
              <a:rPr lang="es-ES" sz="2400" dirty="0">
                <a:solidFill>
                  <a:schemeClr val="accent1">
                    <a:lumMod val="75000"/>
                  </a:schemeClr>
                </a:solidFill>
              </a:rPr>
              <a:t>: la causa de la fuerza de gravedad.</a:t>
            </a:r>
            <a:r>
              <a:rPr lang="es-ES" sz="2400" dirty="0"/>
              <a:t>”</a:t>
            </a:r>
          </a:p>
          <a:p>
            <a:pPr algn="just"/>
            <a:endParaRPr lang="es-ES" sz="2400" dirty="0"/>
          </a:p>
          <a:p>
            <a:pPr algn="just"/>
            <a:r>
              <a:rPr lang="es-ES" sz="1200" dirty="0"/>
              <a:t>S. </a:t>
            </a:r>
            <a:r>
              <a:rPr lang="es-ES" sz="1200" dirty="0" err="1"/>
              <a:t>Articles</a:t>
            </a:r>
            <a:r>
              <a:rPr lang="es-ES" sz="1200" dirty="0"/>
              <a:t>, “Artículos científicos , tipos de investigación y productividad científica en las Ciencias de la Salud,” vol. 14, no. 1, pp. 115–121, 2016.</a:t>
            </a:r>
            <a:endParaRPr lang="es-PA" sz="1200" dirty="0"/>
          </a:p>
        </p:txBody>
      </p:sp>
      <p:pic>
        <p:nvPicPr>
          <p:cNvPr id="4" name="Imagen 3">
            <a:extLst>
              <a:ext uri="{FF2B5EF4-FFF2-40B4-BE49-F238E27FC236}">
                <a16:creationId xmlns:a16="http://schemas.microsoft.com/office/drawing/2014/main" id="{5FD9A0AE-5403-49F5-8768-2EE81B0E2B8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320" t="9220" r="10455" b="10679"/>
          <a:stretch/>
        </p:blipFill>
        <p:spPr>
          <a:xfrm>
            <a:off x="390617" y="2105861"/>
            <a:ext cx="4660777" cy="3466321"/>
          </a:xfrm>
          <a:prstGeom prst="rect">
            <a:avLst/>
          </a:prstGeom>
        </p:spPr>
      </p:pic>
      <p:cxnSp>
        <p:nvCxnSpPr>
          <p:cNvPr id="5" name="Conector recto de flecha 4">
            <a:extLst>
              <a:ext uri="{FF2B5EF4-FFF2-40B4-BE49-F238E27FC236}">
                <a16:creationId xmlns:a16="http://schemas.microsoft.com/office/drawing/2014/main" id="{F058CF53-5988-4A3D-B9A6-E78A60A2B2AD}"/>
              </a:ext>
            </a:extLst>
          </p:cNvPr>
          <p:cNvCxnSpPr/>
          <p:nvPr/>
        </p:nvCxnSpPr>
        <p:spPr>
          <a:xfrm>
            <a:off x="5160208" y="5042516"/>
            <a:ext cx="1000217"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63371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a:bodyPr>
          <a:lstStyle/>
          <a:p>
            <a:r>
              <a:rPr lang="es-PA" b="1" dirty="0">
                <a:solidFill>
                  <a:srgbClr val="33006F"/>
                </a:solidFill>
              </a:rPr>
              <a:t>Tema 1: Introducción</a:t>
            </a:r>
          </a:p>
        </p:txBody>
      </p:sp>
      <p:sp>
        <p:nvSpPr>
          <p:cNvPr id="6"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PA" dirty="0"/>
              <a:t> </a:t>
            </a:r>
            <a:r>
              <a:rPr lang="es-ES" dirty="0"/>
              <a:t>El camino a la publicación: Investigación Científica (Paradigma)  </a:t>
            </a:r>
            <a:endParaRPr lang="es-PA" dirty="0"/>
          </a:p>
          <a:p>
            <a:pPr lvl="0" algn="just"/>
            <a:endParaRPr lang="es-PA" dirty="0"/>
          </a:p>
        </p:txBody>
      </p:sp>
      <p:sp>
        <p:nvSpPr>
          <p:cNvPr id="8" name="CuadroTexto 7"/>
          <p:cNvSpPr txBox="1"/>
          <p:nvPr/>
        </p:nvSpPr>
        <p:spPr>
          <a:xfrm>
            <a:off x="4669654" y="1992361"/>
            <a:ext cx="7067304" cy="3323987"/>
          </a:xfrm>
          <a:prstGeom prst="rect">
            <a:avLst/>
          </a:prstGeom>
          <a:noFill/>
        </p:spPr>
        <p:txBody>
          <a:bodyPr wrap="square" rtlCol="0">
            <a:spAutoFit/>
          </a:bodyPr>
          <a:lstStyle/>
          <a:p>
            <a:pPr algn="just"/>
            <a:r>
              <a:rPr lang="es-ES" sz="2400" dirty="0"/>
              <a:t>“Uno de los motivos para el rechazo de un manuscrito, es debido a que los autores no resuelven correctamente, desde el punto de vista metodológico, la concatenación que existe entre los tipos de investigación, los diseños de investigación, y los objetivos propuestos en estos contextos metodológicos.” </a:t>
            </a:r>
          </a:p>
          <a:p>
            <a:pPr algn="just"/>
            <a:endParaRPr lang="es-ES" dirty="0"/>
          </a:p>
          <a:p>
            <a:pPr algn="just"/>
            <a:r>
              <a:rPr lang="es-ES" sz="1200" dirty="0"/>
              <a:t>S. </a:t>
            </a:r>
            <a:r>
              <a:rPr lang="es-ES" sz="1200" dirty="0" err="1"/>
              <a:t>Articles</a:t>
            </a:r>
            <a:r>
              <a:rPr lang="es-ES" sz="1200" dirty="0"/>
              <a:t>, “Artículos científicos , tipos de investigación y productividad científica en las Ciencias de la Salud,” vol. 14, no. 1, pp. 115–121, 2016.</a:t>
            </a:r>
            <a:endParaRPr lang="es-PA" sz="1200" dirty="0"/>
          </a:p>
        </p:txBody>
      </p:sp>
      <p:pic>
        <p:nvPicPr>
          <p:cNvPr id="3074" name="Picture 2" descr="Imagen relacionada">
            <a:extLst>
              <a:ext uri="{FF2B5EF4-FFF2-40B4-BE49-F238E27FC236}">
                <a16:creationId xmlns:a16="http://schemas.microsoft.com/office/drawing/2014/main" id="{6354FE5C-53C5-489A-92A7-EC022856145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54" t="8107" r="8937" b="7067"/>
          <a:stretch/>
        </p:blipFill>
        <p:spPr bwMode="auto">
          <a:xfrm>
            <a:off x="1260629" y="1992361"/>
            <a:ext cx="2139519" cy="304761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98417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a:bodyPr>
          <a:lstStyle/>
          <a:p>
            <a:r>
              <a:rPr lang="es-PA" b="1" dirty="0">
                <a:solidFill>
                  <a:srgbClr val="33006F"/>
                </a:solidFill>
              </a:rPr>
              <a:t>Tema 1: Introducción</a:t>
            </a:r>
          </a:p>
        </p:txBody>
      </p:sp>
      <p:sp>
        <p:nvSpPr>
          <p:cNvPr id="6"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PA" dirty="0"/>
              <a:t> </a:t>
            </a:r>
            <a:r>
              <a:rPr lang="es-ES" dirty="0"/>
              <a:t>El camino a la publicación: Tipo de artículo</a:t>
            </a:r>
          </a:p>
          <a:p>
            <a:pPr algn="just"/>
            <a:endParaRPr lang="es-PA" dirty="0"/>
          </a:p>
          <a:p>
            <a:pPr lvl="0" algn="just"/>
            <a:endParaRPr lang="es-PA" dirty="0"/>
          </a:p>
        </p:txBody>
      </p:sp>
      <p:sp>
        <p:nvSpPr>
          <p:cNvPr id="80" name="CuadroTexto 79">
            <a:extLst>
              <a:ext uri="{FF2B5EF4-FFF2-40B4-BE49-F238E27FC236}">
                <a16:creationId xmlns:a16="http://schemas.microsoft.com/office/drawing/2014/main" id="{0B0D86A4-3030-44A5-A1A2-012AC1A0E692}"/>
              </a:ext>
            </a:extLst>
          </p:cNvPr>
          <p:cNvSpPr txBox="1"/>
          <p:nvPr/>
        </p:nvSpPr>
        <p:spPr>
          <a:xfrm>
            <a:off x="838200" y="2059620"/>
            <a:ext cx="10822558" cy="1938992"/>
          </a:xfrm>
          <a:prstGeom prst="rect">
            <a:avLst/>
          </a:prstGeom>
          <a:noFill/>
        </p:spPr>
        <p:txBody>
          <a:bodyPr wrap="square" rtlCol="0">
            <a:spAutoFit/>
          </a:bodyPr>
          <a:lstStyle/>
          <a:p>
            <a:pPr marL="457200" indent="-457200" algn="just">
              <a:buFont typeface="+mj-lt"/>
              <a:buAutoNum type="arabicPeriod"/>
            </a:pPr>
            <a:r>
              <a:rPr lang="es-ES" sz="2400" u="sng" dirty="0"/>
              <a:t>Artículos originales (Estándar):</a:t>
            </a:r>
          </a:p>
          <a:p>
            <a:pPr algn="just"/>
            <a:endParaRPr lang="es-ES" sz="2400" dirty="0"/>
          </a:p>
          <a:p>
            <a:pPr algn="just"/>
            <a:r>
              <a:rPr lang="es-ES" sz="2400" dirty="0"/>
              <a:t>Tienen como objetivo difundir de manera clara y precisa, los resultados originales de una investigación o proyecto realizado sobre un área determinada del conocimiento. También puede fomentar el desarrollo de métodos experimentales innovadores.</a:t>
            </a:r>
          </a:p>
        </p:txBody>
      </p:sp>
    </p:spTree>
    <p:extLst>
      <p:ext uri="{BB962C8B-B14F-4D97-AF65-F5344CB8AC3E}">
        <p14:creationId xmlns:p14="http://schemas.microsoft.com/office/powerpoint/2010/main" val="2761946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a:bodyPr>
          <a:lstStyle/>
          <a:p>
            <a:r>
              <a:rPr lang="es-PA" b="1" dirty="0">
                <a:solidFill>
                  <a:srgbClr val="33006F"/>
                </a:solidFill>
              </a:rPr>
              <a:t>Tema 1: Introducción</a:t>
            </a:r>
          </a:p>
        </p:txBody>
      </p:sp>
      <p:sp>
        <p:nvSpPr>
          <p:cNvPr id="6"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PA" dirty="0"/>
              <a:t> </a:t>
            </a:r>
            <a:r>
              <a:rPr lang="es-ES" dirty="0"/>
              <a:t>El camino a la publicación: Tipo de artículo</a:t>
            </a:r>
          </a:p>
          <a:p>
            <a:pPr algn="just"/>
            <a:endParaRPr lang="es-PA" dirty="0"/>
          </a:p>
          <a:p>
            <a:pPr lvl="0" algn="just"/>
            <a:endParaRPr lang="es-PA" dirty="0"/>
          </a:p>
        </p:txBody>
      </p:sp>
      <p:sp>
        <p:nvSpPr>
          <p:cNvPr id="80" name="CuadroTexto 79">
            <a:extLst>
              <a:ext uri="{FF2B5EF4-FFF2-40B4-BE49-F238E27FC236}">
                <a16:creationId xmlns:a16="http://schemas.microsoft.com/office/drawing/2014/main" id="{0B0D86A4-3030-44A5-A1A2-012AC1A0E692}"/>
              </a:ext>
            </a:extLst>
          </p:cNvPr>
          <p:cNvSpPr txBox="1"/>
          <p:nvPr/>
        </p:nvSpPr>
        <p:spPr>
          <a:xfrm>
            <a:off x="838200" y="2059620"/>
            <a:ext cx="10822558" cy="1569660"/>
          </a:xfrm>
          <a:prstGeom prst="rect">
            <a:avLst/>
          </a:prstGeom>
          <a:noFill/>
        </p:spPr>
        <p:txBody>
          <a:bodyPr wrap="square" rtlCol="0">
            <a:spAutoFit/>
          </a:bodyPr>
          <a:lstStyle/>
          <a:p>
            <a:pPr marL="457200" indent="-457200" algn="just">
              <a:buFont typeface="+mj-lt"/>
              <a:buAutoNum type="arabicPeriod"/>
            </a:pPr>
            <a:r>
              <a:rPr lang="es-ES" sz="2400" u="sng" dirty="0"/>
              <a:t>Artículos originales (Estándar):</a:t>
            </a:r>
          </a:p>
          <a:p>
            <a:pPr algn="just"/>
            <a:endParaRPr lang="es-ES" sz="2400" dirty="0"/>
          </a:p>
          <a:p>
            <a:pPr algn="just"/>
            <a:r>
              <a:rPr lang="es-ES" sz="2400" dirty="0"/>
              <a:t>Tienen una estructura estandarizada (titulo, resumen, palabras claves, introducción, materiales y métodos, resultados, discusión, conclusiones y referencias).</a:t>
            </a:r>
          </a:p>
        </p:txBody>
      </p:sp>
    </p:spTree>
    <p:extLst>
      <p:ext uri="{BB962C8B-B14F-4D97-AF65-F5344CB8AC3E}">
        <p14:creationId xmlns:p14="http://schemas.microsoft.com/office/powerpoint/2010/main" val="10975327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a:bodyPr>
          <a:lstStyle/>
          <a:p>
            <a:r>
              <a:rPr lang="es-PA" b="1" dirty="0">
                <a:solidFill>
                  <a:srgbClr val="33006F"/>
                </a:solidFill>
              </a:rPr>
              <a:t>Tema 1: Introducción</a:t>
            </a:r>
          </a:p>
        </p:txBody>
      </p:sp>
      <p:sp>
        <p:nvSpPr>
          <p:cNvPr id="6"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PA" dirty="0"/>
              <a:t> </a:t>
            </a:r>
            <a:r>
              <a:rPr lang="es-ES" dirty="0"/>
              <a:t>El camino a la publicación: Tipo de artículo</a:t>
            </a:r>
          </a:p>
          <a:p>
            <a:pPr algn="just"/>
            <a:endParaRPr lang="es-PA" dirty="0"/>
          </a:p>
          <a:p>
            <a:pPr lvl="0" algn="just"/>
            <a:endParaRPr lang="es-PA" dirty="0"/>
          </a:p>
        </p:txBody>
      </p:sp>
      <p:sp>
        <p:nvSpPr>
          <p:cNvPr id="80" name="CuadroTexto 79">
            <a:extLst>
              <a:ext uri="{FF2B5EF4-FFF2-40B4-BE49-F238E27FC236}">
                <a16:creationId xmlns:a16="http://schemas.microsoft.com/office/drawing/2014/main" id="{0B0D86A4-3030-44A5-A1A2-012AC1A0E692}"/>
              </a:ext>
            </a:extLst>
          </p:cNvPr>
          <p:cNvSpPr txBox="1"/>
          <p:nvPr/>
        </p:nvSpPr>
        <p:spPr>
          <a:xfrm>
            <a:off x="838200" y="2059620"/>
            <a:ext cx="10822558" cy="2677656"/>
          </a:xfrm>
          <a:prstGeom prst="rect">
            <a:avLst/>
          </a:prstGeom>
          <a:noFill/>
        </p:spPr>
        <p:txBody>
          <a:bodyPr wrap="square" rtlCol="0">
            <a:spAutoFit/>
          </a:bodyPr>
          <a:lstStyle/>
          <a:p>
            <a:pPr marL="457200" indent="-457200" algn="just">
              <a:buFont typeface="+mj-lt"/>
              <a:buAutoNum type="arabicPeriod" startAt="2"/>
            </a:pPr>
            <a:r>
              <a:rPr lang="es-ES" sz="2400" u="sng" dirty="0"/>
              <a:t>Artículos de revisión:</a:t>
            </a:r>
          </a:p>
          <a:p>
            <a:pPr algn="just"/>
            <a:endParaRPr lang="es-ES" sz="2400" dirty="0"/>
          </a:p>
          <a:p>
            <a:pPr algn="just"/>
            <a:r>
              <a:rPr lang="es-ES" sz="2400" dirty="0"/>
              <a:t>Proporcionan una visión general de la literatura existente en un campo, resume y organiza los resultados de investigaciones recientes de una manera novedosa que integra y agrega la comprensión para trabajar en el campo, a menudo identifica problemas o problemas específicos y analiza información del trabajo publicado disponible sobre el tema con una perspectiva equilibrada.</a:t>
            </a:r>
          </a:p>
        </p:txBody>
      </p:sp>
    </p:spTree>
    <p:extLst>
      <p:ext uri="{BB962C8B-B14F-4D97-AF65-F5344CB8AC3E}">
        <p14:creationId xmlns:p14="http://schemas.microsoft.com/office/powerpoint/2010/main" val="2637330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a:bodyPr>
          <a:lstStyle/>
          <a:p>
            <a:r>
              <a:rPr lang="es-PA" b="1" dirty="0">
                <a:solidFill>
                  <a:srgbClr val="33006F"/>
                </a:solidFill>
              </a:rPr>
              <a:t>Tema 1: Introducción</a:t>
            </a:r>
          </a:p>
        </p:txBody>
      </p:sp>
      <p:sp>
        <p:nvSpPr>
          <p:cNvPr id="6"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PA" dirty="0"/>
              <a:t> </a:t>
            </a:r>
            <a:r>
              <a:rPr lang="es-ES" dirty="0"/>
              <a:t>El camino a la publicación: Tipo de artículo</a:t>
            </a:r>
          </a:p>
          <a:p>
            <a:pPr algn="just"/>
            <a:endParaRPr lang="es-PA" dirty="0"/>
          </a:p>
          <a:p>
            <a:pPr lvl="0" algn="just"/>
            <a:endParaRPr lang="es-PA" dirty="0"/>
          </a:p>
        </p:txBody>
      </p:sp>
      <p:sp>
        <p:nvSpPr>
          <p:cNvPr id="80" name="CuadroTexto 79">
            <a:extLst>
              <a:ext uri="{FF2B5EF4-FFF2-40B4-BE49-F238E27FC236}">
                <a16:creationId xmlns:a16="http://schemas.microsoft.com/office/drawing/2014/main" id="{0B0D86A4-3030-44A5-A1A2-012AC1A0E692}"/>
              </a:ext>
            </a:extLst>
          </p:cNvPr>
          <p:cNvSpPr txBox="1"/>
          <p:nvPr/>
        </p:nvSpPr>
        <p:spPr>
          <a:xfrm>
            <a:off x="838200" y="2059620"/>
            <a:ext cx="10822558" cy="1938992"/>
          </a:xfrm>
          <a:prstGeom prst="rect">
            <a:avLst/>
          </a:prstGeom>
          <a:noFill/>
        </p:spPr>
        <p:txBody>
          <a:bodyPr wrap="square" rtlCol="0">
            <a:spAutoFit/>
          </a:bodyPr>
          <a:lstStyle/>
          <a:p>
            <a:pPr marL="457200" indent="-457200" algn="just">
              <a:buFont typeface="+mj-lt"/>
              <a:buAutoNum type="arabicPeriod" startAt="2"/>
            </a:pPr>
            <a:r>
              <a:rPr lang="es-ES" sz="2400" u="sng" dirty="0"/>
              <a:t>Artículos de revisión:</a:t>
            </a:r>
          </a:p>
          <a:p>
            <a:pPr algn="just"/>
            <a:endParaRPr lang="es-ES" sz="2400" dirty="0"/>
          </a:p>
          <a:p>
            <a:pPr algn="just"/>
            <a:r>
              <a:rPr lang="es-ES" sz="2400" dirty="0"/>
              <a:t>En cuanto a su estructura es adaptable (título, resumen, palabras claves, introducción, y varias secciones dividas sobre la temática (revisiones de literatura, revisiones sistemáticas y metanálisis.), conclusiones y referencias).</a:t>
            </a:r>
          </a:p>
        </p:txBody>
      </p:sp>
    </p:spTree>
    <p:extLst>
      <p:ext uri="{BB962C8B-B14F-4D97-AF65-F5344CB8AC3E}">
        <p14:creationId xmlns:p14="http://schemas.microsoft.com/office/powerpoint/2010/main" val="1605570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a:bodyPr>
          <a:lstStyle/>
          <a:p>
            <a:r>
              <a:rPr lang="es-PA" b="1" dirty="0">
                <a:solidFill>
                  <a:srgbClr val="33006F"/>
                </a:solidFill>
              </a:rPr>
              <a:t>Tema 1: Introducción</a:t>
            </a:r>
          </a:p>
        </p:txBody>
      </p:sp>
      <p:sp>
        <p:nvSpPr>
          <p:cNvPr id="6"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PA" dirty="0"/>
              <a:t> </a:t>
            </a:r>
            <a:r>
              <a:rPr lang="es-ES" dirty="0"/>
              <a:t>El camino a la publicación: Tipo de artículo</a:t>
            </a:r>
          </a:p>
          <a:p>
            <a:pPr algn="just"/>
            <a:endParaRPr lang="es-PA" dirty="0"/>
          </a:p>
          <a:p>
            <a:pPr lvl="0" algn="just"/>
            <a:endParaRPr lang="es-PA" dirty="0"/>
          </a:p>
        </p:txBody>
      </p:sp>
      <p:sp>
        <p:nvSpPr>
          <p:cNvPr id="80" name="CuadroTexto 79">
            <a:extLst>
              <a:ext uri="{FF2B5EF4-FFF2-40B4-BE49-F238E27FC236}">
                <a16:creationId xmlns:a16="http://schemas.microsoft.com/office/drawing/2014/main" id="{0B0D86A4-3030-44A5-A1A2-012AC1A0E692}"/>
              </a:ext>
            </a:extLst>
          </p:cNvPr>
          <p:cNvSpPr txBox="1"/>
          <p:nvPr/>
        </p:nvSpPr>
        <p:spPr>
          <a:xfrm>
            <a:off x="838200" y="2059620"/>
            <a:ext cx="10822558" cy="1938992"/>
          </a:xfrm>
          <a:prstGeom prst="rect">
            <a:avLst/>
          </a:prstGeom>
          <a:noFill/>
        </p:spPr>
        <p:txBody>
          <a:bodyPr wrap="square" rtlCol="0">
            <a:spAutoFit/>
          </a:bodyPr>
          <a:lstStyle/>
          <a:p>
            <a:pPr marL="457200" indent="-457200" algn="just">
              <a:buFont typeface="+mj-lt"/>
              <a:buAutoNum type="arabicPeriod" startAt="3"/>
            </a:pPr>
            <a:r>
              <a:rPr lang="es-ES" sz="2400" u="sng" dirty="0"/>
              <a:t>Caso clínico:</a:t>
            </a:r>
          </a:p>
          <a:p>
            <a:pPr algn="just"/>
            <a:endParaRPr lang="es-ES" sz="2400" dirty="0"/>
          </a:p>
          <a:p>
            <a:pPr algn="just"/>
            <a:r>
              <a:rPr lang="es-ES" sz="2400" dirty="0"/>
              <a:t>Exposición de un caso clínico que sea de interés por sus particularidades, rareza, tratamiento empleado, etc. Y que aporte datos importantes o novedosos sobre una determinada patología o tratamiento.</a:t>
            </a:r>
          </a:p>
        </p:txBody>
      </p:sp>
    </p:spTree>
    <p:extLst>
      <p:ext uri="{BB962C8B-B14F-4D97-AF65-F5344CB8AC3E}">
        <p14:creationId xmlns:p14="http://schemas.microsoft.com/office/powerpoint/2010/main" val="38386887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a:bodyPr>
          <a:lstStyle/>
          <a:p>
            <a:r>
              <a:rPr lang="es-PA" b="1" dirty="0">
                <a:solidFill>
                  <a:srgbClr val="33006F"/>
                </a:solidFill>
              </a:rPr>
              <a:t>Tema 1: Introducción</a:t>
            </a:r>
          </a:p>
        </p:txBody>
      </p:sp>
      <p:sp>
        <p:nvSpPr>
          <p:cNvPr id="6"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PA" dirty="0"/>
              <a:t> </a:t>
            </a:r>
            <a:r>
              <a:rPr lang="es-ES" dirty="0"/>
              <a:t>El camino a la publicación: Tipo de artículo</a:t>
            </a:r>
          </a:p>
          <a:p>
            <a:pPr algn="just"/>
            <a:endParaRPr lang="es-PA" dirty="0"/>
          </a:p>
          <a:p>
            <a:pPr lvl="0" algn="just"/>
            <a:endParaRPr lang="es-PA" dirty="0"/>
          </a:p>
        </p:txBody>
      </p:sp>
      <p:sp>
        <p:nvSpPr>
          <p:cNvPr id="80" name="CuadroTexto 79">
            <a:extLst>
              <a:ext uri="{FF2B5EF4-FFF2-40B4-BE49-F238E27FC236}">
                <a16:creationId xmlns:a16="http://schemas.microsoft.com/office/drawing/2014/main" id="{0B0D86A4-3030-44A5-A1A2-012AC1A0E692}"/>
              </a:ext>
            </a:extLst>
          </p:cNvPr>
          <p:cNvSpPr txBox="1"/>
          <p:nvPr/>
        </p:nvSpPr>
        <p:spPr>
          <a:xfrm>
            <a:off x="838200" y="2059620"/>
            <a:ext cx="10822558" cy="1938992"/>
          </a:xfrm>
          <a:prstGeom prst="rect">
            <a:avLst/>
          </a:prstGeom>
          <a:noFill/>
        </p:spPr>
        <p:txBody>
          <a:bodyPr wrap="square" rtlCol="0">
            <a:spAutoFit/>
          </a:bodyPr>
          <a:lstStyle/>
          <a:p>
            <a:pPr marL="457200" indent="-457200" algn="just">
              <a:buFont typeface="+mj-lt"/>
              <a:buAutoNum type="arabicPeriod" startAt="3"/>
            </a:pPr>
            <a:r>
              <a:rPr lang="es-ES" sz="2400" u="sng" dirty="0"/>
              <a:t>Caso clínico:</a:t>
            </a:r>
          </a:p>
          <a:p>
            <a:pPr algn="just"/>
            <a:endParaRPr lang="es-ES" sz="2400" dirty="0"/>
          </a:p>
          <a:p>
            <a:pPr algn="just"/>
            <a:r>
              <a:rPr lang="es-ES" sz="2400" dirty="0"/>
              <a:t>En cuanto a su estructura es adaptable (título, resumen, palabras claves, introducción, descripción del caso (gráficas, imágenes de analíticas o técnicas de diagnóstico), conclusiones y referencias).</a:t>
            </a:r>
          </a:p>
        </p:txBody>
      </p:sp>
    </p:spTree>
    <p:extLst>
      <p:ext uri="{BB962C8B-B14F-4D97-AF65-F5344CB8AC3E}">
        <p14:creationId xmlns:p14="http://schemas.microsoft.com/office/powerpoint/2010/main" val="1071077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lstStyle/>
          <a:p>
            <a:r>
              <a:rPr lang="es-MX" b="1" dirty="0">
                <a:solidFill>
                  <a:srgbClr val="33006F"/>
                </a:solidFill>
              </a:rPr>
              <a:t>Agradecimientos</a:t>
            </a:r>
            <a:endParaRPr lang="es-PA" b="1" dirty="0">
              <a:solidFill>
                <a:srgbClr val="33006F"/>
              </a:solidFill>
            </a:endParaRPr>
          </a:p>
        </p:txBody>
      </p:sp>
      <p:sp>
        <p:nvSpPr>
          <p:cNvPr id="6" name="Marcador de contenido 2"/>
          <p:cNvSpPr>
            <a:spLocks noGrp="1"/>
          </p:cNvSpPr>
          <p:nvPr/>
        </p:nvSpPr>
        <p:spPr>
          <a:xfrm>
            <a:off x="838200" y="1328844"/>
            <a:ext cx="10515600" cy="37656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spcAft>
                <a:spcPts val="1200"/>
              </a:spcAft>
              <a:buNone/>
            </a:pPr>
            <a:r>
              <a:rPr lang="es-PA" sz="2400" dirty="0"/>
              <a:t>Lo primero de todo, me gustaría agradecer al Dr. Carlos Medina, por facilitar el material y la estructura del seminario anterior. Con el objetivo, de incluir dichos conceptos y experiencia dentro del esquema del nuevo seminario propuesto.</a:t>
            </a:r>
          </a:p>
        </p:txBody>
      </p:sp>
      <p:pic>
        <p:nvPicPr>
          <p:cNvPr id="4" name="Imagen 3"/>
          <p:cNvPicPr>
            <a:picLocks noChangeAspect="1"/>
          </p:cNvPicPr>
          <p:nvPr/>
        </p:nvPicPr>
        <p:blipFill>
          <a:blip r:embed="rId3"/>
          <a:stretch>
            <a:fillRect/>
          </a:stretch>
        </p:blipFill>
        <p:spPr>
          <a:xfrm>
            <a:off x="6526455" y="2498093"/>
            <a:ext cx="5468810" cy="3032468"/>
          </a:xfrm>
          <a:prstGeom prst="rect">
            <a:avLst/>
          </a:prstGeom>
        </p:spPr>
      </p:pic>
    </p:spTree>
    <p:extLst>
      <p:ext uri="{BB962C8B-B14F-4D97-AF65-F5344CB8AC3E}">
        <p14:creationId xmlns:p14="http://schemas.microsoft.com/office/powerpoint/2010/main" val="26417482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a:bodyPr>
          <a:lstStyle/>
          <a:p>
            <a:r>
              <a:rPr lang="es-PA" b="1" dirty="0">
                <a:solidFill>
                  <a:srgbClr val="33006F"/>
                </a:solidFill>
              </a:rPr>
              <a:t>Tema 1: Introducción</a:t>
            </a:r>
          </a:p>
        </p:txBody>
      </p:sp>
      <p:sp>
        <p:nvSpPr>
          <p:cNvPr id="6"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PA" dirty="0"/>
              <a:t> </a:t>
            </a:r>
            <a:r>
              <a:rPr lang="es-ES" dirty="0"/>
              <a:t>El camino a la publicación: Identificación  de la revista</a:t>
            </a:r>
          </a:p>
          <a:p>
            <a:pPr algn="just"/>
            <a:endParaRPr lang="es-ES" dirty="0"/>
          </a:p>
          <a:p>
            <a:pPr algn="just"/>
            <a:endParaRPr lang="es-PA" dirty="0"/>
          </a:p>
          <a:p>
            <a:pPr lvl="0" algn="just"/>
            <a:endParaRPr lang="es-PA" dirty="0"/>
          </a:p>
        </p:txBody>
      </p:sp>
      <p:sp>
        <p:nvSpPr>
          <p:cNvPr id="80" name="CuadroTexto 79">
            <a:extLst>
              <a:ext uri="{FF2B5EF4-FFF2-40B4-BE49-F238E27FC236}">
                <a16:creationId xmlns:a16="http://schemas.microsoft.com/office/drawing/2014/main" id="{0B0D86A4-3030-44A5-A1A2-012AC1A0E692}"/>
              </a:ext>
            </a:extLst>
          </p:cNvPr>
          <p:cNvSpPr txBox="1"/>
          <p:nvPr/>
        </p:nvSpPr>
        <p:spPr>
          <a:xfrm>
            <a:off x="4805101" y="1905506"/>
            <a:ext cx="6285370" cy="3046988"/>
          </a:xfrm>
          <a:prstGeom prst="rect">
            <a:avLst/>
          </a:prstGeom>
          <a:noFill/>
        </p:spPr>
        <p:txBody>
          <a:bodyPr wrap="square" rtlCol="0">
            <a:spAutoFit/>
          </a:bodyPr>
          <a:lstStyle/>
          <a:p>
            <a:pPr marL="457200" indent="-457200" algn="just">
              <a:buFont typeface="Arial" panose="020B0604020202020204" pitchFamily="34" charset="0"/>
              <a:buChar char="•"/>
            </a:pPr>
            <a:r>
              <a:rPr lang="es-ES" sz="2400" dirty="0"/>
              <a:t>Identifique las áreas </a:t>
            </a:r>
            <a:r>
              <a:rPr lang="es-ES" sz="2400" dirty="0" smtClean="0"/>
              <a:t>temáticas.</a:t>
            </a:r>
            <a:endParaRPr lang="es-ES" sz="2400" dirty="0"/>
          </a:p>
          <a:p>
            <a:pPr marL="457200" indent="-457200" algn="just">
              <a:buFont typeface="Arial" panose="020B0604020202020204" pitchFamily="34" charset="0"/>
              <a:buChar char="•"/>
            </a:pPr>
            <a:r>
              <a:rPr lang="es-ES" sz="2400" dirty="0"/>
              <a:t>Identifique 1 o 2 posibles </a:t>
            </a:r>
            <a:r>
              <a:rPr lang="es-ES" sz="2400" dirty="0" smtClean="0"/>
              <a:t>revistas.</a:t>
            </a:r>
            <a:endParaRPr lang="es-ES" sz="2400" dirty="0"/>
          </a:p>
          <a:p>
            <a:pPr marL="457200" indent="-457200" algn="just">
              <a:buFont typeface="Arial" panose="020B0604020202020204" pitchFamily="34" charset="0"/>
              <a:buChar char="•"/>
            </a:pPr>
            <a:r>
              <a:rPr lang="es-ES" sz="2400" dirty="0"/>
              <a:t>Lea un número de la </a:t>
            </a:r>
            <a:r>
              <a:rPr lang="es-ES" sz="2400" dirty="0" smtClean="0"/>
              <a:t>revista.</a:t>
            </a:r>
            <a:endParaRPr lang="es-ES" sz="2400" dirty="0"/>
          </a:p>
          <a:p>
            <a:pPr marL="457200" indent="-457200" algn="just">
              <a:buFont typeface="Arial" panose="020B0604020202020204" pitchFamily="34" charset="0"/>
              <a:buChar char="•"/>
            </a:pPr>
            <a:r>
              <a:rPr lang="es-ES" sz="2400" dirty="0"/>
              <a:t>Lea las pautas del autor y las </a:t>
            </a:r>
            <a:r>
              <a:rPr lang="es-ES" sz="2400" dirty="0" smtClean="0"/>
              <a:t>políticas.</a:t>
            </a:r>
            <a:endParaRPr lang="es-ES" sz="2400" dirty="0"/>
          </a:p>
          <a:p>
            <a:pPr marL="457200" indent="-457200" algn="just">
              <a:buFont typeface="Arial" panose="020B0604020202020204" pitchFamily="34" charset="0"/>
              <a:buChar char="•"/>
            </a:pPr>
            <a:r>
              <a:rPr lang="es-ES" sz="2400" dirty="0"/>
              <a:t>Identifique el acceso, arbitraje e indexaciones de la </a:t>
            </a:r>
            <a:r>
              <a:rPr lang="es-ES" sz="2400" dirty="0" smtClean="0"/>
              <a:t>revista.</a:t>
            </a:r>
            <a:endParaRPr lang="es-ES" sz="2400" dirty="0"/>
          </a:p>
          <a:p>
            <a:pPr marL="457200" indent="-457200" algn="just">
              <a:buFont typeface="Arial" panose="020B0604020202020204" pitchFamily="34" charset="0"/>
              <a:buChar char="•"/>
            </a:pPr>
            <a:r>
              <a:rPr lang="es-ES" sz="2400" dirty="0"/>
              <a:t>Tareas administrativas: registro, plantilla y </a:t>
            </a:r>
            <a:r>
              <a:rPr lang="es-ES" sz="2400" dirty="0" smtClean="0"/>
              <a:t>envió.</a:t>
            </a:r>
            <a:endParaRPr lang="es-ES" sz="2400" dirty="0"/>
          </a:p>
        </p:txBody>
      </p:sp>
      <p:pic>
        <p:nvPicPr>
          <p:cNvPr id="5" name="Imagen 4">
            <a:extLst>
              <a:ext uri="{FF2B5EF4-FFF2-40B4-BE49-F238E27FC236}">
                <a16:creationId xmlns:a16="http://schemas.microsoft.com/office/drawing/2014/main" id="{49E57DB8-49DE-434A-9DA8-7289A820CA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529" y="2143289"/>
            <a:ext cx="2822807" cy="2606264"/>
          </a:xfrm>
          <a:prstGeom prst="rect">
            <a:avLst/>
          </a:prstGeom>
          <a:ln w="3175">
            <a:solidFill>
              <a:schemeClr val="tx1"/>
            </a:solidFill>
          </a:ln>
        </p:spPr>
      </p:pic>
      <p:pic>
        <p:nvPicPr>
          <p:cNvPr id="7" name="Imagen 6">
            <a:extLst>
              <a:ext uri="{FF2B5EF4-FFF2-40B4-BE49-F238E27FC236}">
                <a16:creationId xmlns:a16="http://schemas.microsoft.com/office/drawing/2014/main" id="{F35755B1-2589-43AF-8161-C5E25D3271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2525" y="3978492"/>
            <a:ext cx="1383621" cy="1383621"/>
          </a:xfrm>
          <a:prstGeom prst="rect">
            <a:avLst/>
          </a:prstGeom>
        </p:spPr>
      </p:pic>
    </p:spTree>
    <p:extLst>
      <p:ext uri="{BB962C8B-B14F-4D97-AF65-F5344CB8AC3E}">
        <p14:creationId xmlns:p14="http://schemas.microsoft.com/office/powerpoint/2010/main" val="5719118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a:bodyPr>
          <a:lstStyle/>
          <a:p>
            <a:r>
              <a:rPr lang="es-PA" b="1" dirty="0">
                <a:solidFill>
                  <a:srgbClr val="33006F"/>
                </a:solidFill>
              </a:rPr>
              <a:t>Tema 1: Introducción</a:t>
            </a:r>
          </a:p>
        </p:txBody>
      </p:sp>
      <p:sp>
        <p:nvSpPr>
          <p:cNvPr id="6"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PA" dirty="0"/>
              <a:t> </a:t>
            </a:r>
            <a:r>
              <a:rPr lang="es-ES" dirty="0"/>
              <a:t>El camino a la publicación: Identificación  de la revista</a:t>
            </a:r>
          </a:p>
          <a:p>
            <a:pPr algn="just"/>
            <a:endParaRPr lang="es-ES" dirty="0"/>
          </a:p>
          <a:p>
            <a:pPr algn="just"/>
            <a:endParaRPr lang="es-PA" dirty="0"/>
          </a:p>
          <a:p>
            <a:pPr lvl="0" algn="just"/>
            <a:endParaRPr lang="es-PA" dirty="0"/>
          </a:p>
        </p:txBody>
      </p:sp>
      <p:sp>
        <p:nvSpPr>
          <p:cNvPr id="80" name="CuadroTexto 79">
            <a:extLst>
              <a:ext uri="{FF2B5EF4-FFF2-40B4-BE49-F238E27FC236}">
                <a16:creationId xmlns:a16="http://schemas.microsoft.com/office/drawing/2014/main" id="{0B0D86A4-3030-44A5-A1A2-012AC1A0E692}"/>
              </a:ext>
            </a:extLst>
          </p:cNvPr>
          <p:cNvSpPr txBox="1"/>
          <p:nvPr/>
        </p:nvSpPr>
        <p:spPr>
          <a:xfrm>
            <a:off x="4805101" y="2045634"/>
            <a:ext cx="6285370" cy="1938992"/>
          </a:xfrm>
          <a:prstGeom prst="rect">
            <a:avLst/>
          </a:prstGeom>
          <a:noFill/>
        </p:spPr>
        <p:txBody>
          <a:bodyPr wrap="square" rtlCol="0">
            <a:spAutoFit/>
          </a:bodyPr>
          <a:lstStyle/>
          <a:p>
            <a:pPr marL="457200" indent="-457200" algn="just">
              <a:buFont typeface="Arial" panose="020B0604020202020204" pitchFamily="34" charset="0"/>
              <a:buChar char="•"/>
            </a:pPr>
            <a:r>
              <a:rPr lang="es-ES" sz="2400" dirty="0"/>
              <a:t> Revistas académicas y científicas de la UTP registradas en sistemas de indexación</a:t>
            </a:r>
          </a:p>
          <a:p>
            <a:pPr marL="914400" lvl="1" indent="-457200" algn="just">
              <a:buFont typeface="Wingdings" panose="05000000000000000000" pitchFamily="2" charset="2"/>
              <a:buChar char="ü"/>
            </a:pPr>
            <a:r>
              <a:rPr lang="pt-BR" sz="2400" dirty="0"/>
              <a:t>Revista de I+D </a:t>
            </a:r>
            <a:r>
              <a:rPr lang="pt-BR" sz="2400" dirty="0" smtClean="0"/>
              <a:t>Tecnológico.</a:t>
            </a:r>
            <a:endParaRPr lang="pt-BR" sz="2400" dirty="0"/>
          </a:p>
          <a:p>
            <a:pPr marL="914400" lvl="1" indent="-457200" algn="just">
              <a:buFont typeface="Wingdings" panose="05000000000000000000" pitchFamily="2" charset="2"/>
              <a:buChar char="ü"/>
            </a:pPr>
            <a:r>
              <a:rPr lang="es-ES" sz="2400" dirty="0"/>
              <a:t>Prisma </a:t>
            </a:r>
            <a:r>
              <a:rPr lang="es-ES" sz="2400" dirty="0" smtClean="0"/>
              <a:t>Tecnológico.</a:t>
            </a:r>
            <a:endParaRPr lang="es-ES" sz="2400" dirty="0"/>
          </a:p>
          <a:p>
            <a:pPr marL="914400" lvl="1" indent="-457200" algn="just">
              <a:buFont typeface="Wingdings" panose="05000000000000000000" pitchFamily="2" charset="2"/>
              <a:buChar char="ü"/>
            </a:pPr>
            <a:r>
              <a:rPr lang="es-ES" sz="2400" dirty="0"/>
              <a:t>Revista de Iniciación </a:t>
            </a:r>
            <a:r>
              <a:rPr lang="es-ES" sz="2400" dirty="0" smtClean="0"/>
              <a:t>Científica.</a:t>
            </a:r>
            <a:endParaRPr lang="es-ES" sz="2400" dirty="0"/>
          </a:p>
        </p:txBody>
      </p:sp>
      <p:pic>
        <p:nvPicPr>
          <p:cNvPr id="5" name="Imagen 4">
            <a:extLst>
              <a:ext uri="{FF2B5EF4-FFF2-40B4-BE49-F238E27FC236}">
                <a16:creationId xmlns:a16="http://schemas.microsoft.com/office/drawing/2014/main" id="{49E57DB8-49DE-434A-9DA8-7289A820CA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529" y="2143289"/>
            <a:ext cx="2822807" cy="2606264"/>
          </a:xfrm>
          <a:prstGeom prst="rect">
            <a:avLst/>
          </a:prstGeom>
          <a:ln w="3175">
            <a:solidFill>
              <a:schemeClr val="tx1"/>
            </a:solidFill>
          </a:ln>
        </p:spPr>
      </p:pic>
      <p:pic>
        <p:nvPicPr>
          <p:cNvPr id="7" name="Imagen 6">
            <a:extLst>
              <a:ext uri="{FF2B5EF4-FFF2-40B4-BE49-F238E27FC236}">
                <a16:creationId xmlns:a16="http://schemas.microsoft.com/office/drawing/2014/main" id="{F35755B1-2589-43AF-8161-C5E25D3271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2525" y="3978492"/>
            <a:ext cx="1383621" cy="1383621"/>
          </a:xfrm>
          <a:prstGeom prst="rect">
            <a:avLst/>
          </a:prstGeom>
        </p:spPr>
      </p:pic>
      <p:pic>
        <p:nvPicPr>
          <p:cNvPr id="8" name="Picture 4" descr="http://revistas.utp.ac.pa/public/journals/3/journalThumbnail_es_ES.jpg">
            <a:extLst>
              <a:ext uri="{FF2B5EF4-FFF2-40B4-BE49-F238E27FC236}">
                <a16:creationId xmlns:a16="http://schemas.microsoft.com/office/drawing/2014/main" id="{531EFE78-B50C-4817-B3FD-EC22EAE995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45081" y="3063905"/>
            <a:ext cx="1250803" cy="1626045"/>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pic>
        <p:nvPicPr>
          <p:cNvPr id="9" name="Picture 6" descr="http://revistas.utp.ac.pa/public/journals/5/journalThumbnail_es_ES.jpg">
            <a:extLst>
              <a:ext uri="{FF2B5EF4-FFF2-40B4-BE49-F238E27FC236}">
                <a16:creationId xmlns:a16="http://schemas.microsoft.com/office/drawing/2014/main" id="{80591C37-0DD0-4038-98B0-81099514C8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15089" y="3362391"/>
            <a:ext cx="1270288" cy="1649359"/>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pic>
        <p:nvPicPr>
          <p:cNvPr id="10" name="Picture 2" descr="http://revistas.utp.ac.pa/public/journals/4/journalThumbnail_es_ES.jpg">
            <a:extLst>
              <a:ext uri="{FF2B5EF4-FFF2-40B4-BE49-F238E27FC236}">
                <a16:creationId xmlns:a16="http://schemas.microsoft.com/office/drawing/2014/main" id="{926E8985-9119-402E-981B-AC9D350A49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78112" y="3712754"/>
            <a:ext cx="1310155" cy="1649359"/>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09996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a:bodyPr>
          <a:lstStyle/>
          <a:p>
            <a:r>
              <a:rPr lang="es-PA" b="1" dirty="0">
                <a:solidFill>
                  <a:srgbClr val="33006F"/>
                </a:solidFill>
              </a:rPr>
              <a:t>Tema 1: Introducción</a:t>
            </a:r>
          </a:p>
        </p:txBody>
      </p:sp>
      <p:sp>
        <p:nvSpPr>
          <p:cNvPr id="6"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PA" dirty="0"/>
              <a:t> </a:t>
            </a:r>
            <a:r>
              <a:rPr lang="es-ES" dirty="0"/>
              <a:t>El camino a la publicación: Identificación  de la revista</a:t>
            </a:r>
          </a:p>
          <a:p>
            <a:pPr algn="just"/>
            <a:endParaRPr lang="es-ES" dirty="0"/>
          </a:p>
          <a:p>
            <a:pPr algn="just"/>
            <a:endParaRPr lang="es-PA" dirty="0"/>
          </a:p>
          <a:p>
            <a:pPr lvl="0" algn="just"/>
            <a:endParaRPr lang="es-PA" dirty="0"/>
          </a:p>
        </p:txBody>
      </p:sp>
      <p:sp>
        <p:nvSpPr>
          <p:cNvPr id="80" name="CuadroTexto 79">
            <a:extLst>
              <a:ext uri="{FF2B5EF4-FFF2-40B4-BE49-F238E27FC236}">
                <a16:creationId xmlns:a16="http://schemas.microsoft.com/office/drawing/2014/main" id="{0B0D86A4-3030-44A5-A1A2-012AC1A0E692}"/>
              </a:ext>
            </a:extLst>
          </p:cNvPr>
          <p:cNvSpPr txBox="1"/>
          <p:nvPr/>
        </p:nvSpPr>
        <p:spPr>
          <a:xfrm>
            <a:off x="4805101" y="2045634"/>
            <a:ext cx="6285370" cy="1569660"/>
          </a:xfrm>
          <a:prstGeom prst="rect">
            <a:avLst/>
          </a:prstGeom>
          <a:noFill/>
        </p:spPr>
        <p:txBody>
          <a:bodyPr wrap="square" rtlCol="0">
            <a:spAutoFit/>
          </a:bodyPr>
          <a:lstStyle/>
          <a:p>
            <a:pPr marL="457200" indent="-457200" algn="just">
              <a:buFont typeface="Arial" panose="020B0604020202020204" pitchFamily="34" charset="0"/>
              <a:buChar char="•"/>
            </a:pPr>
            <a:r>
              <a:rPr lang="es-ES" sz="2400" dirty="0"/>
              <a:t> Revistas especializadas</a:t>
            </a:r>
          </a:p>
          <a:p>
            <a:pPr marL="914400" lvl="1" indent="-457200" algn="just">
              <a:buFont typeface="Wingdings" panose="05000000000000000000" pitchFamily="2" charset="2"/>
              <a:buChar char="ü"/>
            </a:pPr>
            <a:r>
              <a:rPr lang="pt-BR" sz="2400" dirty="0"/>
              <a:t>Journal </a:t>
            </a:r>
            <a:r>
              <a:rPr lang="pt-BR" sz="2400" dirty="0" err="1"/>
              <a:t>Citation</a:t>
            </a:r>
            <a:r>
              <a:rPr lang="pt-BR" sz="2400" dirty="0"/>
              <a:t> </a:t>
            </a:r>
            <a:r>
              <a:rPr lang="pt-BR" sz="2400" dirty="0" err="1"/>
              <a:t>Report</a:t>
            </a:r>
            <a:r>
              <a:rPr lang="pt-BR" sz="2400" dirty="0"/>
              <a:t> - JCR (Web </a:t>
            </a:r>
            <a:r>
              <a:rPr lang="pt-BR" sz="2400" dirty="0" err="1"/>
              <a:t>Of</a:t>
            </a:r>
            <a:r>
              <a:rPr lang="pt-BR" sz="2400" dirty="0"/>
              <a:t> Science</a:t>
            </a:r>
            <a:r>
              <a:rPr lang="pt-BR" sz="2400" dirty="0" smtClean="0"/>
              <a:t>).</a:t>
            </a:r>
            <a:endParaRPr lang="pt-BR" sz="2400" dirty="0"/>
          </a:p>
          <a:p>
            <a:pPr marL="914400" lvl="1" indent="-457200" algn="just">
              <a:buFont typeface="Wingdings" panose="05000000000000000000" pitchFamily="2" charset="2"/>
              <a:buChar char="ü"/>
            </a:pPr>
            <a:r>
              <a:rPr lang="pt-BR" sz="2400" dirty="0" err="1"/>
              <a:t>Scimago</a:t>
            </a:r>
            <a:r>
              <a:rPr lang="pt-BR" sz="2400" dirty="0"/>
              <a:t> - SJR (Scopus</a:t>
            </a:r>
            <a:r>
              <a:rPr lang="pt-BR" sz="2400" dirty="0" smtClean="0"/>
              <a:t>).</a:t>
            </a:r>
            <a:endParaRPr lang="es-ES" sz="2400" dirty="0"/>
          </a:p>
        </p:txBody>
      </p:sp>
      <p:pic>
        <p:nvPicPr>
          <p:cNvPr id="5" name="Imagen 4">
            <a:extLst>
              <a:ext uri="{FF2B5EF4-FFF2-40B4-BE49-F238E27FC236}">
                <a16:creationId xmlns:a16="http://schemas.microsoft.com/office/drawing/2014/main" id="{49E57DB8-49DE-434A-9DA8-7289A820CA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529" y="2143289"/>
            <a:ext cx="2822807" cy="2606264"/>
          </a:xfrm>
          <a:prstGeom prst="rect">
            <a:avLst/>
          </a:prstGeom>
          <a:ln w="3175">
            <a:solidFill>
              <a:schemeClr val="tx1"/>
            </a:solidFill>
          </a:ln>
        </p:spPr>
      </p:pic>
      <p:pic>
        <p:nvPicPr>
          <p:cNvPr id="7" name="Imagen 6">
            <a:extLst>
              <a:ext uri="{FF2B5EF4-FFF2-40B4-BE49-F238E27FC236}">
                <a16:creationId xmlns:a16="http://schemas.microsoft.com/office/drawing/2014/main" id="{F35755B1-2589-43AF-8161-C5E25D3271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2525" y="3978492"/>
            <a:ext cx="1383621" cy="1383621"/>
          </a:xfrm>
          <a:prstGeom prst="rect">
            <a:avLst/>
          </a:prstGeom>
        </p:spPr>
      </p:pic>
      <p:pic>
        <p:nvPicPr>
          <p:cNvPr id="1026" name="Picture 2" descr="https://s3.amazonaws.com/libapps/accounts/42561/images/LogoJCR.png">
            <a:extLst>
              <a:ext uri="{FF2B5EF4-FFF2-40B4-BE49-F238E27FC236}">
                <a16:creationId xmlns:a16="http://schemas.microsoft.com/office/drawing/2014/main" id="{730759FC-A1B2-4542-B41C-68A7DD5281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8669" y="4527427"/>
            <a:ext cx="3810000" cy="2857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JR">
            <a:extLst>
              <a:ext uri="{FF2B5EF4-FFF2-40B4-BE49-F238E27FC236}">
                <a16:creationId xmlns:a16="http://schemas.microsoft.com/office/drawing/2014/main" id="{457BB652-14E7-4980-97F8-200ED47CB1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98669" y="3614777"/>
            <a:ext cx="2186795" cy="672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4749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a:bodyPr>
          <a:lstStyle/>
          <a:p>
            <a:r>
              <a:rPr lang="es-PA" b="1" dirty="0">
                <a:solidFill>
                  <a:srgbClr val="33006F"/>
                </a:solidFill>
              </a:rPr>
              <a:t>Tema 1: Introducción</a:t>
            </a:r>
          </a:p>
        </p:txBody>
      </p:sp>
      <p:sp>
        <p:nvSpPr>
          <p:cNvPr id="6"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PA" dirty="0"/>
              <a:t> </a:t>
            </a:r>
            <a:r>
              <a:rPr lang="es-ES" dirty="0"/>
              <a:t>El camino a la publicación: Proceso editorial de la revista elegida</a:t>
            </a:r>
          </a:p>
          <a:p>
            <a:pPr algn="just"/>
            <a:endParaRPr lang="es-ES" dirty="0"/>
          </a:p>
          <a:p>
            <a:pPr algn="just"/>
            <a:endParaRPr lang="es-PA" dirty="0"/>
          </a:p>
          <a:p>
            <a:pPr lvl="0" algn="just"/>
            <a:endParaRPr lang="es-PA" dirty="0"/>
          </a:p>
        </p:txBody>
      </p:sp>
      <p:pic>
        <p:nvPicPr>
          <p:cNvPr id="3" name="Imagen 2">
            <a:extLst>
              <a:ext uri="{FF2B5EF4-FFF2-40B4-BE49-F238E27FC236}">
                <a16:creationId xmlns:a16="http://schemas.microsoft.com/office/drawing/2014/main" id="{9CA05004-43CF-4551-B824-5DF85C56E279}"/>
              </a:ext>
            </a:extLst>
          </p:cNvPr>
          <p:cNvPicPr>
            <a:picLocks noChangeAspect="1"/>
          </p:cNvPicPr>
          <p:nvPr/>
        </p:nvPicPr>
        <p:blipFill>
          <a:blip r:embed="rId3"/>
          <a:stretch>
            <a:fillRect/>
          </a:stretch>
        </p:blipFill>
        <p:spPr>
          <a:xfrm>
            <a:off x="838200" y="1986455"/>
            <a:ext cx="4210050" cy="3314700"/>
          </a:xfrm>
          <a:prstGeom prst="rect">
            <a:avLst/>
          </a:prstGeom>
        </p:spPr>
      </p:pic>
      <p:sp>
        <p:nvSpPr>
          <p:cNvPr id="11" name="CuadroTexto 10">
            <a:extLst>
              <a:ext uri="{FF2B5EF4-FFF2-40B4-BE49-F238E27FC236}">
                <a16:creationId xmlns:a16="http://schemas.microsoft.com/office/drawing/2014/main" id="{838E6B63-3E1C-4FAA-A039-EE17F9757563}"/>
              </a:ext>
            </a:extLst>
          </p:cNvPr>
          <p:cNvSpPr txBox="1"/>
          <p:nvPr/>
        </p:nvSpPr>
        <p:spPr>
          <a:xfrm>
            <a:off x="838200" y="5301155"/>
            <a:ext cx="3121981" cy="276999"/>
          </a:xfrm>
          <a:prstGeom prst="rect">
            <a:avLst/>
          </a:prstGeom>
          <a:noFill/>
        </p:spPr>
        <p:txBody>
          <a:bodyPr wrap="square" rtlCol="0">
            <a:spAutoFit/>
          </a:bodyPr>
          <a:lstStyle/>
          <a:p>
            <a:pPr algn="just"/>
            <a:r>
              <a:rPr lang="es-ES" sz="1200" dirty="0"/>
              <a:t>Este proceso puede tardar desde 6 a 12 meses </a:t>
            </a:r>
            <a:endParaRPr lang="es-PA" sz="1200" dirty="0"/>
          </a:p>
        </p:txBody>
      </p:sp>
      <p:pic>
        <p:nvPicPr>
          <p:cNvPr id="12" name="Imagen 11">
            <a:extLst>
              <a:ext uri="{FF2B5EF4-FFF2-40B4-BE49-F238E27FC236}">
                <a16:creationId xmlns:a16="http://schemas.microsoft.com/office/drawing/2014/main" id="{629FDC62-B8F1-4BDE-BF9E-E877625DFBE0}"/>
              </a:ext>
            </a:extLst>
          </p:cNvPr>
          <p:cNvPicPr>
            <a:picLocks noChangeAspect="1"/>
          </p:cNvPicPr>
          <p:nvPr/>
        </p:nvPicPr>
        <p:blipFill rotWithShape="1">
          <a:blip r:embed="rId4"/>
          <a:srcRect l="15739" t="24853" r="16626" b="8221"/>
          <a:stretch/>
        </p:blipFill>
        <p:spPr>
          <a:xfrm>
            <a:off x="5398575" y="1986455"/>
            <a:ext cx="5955225" cy="3314700"/>
          </a:xfrm>
          <a:prstGeom prst="rect">
            <a:avLst/>
          </a:prstGeom>
        </p:spPr>
      </p:pic>
    </p:spTree>
    <p:extLst>
      <p:ext uri="{BB962C8B-B14F-4D97-AF65-F5344CB8AC3E}">
        <p14:creationId xmlns:p14="http://schemas.microsoft.com/office/powerpoint/2010/main" val="12367699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a:bodyPr>
          <a:lstStyle/>
          <a:p>
            <a:r>
              <a:rPr lang="es-PA" b="1" dirty="0">
                <a:solidFill>
                  <a:srgbClr val="33006F"/>
                </a:solidFill>
              </a:rPr>
              <a:t>Tema 1: Introducción</a:t>
            </a:r>
          </a:p>
        </p:txBody>
      </p:sp>
      <p:sp>
        <p:nvSpPr>
          <p:cNvPr id="6"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PA" dirty="0"/>
              <a:t> </a:t>
            </a:r>
            <a:r>
              <a:rPr lang="es-ES" dirty="0"/>
              <a:t>El camino a la publicación: Proceso editorial de la revista elegida</a:t>
            </a:r>
          </a:p>
          <a:p>
            <a:pPr algn="just"/>
            <a:endParaRPr lang="es-ES" dirty="0"/>
          </a:p>
          <a:p>
            <a:pPr algn="just"/>
            <a:endParaRPr lang="es-PA" dirty="0"/>
          </a:p>
          <a:p>
            <a:pPr lvl="0" algn="just"/>
            <a:endParaRPr lang="es-PA" dirty="0"/>
          </a:p>
        </p:txBody>
      </p:sp>
      <p:pic>
        <p:nvPicPr>
          <p:cNvPr id="8" name="Imagen 7">
            <a:extLst>
              <a:ext uri="{FF2B5EF4-FFF2-40B4-BE49-F238E27FC236}">
                <a16:creationId xmlns:a16="http://schemas.microsoft.com/office/drawing/2014/main" id="{BD594D13-9D76-4996-9315-94B66BE05442}"/>
              </a:ext>
            </a:extLst>
          </p:cNvPr>
          <p:cNvPicPr>
            <a:picLocks noChangeAspect="1"/>
          </p:cNvPicPr>
          <p:nvPr/>
        </p:nvPicPr>
        <p:blipFill rotWithShape="1">
          <a:blip r:embed="rId3"/>
          <a:srcRect l="15655" t="22209" r="13901" b="8534"/>
          <a:stretch/>
        </p:blipFill>
        <p:spPr>
          <a:xfrm>
            <a:off x="838200" y="1986455"/>
            <a:ext cx="6406053" cy="3542701"/>
          </a:xfrm>
          <a:prstGeom prst="rect">
            <a:avLst/>
          </a:prstGeom>
        </p:spPr>
      </p:pic>
      <p:sp>
        <p:nvSpPr>
          <p:cNvPr id="9" name="CuadroTexto 8">
            <a:extLst>
              <a:ext uri="{FF2B5EF4-FFF2-40B4-BE49-F238E27FC236}">
                <a16:creationId xmlns:a16="http://schemas.microsoft.com/office/drawing/2014/main" id="{2B8DEA75-E563-4859-A6A2-050C1AE9AA04}"/>
              </a:ext>
            </a:extLst>
          </p:cNvPr>
          <p:cNvSpPr txBox="1"/>
          <p:nvPr/>
        </p:nvSpPr>
        <p:spPr>
          <a:xfrm>
            <a:off x="7412854" y="1864979"/>
            <a:ext cx="4589756" cy="3785652"/>
          </a:xfrm>
          <a:prstGeom prst="rect">
            <a:avLst/>
          </a:prstGeom>
          <a:noFill/>
        </p:spPr>
        <p:txBody>
          <a:bodyPr wrap="square" rtlCol="0">
            <a:spAutoFit/>
          </a:bodyPr>
          <a:lstStyle/>
          <a:p>
            <a:pPr algn="just"/>
            <a:r>
              <a:rPr lang="es-ES" sz="2400" dirty="0"/>
              <a:t>Hay tres modelos de revisión por pares. El </a:t>
            </a:r>
            <a:r>
              <a:rPr lang="es-ES" sz="2400" b="1" dirty="0"/>
              <a:t>simple ciego </a:t>
            </a:r>
            <a:r>
              <a:rPr lang="es-ES" sz="2400" dirty="0"/>
              <a:t>es aquel donde se conoce la identidad de los autores pero el revisor mantiene el anonimato; el </a:t>
            </a:r>
            <a:r>
              <a:rPr lang="es-ES" sz="2400" b="1" dirty="0"/>
              <a:t>doble ciego </a:t>
            </a:r>
            <a:r>
              <a:rPr lang="es-ES" sz="2400" dirty="0"/>
              <a:t>es aquel donde tanto los autores como los revisores no se conocen; y el </a:t>
            </a:r>
            <a:r>
              <a:rPr lang="es-ES" sz="2400" b="1" dirty="0"/>
              <a:t>abierto</a:t>
            </a:r>
            <a:r>
              <a:rPr lang="es-ES" sz="2400" dirty="0"/>
              <a:t>, en el que las identidades del autor y de los revisores son conocidas.</a:t>
            </a:r>
            <a:endParaRPr lang="es-PA" sz="1200" dirty="0"/>
          </a:p>
        </p:txBody>
      </p:sp>
    </p:spTree>
    <p:extLst>
      <p:ext uri="{BB962C8B-B14F-4D97-AF65-F5344CB8AC3E}">
        <p14:creationId xmlns:p14="http://schemas.microsoft.com/office/powerpoint/2010/main" val="25845639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a:bodyPr>
          <a:lstStyle/>
          <a:p>
            <a:r>
              <a:rPr lang="es-PA" b="1" dirty="0">
                <a:solidFill>
                  <a:srgbClr val="33006F"/>
                </a:solidFill>
              </a:rPr>
              <a:t>Tema 1: Introducción</a:t>
            </a:r>
          </a:p>
        </p:txBody>
      </p:sp>
      <p:sp>
        <p:nvSpPr>
          <p:cNvPr id="6"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PA" dirty="0"/>
              <a:t> </a:t>
            </a:r>
            <a:r>
              <a:rPr lang="es-ES" dirty="0"/>
              <a:t>El camino a la publicación: Proceso editorial de la revista elegida</a:t>
            </a:r>
          </a:p>
          <a:p>
            <a:pPr algn="just"/>
            <a:endParaRPr lang="es-ES" dirty="0"/>
          </a:p>
          <a:p>
            <a:pPr algn="just"/>
            <a:endParaRPr lang="es-PA" dirty="0"/>
          </a:p>
          <a:p>
            <a:pPr lvl="0" algn="just"/>
            <a:endParaRPr lang="es-PA" dirty="0"/>
          </a:p>
        </p:txBody>
      </p:sp>
      <p:pic>
        <p:nvPicPr>
          <p:cNvPr id="8" name="Imagen 7">
            <a:extLst>
              <a:ext uri="{FF2B5EF4-FFF2-40B4-BE49-F238E27FC236}">
                <a16:creationId xmlns:a16="http://schemas.microsoft.com/office/drawing/2014/main" id="{BD594D13-9D76-4996-9315-94B66BE05442}"/>
              </a:ext>
            </a:extLst>
          </p:cNvPr>
          <p:cNvPicPr>
            <a:picLocks noChangeAspect="1"/>
          </p:cNvPicPr>
          <p:nvPr/>
        </p:nvPicPr>
        <p:blipFill rotWithShape="1">
          <a:blip r:embed="rId3"/>
          <a:srcRect l="15655" t="22209" r="13901" b="8534"/>
          <a:stretch/>
        </p:blipFill>
        <p:spPr>
          <a:xfrm>
            <a:off x="838200" y="1986455"/>
            <a:ext cx="6406053" cy="3542701"/>
          </a:xfrm>
          <a:prstGeom prst="rect">
            <a:avLst/>
          </a:prstGeom>
        </p:spPr>
      </p:pic>
      <p:sp>
        <p:nvSpPr>
          <p:cNvPr id="9" name="CuadroTexto 8">
            <a:extLst>
              <a:ext uri="{FF2B5EF4-FFF2-40B4-BE49-F238E27FC236}">
                <a16:creationId xmlns:a16="http://schemas.microsoft.com/office/drawing/2014/main" id="{2B8DEA75-E563-4859-A6A2-050C1AE9AA04}"/>
              </a:ext>
            </a:extLst>
          </p:cNvPr>
          <p:cNvSpPr txBox="1"/>
          <p:nvPr/>
        </p:nvSpPr>
        <p:spPr>
          <a:xfrm>
            <a:off x="7599285" y="2212973"/>
            <a:ext cx="4199138" cy="2677656"/>
          </a:xfrm>
          <a:prstGeom prst="rect">
            <a:avLst/>
          </a:prstGeom>
          <a:noFill/>
        </p:spPr>
        <p:txBody>
          <a:bodyPr wrap="square" rtlCol="0">
            <a:spAutoFit/>
          </a:bodyPr>
          <a:lstStyle/>
          <a:p>
            <a:pPr algn="just"/>
            <a:r>
              <a:rPr lang="es-ES" sz="2400" dirty="0"/>
              <a:t>Dos o tres revisores principales son asignados por manuscrito. La decisión de la publicación depende finalmente del Comité Editorial, con base en las recomendaciones de los revisores.</a:t>
            </a:r>
            <a:endParaRPr lang="es-PA" sz="1200" dirty="0"/>
          </a:p>
        </p:txBody>
      </p:sp>
    </p:spTree>
    <p:extLst>
      <p:ext uri="{BB962C8B-B14F-4D97-AF65-F5344CB8AC3E}">
        <p14:creationId xmlns:p14="http://schemas.microsoft.com/office/powerpoint/2010/main" val="20697444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a:bodyPr>
          <a:lstStyle/>
          <a:p>
            <a:r>
              <a:rPr lang="es-PA" b="1" dirty="0">
                <a:solidFill>
                  <a:srgbClr val="33006F"/>
                </a:solidFill>
              </a:rPr>
              <a:t>Tema 1: Introducción</a:t>
            </a:r>
          </a:p>
        </p:txBody>
      </p:sp>
      <p:sp>
        <p:nvSpPr>
          <p:cNvPr id="6"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PA" dirty="0"/>
              <a:t> </a:t>
            </a:r>
            <a:r>
              <a:rPr lang="es-ES" dirty="0"/>
              <a:t>El camino a la publicación: Proceso editorial de la revista elegida</a:t>
            </a:r>
          </a:p>
          <a:p>
            <a:pPr algn="just"/>
            <a:endParaRPr lang="es-ES" dirty="0"/>
          </a:p>
          <a:p>
            <a:pPr algn="just"/>
            <a:endParaRPr lang="es-PA" dirty="0"/>
          </a:p>
          <a:p>
            <a:pPr lvl="0" algn="just"/>
            <a:endParaRPr lang="es-PA" dirty="0"/>
          </a:p>
        </p:txBody>
      </p:sp>
      <p:pic>
        <p:nvPicPr>
          <p:cNvPr id="2050" name="Picture 2" descr="http://jasolutions.com.co/wp-content/uploads/2015/06/10razones1.png">
            <a:extLst>
              <a:ext uri="{FF2B5EF4-FFF2-40B4-BE49-F238E27FC236}">
                <a16:creationId xmlns:a16="http://schemas.microsoft.com/office/drawing/2014/main" id="{AA90CBF7-96D1-423B-AE4B-74F495E786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11" t="29527" r="5307" b="20222"/>
          <a:stretch/>
        </p:blipFill>
        <p:spPr bwMode="auto">
          <a:xfrm>
            <a:off x="6415075" y="1819932"/>
            <a:ext cx="4134337" cy="377240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jasolutions.com.co/wp-content/uploads/2015/06/10razones1.png">
            <a:extLst>
              <a:ext uri="{FF2B5EF4-FFF2-40B4-BE49-F238E27FC236}">
                <a16:creationId xmlns:a16="http://schemas.microsoft.com/office/drawing/2014/main" id="{E5EDE8C3-11D1-4260-8418-493136CC34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3204"/>
          <a:stretch/>
        </p:blipFill>
        <p:spPr bwMode="auto">
          <a:xfrm>
            <a:off x="1066045" y="1868457"/>
            <a:ext cx="4287837" cy="183767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jasolutions.com.co/wp-content/uploads/2015/06/10razones1.png">
            <a:extLst>
              <a:ext uri="{FF2B5EF4-FFF2-40B4-BE49-F238E27FC236}">
                <a16:creationId xmlns:a16="http://schemas.microsoft.com/office/drawing/2014/main" id="{6F494976-3F91-475A-94B2-E96843A9F1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8058"/>
          <a:stretch/>
        </p:blipFill>
        <p:spPr bwMode="auto">
          <a:xfrm>
            <a:off x="1066045" y="3706135"/>
            <a:ext cx="4287837" cy="1504765"/>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1D2B2A44-CC98-4938-B982-3BD78A57736A}"/>
              </a:ext>
            </a:extLst>
          </p:cNvPr>
          <p:cNvSpPr txBox="1"/>
          <p:nvPr/>
        </p:nvSpPr>
        <p:spPr>
          <a:xfrm>
            <a:off x="987702" y="4884503"/>
            <a:ext cx="4622985" cy="830997"/>
          </a:xfrm>
          <a:prstGeom prst="rect">
            <a:avLst/>
          </a:prstGeom>
          <a:noFill/>
        </p:spPr>
        <p:txBody>
          <a:bodyPr wrap="square" rtlCol="0">
            <a:spAutoFit/>
          </a:bodyPr>
          <a:lstStyle/>
          <a:p>
            <a:pPr algn="just"/>
            <a:endParaRPr lang="es-ES" sz="2400" dirty="0"/>
          </a:p>
          <a:p>
            <a:pPr algn="just"/>
            <a:r>
              <a:rPr lang="es-ES" sz="1200" dirty="0" err="1"/>
              <a:t>Journals</a:t>
            </a:r>
            <a:r>
              <a:rPr lang="es-ES" sz="1200" dirty="0"/>
              <a:t> &amp; </a:t>
            </a:r>
            <a:r>
              <a:rPr lang="es-ES" sz="1200" dirty="0" err="1"/>
              <a:t>Authors</a:t>
            </a:r>
            <a:r>
              <a:rPr lang="es-ES" sz="1200" dirty="0"/>
              <a:t>, “10 razones de rechazo de un artículo: infografía.” Colombia, 2015.</a:t>
            </a:r>
            <a:endParaRPr lang="es-PA" sz="1200" dirty="0"/>
          </a:p>
        </p:txBody>
      </p:sp>
    </p:spTree>
    <p:extLst>
      <p:ext uri="{BB962C8B-B14F-4D97-AF65-F5344CB8AC3E}">
        <p14:creationId xmlns:p14="http://schemas.microsoft.com/office/powerpoint/2010/main" val="3783762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a:bodyPr>
          <a:lstStyle/>
          <a:p>
            <a:r>
              <a:rPr lang="es-PA" b="1" dirty="0">
                <a:solidFill>
                  <a:srgbClr val="33006F"/>
                </a:solidFill>
              </a:rPr>
              <a:t>Tema 1: Introducción</a:t>
            </a:r>
          </a:p>
        </p:txBody>
      </p:sp>
      <p:sp>
        <p:nvSpPr>
          <p:cNvPr id="6"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PA" dirty="0"/>
              <a:t> </a:t>
            </a:r>
            <a:r>
              <a:rPr lang="es-ES" dirty="0"/>
              <a:t>El camino a la publicación: Estructura y escritura del manuscrito</a:t>
            </a:r>
          </a:p>
          <a:p>
            <a:pPr algn="just"/>
            <a:endParaRPr lang="es-ES" dirty="0"/>
          </a:p>
          <a:p>
            <a:pPr algn="just"/>
            <a:endParaRPr lang="es-ES" dirty="0"/>
          </a:p>
          <a:p>
            <a:pPr algn="just"/>
            <a:endParaRPr lang="es-PA" dirty="0"/>
          </a:p>
          <a:p>
            <a:pPr lvl="0" algn="just"/>
            <a:endParaRPr lang="es-PA" dirty="0"/>
          </a:p>
        </p:txBody>
      </p:sp>
      <p:sp>
        <p:nvSpPr>
          <p:cNvPr id="7" name="CuadroTexto 6">
            <a:extLst>
              <a:ext uri="{FF2B5EF4-FFF2-40B4-BE49-F238E27FC236}">
                <a16:creationId xmlns:a16="http://schemas.microsoft.com/office/drawing/2014/main" id="{A4E4F3D1-BD32-4388-84D1-7C1304250172}"/>
              </a:ext>
            </a:extLst>
          </p:cNvPr>
          <p:cNvSpPr txBox="1"/>
          <p:nvPr/>
        </p:nvSpPr>
        <p:spPr>
          <a:xfrm>
            <a:off x="5184559" y="1938516"/>
            <a:ext cx="6479959" cy="3416320"/>
          </a:xfrm>
          <a:prstGeom prst="rect">
            <a:avLst/>
          </a:prstGeom>
          <a:noFill/>
        </p:spPr>
        <p:txBody>
          <a:bodyPr wrap="square" rtlCol="0">
            <a:spAutoFit/>
          </a:bodyPr>
          <a:lstStyle/>
          <a:p>
            <a:pPr algn="just"/>
            <a:r>
              <a:rPr lang="es-ES" sz="2400" dirty="0"/>
              <a:t>“Los artículos científicos comúnmente se divide en cuatro secciones Introducción, Métodos, Resultados y Discusión. Esta estructura llamada </a:t>
            </a:r>
            <a:r>
              <a:rPr lang="es-ES" sz="2400" b="1" dirty="0"/>
              <a:t>IMRYD </a:t>
            </a:r>
            <a:r>
              <a:rPr lang="es-ES" sz="2400" dirty="0"/>
              <a:t>no es un formato de publicación arbitrario, sino el reflejo del proceso de investigación científica. Los artículos suelen necesitar subtítulos dentro de estas secciones para organizar su contenido”. </a:t>
            </a:r>
          </a:p>
          <a:p>
            <a:pPr algn="just"/>
            <a:endParaRPr lang="es-ES" sz="1200" dirty="0"/>
          </a:p>
          <a:p>
            <a:pPr algn="just"/>
            <a:r>
              <a:rPr lang="es-ES" sz="1200" dirty="0"/>
              <a:t>Andrea Villagrán et al. Algunas claves para escribir correctamente un artículo científico , 2009.</a:t>
            </a:r>
            <a:endParaRPr lang="es-PA" sz="1200" dirty="0"/>
          </a:p>
        </p:txBody>
      </p:sp>
      <p:pic>
        <p:nvPicPr>
          <p:cNvPr id="6146" name="Picture 2" descr="pencil and sharpener on notebook page">
            <a:extLst>
              <a:ext uri="{FF2B5EF4-FFF2-40B4-BE49-F238E27FC236}">
                <a16:creationId xmlns:a16="http://schemas.microsoft.com/office/drawing/2014/main" id="{397A6155-05DA-4B20-91DE-70703F9DB44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3906" y="2130513"/>
            <a:ext cx="3374948" cy="2251090"/>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0B0A8330-062B-4946-B444-B5CC74830A31}"/>
              </a:ext>
            </a:extLst>
          </p:cNvPr>
          <p:cNvSpPr txBox="1"/>
          <p:nvPr/>
        </p:nvSpPr>
        <p:spPr>
          <a:xfrm>
            <a:off x="1689174" y="4531871"/>
            <a:ext cx="2644412" cy="276999"/>
          </a:xfrm>
          <a:prstGeom prst="rect">
            <a:avLst/>
          </a:prstGeom>
          <a:noFill/>
        </p:spPr>
        <p:txBody>
          <a:bodyPr wrap="square" rtlCol="0">
            <a:spAutoFit/>
          </a:bodyPr>
          <a:lstStyle/>
          <a:p>
            <a:pPr algn="just"/>
            <a:r>
              <a:rPr lang="en-US" sz="1200" dirty="0"/>
              <a:t>Photo by </a:t>
            </a:r>
            <a:r>
              <a:rPr lang="en-US" sz="1200" dirty="0">
                <a:hlinkClick r:id="rId4"/>
              </a:rPr>
              <a:t>Angelina </a:t>
            </a:r>
            <a:r>
              <a:rPr lang="en-US" sz="1200" dirty="0" err="1">
                <a:hlinkClick r:id="rId4"/>
              </a:rPr>
              <a:t>Litvin</a:t>
            </a:r>
            <a:r>
              <a:rPr lang="en-US" sz="1200" dirty="0"/>
              <a:t> on </a:t>
            </a:r>
            <a:r>
              <a:rPr lang="en-US" sz="1200" dirty="0" err="1">
                <a:hlinkClick r:id="rId5"/>
              </a:rPr>
              <a:t>Unsplash</a:t>
            </a:r>
            <a:endParaRPr lang="es-PA" sz="1200" dirty="0"/>
          </a:p>
        </p:txBody>
      </p:sp>
    </p:spTree>
    <p:extLst>
      <p:ext uri="{BB962C8B-B14F-4D97-AF65-F5344CB8AC3E}">
        <p14:creationId xmlns:p14="http://schemas.microsoft.com/office/powerpoint/2010/main" val="22872282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a:bodyPr>
          <a:lstStyle/>
          <a:p>
            <a:r>
              <a:rPr lang="es-PA" b="1" dirty="0">
                <a:solidFill>
                  <a:srgbClr val="33006F"/>
                </a:solidFill>
              </a:rPr>
              <a:t>Tema 1: Introducción</a:t>
            </a:r>
          </a:p>
        </p:txBody>
      </p:sp>
      <p:sp>
        <p:nvSpPr>
          <p:cNvPr id="6"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PA" dirty="0"/>
              <a:t> </a:t>
            </a:r>
            <a:r>
              <a:rPr lang="es-ES" dirty="0"/>
              <a:t>El camino a la publicación: Estructura y escritura del manuscrito</a:t>
            </a:r>
          </a:p>
          <a:p>
            <a:pPr algn="just"/>
            <a:endParaRPr lang="es-ES" dirty="0"/>
          </a:p>
          <a:p>
            <a:pPr algn="just"/>
            <a:endParaRPr lang="es-ES" dirty="0"/>
          </a:p>
          <a:p>
            <a:pPr algn="just"/>
            <a:endParaRPr lang="es-PA" dirty="0"/>
          </a:p>
          <a:p>
            <a:pPr lvl="0" algn="just"/>
            <a:endParaRPr lang="es-PA" dirty="0"/>
          </a:p>
        </p:txBody>
      </p:sp>
      <p:sp>
        <p:nvSpPr>
          <p:cNvPr id="7" name="CuadroTexto 6">
            <a:extLst>
              <a:ext uri="{FF2B5EF4-FFF2-40B4-BE49-F238E27FC236}">
                <a16:creationId xmlns:a16="http://schemas.microsoft.com/office/drawing/2014/main" id="{A4E4F3D1-BD32-4388-84D1-7C1304250172}"/>
              </a:ext>
            </a:extLst>
          </p:cNvPr>
          <p:cNvSpPr txBox="1"/>
          <p:nvPr/>
        </p:nvSpPr>
        <p:spPr>
          <a:xfrm>
            <a:off x="6096000" y="2367171"/>
            <a:ext cx="5382087" cy="2123658"/>
          </a:xfrm>
          <a:prstGeom prst="rect">
            <a:avLst/>
          </a:prstGeom>
          <a:noFill/>
        </p:spPr>
        <p:txBody>
          <a:bodyPr wrap="square" rtlCol="0">
            <a:spAutoFit/>
          </a:bodyPr>
          <a:lstStyle/>
          <a:p>
            <a:pPr algn="just"/>
            <a:r>
              <a:rPr lang="es-ES" sz="2400" dirty="0"/>
              <a:t>El formato IMRYD no es más que un sistema para organizar un trabajo científico, y consiste en responder 4 preguntas claves</a:t>
            </a:r>
          </a:p>
          <a:p>
            <a:pPr algn="just"/>
            <a:endParaRPr lang="es-ES" sz="1200" dirty="0"/>
          </a:p>
          <a:p>
            <a:pPr algn="just"/>
            <a:r>
              <a:rPr lang="es-ES" sz="1200" dirty="0"/>
              <a:t>Instituto de Ciencias sostenible provienen del taller de escritura de artículos científicos financiado por SENACYT en Julio y Noviembre 2016</a:t>
            </a:r>
            <a:endParaRPr lang="es-PA" sz="1200" dirty="0"/>
          </a:p>
        </p:txBody>
      </p:sp>
      <p:pic>
        <p:nvPicPr>
          <p:cNvPr id="4" name="Imagen 3">
            <a:extLst>
              <a:ext uri="{FF2B5EF4-FFF2-40B4-BE49-F238E27FC236}">
                <a16:creationId xmlns:a16="http://schemas.microsoft.com/office/drawing/2014/main" id="{40ECF642-18E4-4296-BEE6-9747B92C80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119" y="1815420"/>
            <a:ext cx="5121675" cy="3841256"/>
          </a:xfrm>
          <a:prstGeom prst="rect">
            <a:avLst/>
          </a:prstGeom>
        </p:spPr>
      </p:pic>
    </p:spTree>
    <p:extLst>
      <p:ext uri="{BB962C8B-B14F-4D97-AF65-F5344CB8AC3E}">
        <p14:creationId xmlns:p14="http://schemas.microsoft.com/office/powerpoint/2010/main" val="23854325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a:bodyPr>
          <a:lstStyle/>
          <a:p>
            <a:r>
              <a:rPr lang="es-PA" b="1" dirty="0">
                <a:solidFill>
                  <a:srgbClr val="33006F"/>
                </a:solidFill>
              </a:rPr>
              <a:t>Tema 1: Introducción</a:t>
            </a:r>
          </a:p>
        </p:txBody>
      </p:sp>
      <p:sp>
        <p:nvSpPr>
          <p:cNvPr id="6"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S" dirty="0"/>
              <a:t>El camino a la publicación: Estructura y escritura del manuscrito</a:t>
            </a:r>
          </a:p>
          <a:p>
            <a:pPr algn="just"/>
            <a:endParaRPr lang="es-ES" dirty="0"/>
          </a:p>
        </p:txBody>
      </p:sp>
      <p:sp>
        <p:nvSpPr>
          <p:cNvPr id="8" name="CuadroTexto 7"/>
          <p:cNvSpPr txBox="1"/>
          <p:nvPr/>
        </p:nvSpPr>
        <p:spPr>
          <a:xfrm>
            <a:off x="6096000" y="2304839"/>
            <a:ext cx="5640958" cy="2308324"/>
          </a:xfrm>
          <a:prstGeom prst="rect">
            <a:avLst/>
          </a:prstGeom>
          <a:noFill/>
        </p:spPr>
        <p:txBody>
          <a:bodyPr wrap="square" rtlCol="0">
            <a:spAutoFit/>
          </a:bodyPr>
          <a:lstStyle/>
          <a:p>
            <a:pPr algn="just"/>
            <a:r>
              <a:rPr lang="es-ES" dirty="0"/>
              <a:t>La redacción científica tiene una finalidad de comunicar nuevos descubrimientos científicos. Por esta razón, debe ser tan clara y sencilla como sea posible. Es por ello que, además  de la estructuración, el segundo factor a considerar de un artículo científico debe ser un lenguaje apropiado (palabras de enlaces, cuidar los tiempos verbales, observar el estilo que prefiere la revista y evitar el uso de </a:t>
            </a:r>
            <a:r>
              <a:rPr lang="en-US" dirty="0" err="1"/>
              <a:t>tecnicismos</a:t>
            </a:r>
            <a:r>
              <a:rPr lang="en-US" dirty="0"/>
              <a:t> y/o </a:t>
            </a:r>
            <a:r>
              <a:rPr lang="en-US" dirty="0" err="1"/>
              <a:t>extranjerismos</a:t>
            </a:r>
            <a:r>
              <a:rPr lang="en-US" dirty="0"/>
              <a:t> superfluous).</a:t>
            </a:r>
            <a:endParaRPr lang="es-ES" dirty="0"/>
          </a:p>
        </p:txBody>
      </p:sp>
      <p:pic>
        <p:nvPicPr>
          <p:cNvPr id="1026" name="Picture 2" descr="NeoScientia">
            <a:extLst>
              <a:ext uri="{FF2B5EF4-FFF2-40B4-BE49-F238E27FC236}">
                <a16:creationId xmlns:a16="http://schemas.microsoft.com/office/drawing/2014/main" id="{EC90749F-BDFE-4775-A289-4188CB5615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3211" y="2728591"/>
            <a:ext cx="2307778" cy="4154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s://www.publishingcampus.elsevier.com/impls/elsevier_publishingcampus/framework/img/campusLogo@2x.png">
            <a:extLst>
              <a:ext uri="{FF2B5EF4-FFF2-40B4-BE49-F238E27FC236}">
                <a16:creationId xmlns:a16="http://schemas.microsoft.com/office/drawing/2014/main" id="{88308CFF-2426-44A8-A48F-7EF7BD5F7B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9322" y="3727073"/>
            <a:ext cx="4457786" cy="416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838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lstStyle/>
          <a:p>
            <a:r>
              <a:rPr lang="es-MX" b="1" dirty="0">
                <a:solidFill>
                  <a:srgbClr val="33006F"/>
                </a:solidFill>
              </a:rPr>
              <a:t>Objetivos del seminario</a:t>
            </a:r>
            <a:endParaRPr lang="es-PA" b="1" dirty="0">
              <a:solidFill>
                <a:srgbClr val="33006F"/>
              </a:solidFill>
            </a:endParaRPr>
          </a:p>
        </p:txBody>
      </p:sp>
      <p:sp>
        <p:nvSpPr>
          <p:cNvPr id="6" name="Marcador de contenido 2"/>
          <p:cNvSpPr>
            <a:spLocks noGrp="1"/>
          </p:cNvSpPr>
          <p:nvPr/>
        </p:nvSpPr>
        <p:spPr>
          <a:xfrm>
            <a:off x="838200" y="1328844"/>
            <a:ext cx="10515600" cy="3765670"/>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spcAft>
                <a:spcPts val="1200"/>
              </a:spcAft>
              <a:buNone/>
            </a:pPr>
            <a:r>
              <a:rPr lang="es-PA" sz="2600" dirty="0"/>
              <a:t>• </a:t>
            </a:r>
            <a:r>
              <a:rPr lang="es-PA" dirty="0"/>
              <a:t>Apoyar a los investigadores, docentes y estudiantes en la preparación de los manuscritos, para la divulgación de sus resultados en una publicación científica.</a:t>
            </a:r>
          </a:p>
          <a:p>
            <a:pPr algn="just">
              <a:spcBef>
                <a:spcPts val="0"/>
              </a:spcBef>
              <a:spcAft>
                <a:spcPts val="1200"/>
              </a:spcAft>
            </a:pPr>
            <a:r>
              <a:rPr lang="es-PA" dirty="0"/>
              <a:t>Analizar el perfil de las revistas científicas y sus indexaciones para publicar sus trabajos. </a:t>
            </a:r>
          </a:p>
          <a:p>
            <a:pPr marL="0" indent="0" algn="just">
              <a:spcBef>
                <a:spcPts val="0"/>
              </a:spcBef>
              <a:spcAft>
                <a:spcPts val="1200"/>
              </a:spcAft>
              <a:buNone/>
            </a:pPr>
            <a:r>
              <a:rPr lang="es-PA" dirty="0"/>
              <a:t>• Asegurar que los artículos científicos estén cumpliendo con los estándares editoriales y éticos.</a:t>
            </a:r>
          </a:p>
          <a:p>
            <a:pPr marL="0" indent="0" algn="just">
              <a:spcBef>
                <a:spcPts val="0"/>
              </a:spcBef>
              <a:spcAft>
                <a:spcPts val="1200"/>
              </a:spcAft>
              <a:buNone/>
            </a:pPr>
            <a:r>
              <a:rPr lang="es-PA" dirty="0"/>
              <a:t>• Garantizar la originalidad de los artículos científicos, protegiendo y respetando la autoría.</a:t>
            </a:r>
          </a:p>
          <a:p>
            <a:pPr marL="0" indent="0" algn="just">
              <a:spcBef>
                <a:spcPts val="0"/>
              </a:spcBef>
              <a:spcAft>
                <a:spcPts val="1200"/>
              </a:spcAft>
              <a:buNone/>
            </a:pPr>
            <a:r>
              <a:rPr lang="es-PA" dirty="0"/>
              <a:t>• Conocer el proceso editorial durante la revisión del manuscrito: autores, editores y cualquier otra persona relacionada con la publicación y distribución de artículos científicos. </a:t>
            </a:r>
          </a:p>
        </p:txBody>
      </p:sp>
    </p:spTree>
    <p:extLst>
      <p:ext uri="{BB962C8B-B14F-4D97-AF65-F5344CB8AC3E}">
        <p14:creationId xmlns:p14="http://schemas.microsoft.com/office/powerpoint/2010/main" val="33542120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a:bodyPr>
          <a:lstStyle/>
          <a:p>
            <a:r>
              <a:rPr lang="es-PA" b="1" dirty="0">
                <a:solidFill>
                  <a:srgbClr val="33006F"/>
                </a:solidFill>
              </a:rPr>
              <a:t>Tema 1: Introducción</a:t>
            </a:r>
          </a:p>
        </p:txBody>
      </p:sp>
      <p:sp>
        <p:nvSpPr>
          <p:cNvPr id="6"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S" dirty="0"/>
              <a:t>El camino a la publicación: Estructura y escritura del manuscrito</a:t>
            </a:r>
          </a:p>
          <a:p>
            <a:pPr algn="just"/>
            <a:endParaRPr lang="es-ES" dirty="0"/>
          </a:p>
        </p:txBody>
      </p:sp>
      <p:pic>
        <p:nvPicPr>
          <p:cNvPr id="4" name="Imagen 3">
            <a:extLst>
              <a:ext uri="{FF2B5EF4-FFF2-40B4-BE49-F238E27FC236}">
                <a16:creationId xmlns:a16="http://schemas.microsoft.com/office/drawing/2014/main" id="{D8028046-E844-4271-B5BD-3017A3614171}"/>
              </a:ext>
            </a:extLst>
          </p:cNvPr>
          <p:cNvPicPr>
            <a:picLocks noChangeAspect="1"/>
          </p:cNvPicPr>
          <p:nvPr/>
        </p:nvPicPr>
        <p:blipFill rotWithShape="1">
          <a:blip r:embed="rId3"/>
          <a:srcRect l="15801" t="21877" r="17937" b="10679"/>
          <a:stretch/>
        </p:blipFill>
        <p:spPr>
          <a:xfrm>
            <a:off x="443882" y="1993754"/>
            <a:ext cx="5876636" cy="3364536"/>
          </a:xfrm>
          <a:prstGeom prst="rect">
            <a:avLst/>
          </a:prstGeom>
        </p:spPr>
      </p:pic>
      <p:sp>
        <p:nvSpPr>
          <p:cNvPr id="9" name="Rectangle 3">
            <a:extLst>
              <a:ext uri="{FF2B5EF4-FFF2-40B4-BE49-F238E27FC236}">
                <a16:creationId xmlns:a16="http://schemas.microsoft.com/office/drawing/2014/main" id="{30EEEFD7-9886-4E00-9903-5317A1C74B8B}"/>
              </a:ext>
            </a:extLst>
          </p:cNvPr>
          <p:cNvSpPr txBox="1">
            <a:spLocks noChangeArrowheads="1"/>
          </p:cNvSpPr>
          <p:nvPr/>
        </p:nvSpPr>
        <p:spPr>
          <a:xfrm>
            <a:off x="7054788" y="1811146"/>
            <a:ext cx="4486183" cy="3946294"/>
          </a:xfrm>
          <a:prstGeom prst="rect">
            <a:avLst/>
          </a:prstGeom>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609600">
              <a:buFont typeface="Arial" panose="020B0604020202020204" pitchFamily="34" charset="0"/>
              <a:buNone/>
              <a:defRPr/>
            </a:pPr>
            <a:r>
              <a:rPr lang="es-ES" altLang="en-US" sz="1800" dirty="0"/>
              <a:t>Incorrecto: "Esto demuestra </a:t>
            </a:r>
            <a:r>
              <a:rPr lang="es-ES" altLang="en-US" sz="1800" dirty="0">
                <a:solidFill>
                  <a:srgbClr val="FF0000"/>
                </a:solidFill>
              </a:rPr>
              <a:t>definitivamente</a:t>
            </a:r>
            <a:r>
              <a:rPr lang="es-ES" altLang="en-US" sz="1800" dirty="0"/>
              <a:t> que el consumo de drogas en adolescentes fue mayor en David, Panamá".</a:t>
            </a:r>
          </a:p>
          <a:p>
            <a:pPr marL="0" indent="-609600">
              <a:buFont typeface="Arial" panose="020B0604020202020204" pitchFamily="34" charset="0"/>
              <a:buNone/>
              <a:defRPr/>
            </a:pPr>
            <a:endParaRPr lang="es-ES" altLang="en-US" sz="1800" dirty="0"/>
          </a:p>
          <a:p>
            <a:pPr marL="0" indent="-609600">
              <a:buFont typeface="Arial" panose="020B0604020202020204" pitchFamily="34" charset="0"/>
              <a:buNone/>
              <a:defRPr/>
            </a:pPr>
            <a:r>
              <a:rPr lang="es-ES" altLang="en-US" sz="1800" dirty="0"/>
              <a:t>Incorrecto: "</a:t>
            </a:r>
            <a:r>
              <a:rPr lang="es-ES" altLang="en-US" sz="1800" dirty="0">
                <a:solidFill>
                  <a:srgbClr val="FF0000"/>
                </a:solidFill>
              </a:rPr>
              <a:t>Bueno, puede ser </a:t>
            </a:r>
            <a:r>
              <a:rPr lang="es-ES" altLang="en-US" sz="1800" dirty="0"/>
              <a:t>que el consumo de drogas en adolescentes es mayor en David, Panamá, pero uno nunca puede estar seguro".</a:t>
            </a:r>
          </a:p>
          <a:p>
            <a:pPr marL="0" indent="-609600">
              <a:buFont typeface="Arial" panose="020B0604020202020204" pitchFamily="34" charset="0"/>
              <a:buNone/>
              <a:defRPr/>
            </a:pPr>
            <a:endParaRPr lang="es-ES" altLang="en-US" sz="1800" dirty="0"/>
          </a:p>
          <a:p>
            <a:pPr marL="0" indent="-609600">
              <a:buFont typeface="Arial" panose="020B0604020202020204" pitchFamily="34" charset="0"/>
              <a:buNone/>
              <a:defRPr/>
            </a:pPr>
            <a:r>
              <a:rPr lang="es-ES" altLang="en-US" sz="1800" dirty="0"/>
              <a:t>Correcto: "Esto sugiere que el consumo de drogas en adolescentes es mayor en David, Panamá".</a:t>
            </a:r>
            <a:endParaRPr lang="en-US" altLang="en-US" sz="1800" dirty="0"/>
          </a:p>
        </p:txBody>
      </p:sp>
    </p:spTree>
    <p:extLst>
      <p:ext uri="{BB962C8B-B14F-4D97-AF65-F5344CB8AC3E}">
        <p14:creationId xmlns:p14="http://schemas.microsoft.com/office/powerpoint/2010/main" val="36115532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a:bodyPr>
          <a:lstStyle/>
          <a:p>
            <a:r>
              <a:rPr lang="es-PA" b="1" dirty="0">
                <a:solidFill>
                  <a:srgbClr val="33006F"/>
                </a:solidFill>
              </a:rPr>
              <a:t>Tema 1: Introducción</a:t>
            </a:r>
          </a:p>
        </p:txBody>
      </p:sp>
      <p:sp>
        <p:nvSpPr>
          <p:cNvPr id="6"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S" dirty="0"/>
              <a:t>El camino a la publicación: El envío del manuscrito</a:t>
            </a:r>
          </a:p>
          <a:p>
            <a:pPr algn="just"/>
            <a:endParaRPr lang="es-ES" dirty="0"/>
          </a:p>
        </p:txBody>
      </p:sp>
      <p:pic>
        <p:nvPicPr>
          <p:cNvPr id="3" name="Imagen 2">
            <a:extLst>
              <a:ext uri="{FF2B5EF4-FFF2-40B4-BE49-F238E27FC236}">
                <a16:creationId xmlns:a16="http://schemas.microsoft.com/office/drawing/2014/main" id="{1EB30081-BB95-409F-9115-1E9EA725947E}"/>
              </a:ext>
            </a:extLst>
          </p:cNvPr>
          <p:cNvPicPr>
            <a:picLocks noChangeAspect="1"/>
          </p:cNvPicPr>
          <p:nvPr/>
        </p:nvPicPr>
        <p:blipFill rotWithShape="1">
          <a:blip r:embed="rId3"/>
          <a:srcRect l="11723" t="37506" r="31408" b="16893"/>
          <a:stretch/>
        </p:blipFill>
        <p:spPr>
          <a:xfrm>
            <a:off x="1038686" y="2077374"/>
            <a:ext cx="7813740" cy="3524436"/>
          </a:xfrm>
          <a:prstGeom prst="rect">
            <a:avLst/>
          </a:prstGeom>
        </p:spPr>
      </p:pic>
      <p:pic>
        <p:nvPicPr>
          <p:cNvPr id="7170" name="Picture 2" descr="Resultado de imagen para OJS">
            <a:extLst>
              <a:ext uri="{FF2B5EF4-FFF2-40B4-BE49-F238E27FC236}">
                <a16:creationId xmlns:a16="http://schemas.microsoft.com/office/drawing/2014/main" id="{880C6F1E-6F86-462F-A32E-1F50D2065C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2912" y="1772344"/>
            <a:ext cx="2857500" cy="185737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Resultado de imagen para email">
            <a:extLst>
              <a:ext uri="{FF2B5EF4-FFF2-40B4-BE49-F238E27FC236}">
                <a16:creationId xmlns:a16="http://schemas.microsoft.com/office/drawing/2014/main" id="{E3A30127-1480-44A6-981A-A5A88552BA1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113" t="18471" r="13779" b="20655"/>
          <a:stretch/>
        </p:blipFill>
        <p:spPr bwMode="auto">
          <a:xfrm>
            <a:off x="9330431" y="3746377"/>
            <a:ext cx="2698812" cy="1855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74869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051265" y="983164"/>
            <a:ext cx="10515600" cy="975995"/>
          </a:xfrm>
        </p:spPr>
        <p:txBody>
          <a:bodyPr>
            <a:normAutofit/>
          </a:bodyPr>
          <a:lstStyle/>
          <a:p>
            <a:r>
              <a:rPr lang="es-PA" b="1" dirty="0">
                <a:solidFill>
                  <a:schemeClr val="bg1"/>
                </a:solidFill>
              </a:rPr>
              <a:t>Consultas o dudas del tema 1</a:t>
            </a:r>
          </a:p>
        </p:txBody>
      </p:sp>
    </p:spTree>
    <p:extLst>
      <p:ext uri="{BB962C8B-B14F-4D97-AF65-F5344CB8AC3E}">
        <p14:creationId xmlns:p14="http://schemas.microsoft.com/office/powerpoint/2010/main" val="18350874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5" name="CuadroTexto 4"/>
          <p:cNvSpPr txBox="1"/>
          <p:nvPr/>
        </p:nvSpPr>
        <p:spPr>
          <a:xfrm>
            <a:off x="3719744" y="2459504"/>
            <a:ext cx="7519387" cy="2677656"/>
          </a:xfrm>
          <a:prstGeom prst="rect">
            <a:avLst/>
          </a:prstGeom>
          <a:noFill/>
        </p:spPr>
        <p:txBody>
          <a:bodyPr wrap="square" rtlCol="0">
            <a:spAutoFit/>
          </a:bodyPr>
          <a:lstStyle/>
          <a:p>
            <a:pPr marL="342900" indent="-342900" algn="just">
              <a:buFont typeface="Arial" panose="020B0604020202020204" pitchFamily="34" charset="0"/>
              <a:buChar char="•"/>
            </a:pPr>
            <a:r>
              <a:rPr lang="es-ES" sz="2400" dirty="0"/>
              <a:t>Cada parte de un artículo contribuye a la calidad del Conjunto.</a:t>
            </a:r>
          </a:p>
          <a:p>
            <a:pPr algn="just"/>
            <a:endParaRPr lang="es-ES" sz="2400" dirty="0"/>
          </a:p>
          <a:p>
            <a:pPr marL="342900" indent="-342900" algn="just">
              <a:buFont typeface="Arial" panose="020B0604020202020204" pitchFamily="34" charset="0"/>
              <a:buChar char="•"/>
            </a:pPr>
            <a:r>
              <a:rPr lang="es-ES" sz="2400" dirty="0"/>
              <a:t>Para construir un conjunto satisfactorio de partes, uno debe comprender el papel desempeñado por cada una tanto para el lector como para el escritor; y para evaluar su calidad, uno debe establecer criterios de evaluación.</a:t>
            </a:r>
            <a:endParaRPr lang="es-PA" sz="2400"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Conceptos</a:t>
            </a:r>
          </a:p>
        </p:txBody>
      </p:sp>
      <p:sp>
        <p:nvSpPr>
          <p:cNvPr id="8" name="CuadroTexto 7">
            <a:extLst>
              <a:ext uri="{FF2B5EF4-FFF2-40B4-BE49-F238E27FC236}">
                <a16:creationId xmlns:a16="http://schemas.microsoft.com/office/drawing/2014/main" id="{076888D4-2114-45E8-B706-FD9F1E010613}"/>
              </a:ext>
            </a:extLst>
          </p:cNvPr>
          <p:cNvSpPr txBox="1"/>
          <p:nvPr/>
        </p:nvSpPr>
        <p:spPr>
          <a:xfrm>
            <a:off x="1317581" y="4573674"/>
            <a:ext cx="1629805" cy="461665"/>
          </a:xfrm>
          <a:prstGeom prst="rect">
            <a:avLst/>
          </a:prstGeom>
          <a:noFill/>
        </p:spPr>
        <p:txBody>
          <a:bodyPr wrap="square" rtlCol="0">
            <a:spAutoFit/>
          </a:bodyPr>
          <a:lstStyle/>
          <a:p>
            <a:pPr algn="just"/>
            <a:r>
              <a:rPr lang="en-US" sz="1200" dirty="0"/>
              <a:t>Photo by </a:t>
            </a:r>
            <a:r>
              <a:rPr lang="en-US" sz="1200" dirty="0">
                <a:hlinkClick r:id="rId3"/>
              </a:rPr>
              <a:t>Benjamín </a:t>
            </a:r>
            <a:r>
              <a:rPr lang="en-US" sz="1200" dirty="0" err="1">
                <a:hlinkClick r:id="rId3"/>
              </a:rPr>
              <a:t>Gremler</a:t>
            </a:r>
            <a:r>
              <a:rPr lang="en-US" sz="1200" dirty="0"/>
              <a:t> on </a:t>
            </a:r>
            <a:r>
              <a:rPr lang="en-US" sz="1200" dirty="0" err="1">
                <a:hlinkClick r:id="rId4"/>
              </a:rPr>
              <a:t>Unsplash</a:t>
            </a:r>
            <a:endParaRPr lang="es-PA" sz="1200" dirty="0"/>
          </a:p>
        </p:txBody>
      </p:sp>
      <p:pic>
        <p:nvPicPr>
          <p:cNvPr id="9218" name="Picture 2" descr="aerial view of multicolored roof building next to road">
            <a:extLst>
              <a:ext uri="{FF2B5EF4-FFF2-40B4-BE49-F238E27FC236}">
                <a16:creationId xmlns:a16="http://schemas.microsoft.com/office/drawing/2014/main" id="{166CF400-5678-42A2-BC87-7E2DFDA81C0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268" r="23554"/>
          <a:stretch/>
        </p:blipFill>
        <p:spPr bwMode="auto">
          <a:xfrm>
            <a:off x="1180729" y="2304839"/>
            <a:ext cx="2068497" cy="2231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64953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5" name="CuadroTexto 4"/>
          <p:cNvSpPr txBox="1"/>
          <p:nvPr/>
        </p:nvSpPr>
        <p:spPr>
          <a:xfrm>
            <a:off x="3692739" y="2064551"/>
            <a:ext cx="7519387" cy="3046988"/>
          </a:xfrm>
          <a:prstGeom prst="rect">
            <a:avLst/>
          </a:prstGeom>
          <a:noFill/>
        </p:spPr>
        <p:txBody>
          <a:bodyPr wrap="square" rtlCol="0">
            <a:spAutoFit/>
          </a:bodyPr>
          <a:lstStyle/>
          <a:p>
            <a:pPr marL="342900" indent="-342900" algn="just">
              <a:buFont typeface="Arial" panose="020B0604020202020204" pitchFamily="34" charset="0"/>
              <a:buChar char="•"/>
            </a:pPr>
            <a:r>
              <a:rPr lang="es-ES" sz="2400" dirty="0"/>
              <a:t>Muchos científicos consideran que la metodología y las secciones de resultados de su trabajo son las más fáciles y rápidas de escribir, pero son las otras partes las que resultan difíciles y toman tiempo: el resumen, la introducción y la conclusión.</a:t>
            </a:r>
          </a:p>
          <a:p>
            <a:pPr marL="342900" indent="-342900" algn="just">
              <a:buFont typeface="Arial" panose="020B0604020202020204" pitchFamily="34" charset="0"/>
              <a:buChar char="•"/>
            </a:pPr>
            <a:endParaRPr lang="es-ES" sz="2400" dirty="0"/>
          </a:p>
          <a:p>
            <a:pPr marL="342900" indent="-342900" algn="just">
              <a:buFont typeface="Arial" panose="020B0604020202020204" pitchFamily="34" charset="0"/>
              <a:buChar char="•"/>
            </a:pPr>
            <a:r>
              <a:rPr lang="es-ES" sz="2400" dirty="0"/>
              <a:t>La primera impresión de un documento se forma después de una lectura parcial.</a:t>
            </a:r>
            <a:endParaRPr lang="es-PA" sz="2400"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Conceptos</a:t>
            </a:r>
          </a:p>
        </p:txBody>
      </p:sp>
      <p:sp>
        <p:nvSpPr>
          <p:cNvPr id="8" name="CuadroTexto 7">
            <a:extLst>
              <a:ext uri="{FF2B5EF4-FFF2-40B4-BE49-F238E27FC236}">
                <a16:creationId xmlns:a16="http://schemas.microsoft.com/office/drawing/2014/main" id="{076888D4-2114-45E8-B706-FD9F1E010613}"/>
              </a:ext>
            </a:extLst>
          </p:cNvPr>
          <p:cNvSpPr txBox="1"/>
          <p:nvPr/>
        </p:nvSpPr>
        <p:spPr>
          <a:xfrm>
            <a:off x="1317581" y="4573674"/>
            <a:ext cx="1629805" cy="461665"/>
          </a:xfrm>
          <a:prstGeom prst="rect">
            <a:avLst/>
          </a:prstGeom>
          <a:noFill/>
        </p:spPr>
        <p:txBody>
          <a:bodyPr wrap="square" rtlCol="0">
            <a:spAutoFit/>
          </a:bodyPr>
          <a:lstStyle/>
          <a:p>
            <a:pPr algn="just"/>
            <a:r>
              <a:rPr lang="en-US" sz="1200" dirty="0"/>
              <a:t>Photo by </a:t>
            </a:r>
            <a:r>
              <a:rPr lang="en-US" sz="1200" dirty="0">
                <a:hlinkClick r:id="rId3"/>
              </a:rPr>
              <a:t>Benjamín </a:t>
            </a:r>
            <a:r>
              <a:rPr lang="en-US" sz="1200" dirty="0" err="1">
                <a:hlinkClick r:id="rId3"/>
              </a:rPr>
              <a:t>Gremler</a:t>
            </a:r>
            <a:r>
              <a:rPr lang="en-US" sz="1200" dirty="0"/>
              <a:t> on </a:t>
            </a:r>
            <a:r>
              <a:rPr lang="en-US" sz="1200" dirty="0" err="1">
                <a:hlinkClick r:id="rId4"/>
              </a:rPr>
              <a:t>Unsplash</a:t>
            </a:r>
            <a:endParaRPr lang="es-PA" sz="1200" dirty="0"/>
          </a:p>
        </p:txBody>
      </p:sp>
      <p:pic>
        <p:nvPicPr>
          <p:cNvPr id="9218" name="Picture 2" descr="aerial view of multicolored roof building next to road">
            <a:extLst>
              <a:ext uri="{FF2B5EF4-FFF2-40B4-BE49-F238E27FC236}">
                <a16:creationId xmlns:a16="http://schemas.microsoft.com/office/drawing/2014/main" id="{166CF400-5678-42A2-BC87-7E2DFDA81C0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268" r="23554"/>
          <a:stretch/>
        </p:blipFill>
        <p:spPr bwMode="auto">
          <a:xfrm>
            <a:off x="1180729" y="2304839"/>
            <a:ext cx="2068497" cy="2231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0740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Conceptos</a:t>
            </a:r>
          </a:p>
        </p:txBody>
      </p:sp>
      <p:pic>
        <p:nvPicPr>
          <p:cNvPr id="3" name="Imagen 2">
            <a:extLst>
              <a:ext uri="{FF2B5EF4-FFF2-40B4-BE49-F238E27FC236}">
                <a16:creationId xmlns:a16="http://schemas.microsoft.com/office/drawing/2014/main" id="{9A152234-2A83-4BF7-BD41-EB977234E532}"/>
              </a:ext>
            </a:extLst>
          </p:cNvPr>
          <p:cNvPicPr>
            <a:picLocks noChangeAspect="1"/>
          </p:cNvPicPr>
          <p:nvPr/>
        </p:nvPicPr>
        <p:blipFill rotWithShape="1">
          <a:blip r:embed="rId3"/>
          <a:srcRect l="16020" t="25502" r="16990" b="8090"/>
          <a:stretch/>
        </p:blipFill>
        <p:spPr>
          <a:xfrm>
            <a:off x="1154098" y="1951863"/>
            <a:ext cx="6400800" cy="3569142"/>
          </a:xfrm>
          <a:prstGeom prst="rect">
            <a:avLst/>
          </a:prstGeom>
        </p:spPr>
      </p:pic>
      <p:pic>
        <p:nvPicPr>
          <p:cNvPr id="5" name="Imagen 4">
            <a:extLst>
              <a:ext uri="{FF2B5EF4-FFF2-40B4-BE49-F238E27FC236}">
                <a16:creationId xmlns:a16="http://schemas.microsoft.com/office/drawing/2014/main" id="{31534657-7223-4662-A898-8F6052DC2477}"/>
              </a:ext>
            </a:extLst>
          </p:cNvPr>
          <p:cNvPicPr>
            <a:picLocks noChangeAspect="1"/>
          </p:cNvPicPr>
          <p:nvPr/>
        </p:nvPicPr>
        <p:blipFill rotWithShape="1">
          <a:blip r:embed="rId4"/>
          <a:srcRect l="52719" t="26537" r="11019" b="51715"/>
          <a:stretch/>
        </p:blipFill>
        <p:spPr>
          <a:xfrm>
            <a:off x="7554898" y="2990709"/>
            <a:ext cx="4421080" cy="1491449"/>
          </a:xfrm>
          <a:prstGeom prst="rect">
            <a:avLst/>
          </a:prstGeom>
          <a:ln>
            <a:solidFill>
              <a:schemeClr val="tx1"/>
            </a:solidFill>
          </a:ln>
        </p:spPr>
      </p:pic>
    </p:spTree>
    <p:extLst>
      <p:ext uri="{BB962C8B-B14F-4D97-AF65-F5344CB8AC3E}">
        <p14:creationId xmlns:p14="http://schemas.microsoft.com/office/powerpoint/2010/main" val="22886075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5" name="CuadroTexto 4"/>
          <p:cNvSpPr txBox="1"/>
          <p:nvPr/>
        </p:nvSpPr>
        <p:spPr>
          <a:xfrm>
            <a:off x="3692739" y="2064551"/>
            <a:ext cx="7519387" cy="3416320"/>
          </a:xfrm>
          <a:prstGeom prst="rect">
            <a:avLst/>
          </a:prstGeom>
          <a:noFill/>
        </p:spPr>
        <p:txBody>
          <a:bodyPr wrap="square" rtlCol="0">
            <a:spAutoFit/>
          </a:bodyPr>
          <a:lstStyle/>
          <a:p>
            <a:pPr algn="just"/>
            <a:r>
              <a:rPr lang="es-ES" sz="2400" dirty="0"/>
              <a:t>Su extensión debe tener la menor cantidad de palabras posibles que describan los contenidos del trabajo (10-15 palabras), con efectividad en la sintaxis y sin requerimientos gramaticales fuertes. </a:t>
            </a:r>
          </a:p>
          <a:p>
            <a:pPr algn="just"/>
            <a:endParaRPr lang="es-ES" sz="2400" dirty="0"/>
          </a:p>
          <a:p>
            <a:pPr algn="just"/>
            <a:r>
              <a:rPr lang="es-ES" sz="2400" dirty="0"/>
              <a:t>Es recomendable definir un título tentativo previo a redactar el manuscrito y elaborar el título final luego de terminar el artículo. Además, evitar en lo posible el uso de subtítulos y abreviaciones.</a:t>
            </a:r>
            <a:endParaRPr lang="es-PA" sz="2400"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Título </a:t>
            </a:r>
          </a:p>
        </p:txBody>
      </p:sp>
      <p:sp>
        <p:nvSpPr>
          <p:cNvPr id="8" name="CuadroTexto 7">
            <a:extLst>
              <a:ext uri="{FF2B5EF4-FFF2-40B4-BE49-F238E27FC236}">
                <a16:creationId xmlns:a16="http://schemas.microsoft.com/office/drawing/2014/main" id="{076888D4-2114-45E8-B706-FD9F1E010613}"/>
              </a:ext>
            </a:extLst>
          </p:cNvPr>
          <p:cNvSpPr txBox="1"/>
          <p:nvPr/>
        </p:nvSpPr>
        <p:spPr>
          <a:xfrm>
            <a:off x="1290948" y="4915091"/>
            <a:ext cx="1629805" cy="461665"/>
          </a:xfrm>
          <a:prstGeom prst="rect">
            <a:avLst/>
          </a:prstGeom>
          <a:noFill/>
        </p:spPr>
        <p:txBody>
          <a:bodyPr wrap="square" rtlCol="0">
            <a:spAutoFit/>
          </a:bodyPr>
          <a:lstStyle/>
          <a:p>
            <a:pPr algn="just"/>
            <a:r>
              <a:rPr lang="en-US" sz="1200" dirty="0"/>
              <a:t>Photo by </a:t>
            </a:r>
            <a:r>
              <a:rPr lang="en-US" sz="1200" dirty="0">
                <a:hlinkClick r:id="rId3"/>
              </a:rPr>
              <a:t>Annie Spratt</a:t>
            </a:r>
            <a:r>
              <a:rPr lang="en-US" sz="1200" dirty="0"/>
              <a:t> on </a:t>
            </a:r>
            <a:r>
              <a:rPr lang="en-US" sz="1200" dirty="0" err="1">
                <a:hlinkClick r:id="rId4"/>
              </a:rPr>
              <a:t>Unsplash</a:t>
            </a:r>
            <a:endParaRPr lang="es-PA" sz="1200" dirty="0"/>
          </a:p>
        </p:txBody>
      </p:sp>
      <p:pic>
        <p:nvPicPr>
          <p:cNvPr id="10242" name="Picture 2" descr="assorted-titled book lot">
            <a:extLst>
              <a:ext uri="{FF2B5EF4-FFF2-40B4-BE49-F238E27FC236}">
                <a16:creationId xmlns:a16="http://schemas.microsoft.com/office/drawing/2014/main" id="{4F6F3C60-D664-4119-98D9-8DF0572515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0948" y="2255078"/>
            <a:ext cx="1770879" cy="2660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90952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5" name="CuadroTexto 4"/>
          <p:cNvSpPr txBox="1"/>
          <p:nvPr/>
        </p:nvSpPr>
        <p:spPr>
          <a:xfrm>
            <a:off x="3692739" y="2064551"/>
            <a:ext cx="7519387" cy="1938992"/>
          </a:xfrm>
          <a:prstGeom prst="rect">
            <a:avLst/>
          </a:prstGeom>
          <a:noFill/>
        </p:spPr>
        <p:txBody>
          <a:bodyPr wrap="square" rtlCol="0">
            <a:spAutoFit/>
          </a:bodyPr>
          <a:lstStyle/>
          <a:p>
            <a:pPr algn="just"/>
            <a:r>
              <a:rPr lang="es-ES" sz="2400" dirty="0"/>
              <a:t>Es recomendable definir un título tentativo previo a redactar el manuscrito y elaborar el título final luego de terminar el artículo. Además, lo que hace que su título sea único es la forma en que se ensamblan sus palabras claves para diferenciar su trabajo del trabajo de los demás.</a:t>
            </a:r>
            <a:endParaRPr lang="es-PA" sz="2400"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Título </a:t>
            </a:r>
          </a:p>
        </p:txBody>
      </p:sp>
      <p:sp>
        <p:nvSpPr>
          <p:cNvPr id="8" name="CuadroTexto 7">
            <a:extLst>
              <a:ext uri="{FF2B5EF4-FFF2-40B4-BE49-F238E27FC236}">
                <a16:creationId xmlns:a16="http://schemas.microsoft.com/office/drawing/2014/main" id="{076888D4-2114-45E8-B706-FD9F1E010613}"/>
              </a:ext>
            </a:extLst>
          </p:cNvPr>
          <p:cNvSpPr txBox="1"/>
          <p:nvPr/>
        </p:nvSpPr>
        <p:spPr>
          <a:xfrm>
            <a:off x="1344214" y="4804506"/>
            <a:ext cx="1629805" cy="461665"/>
          </a:xfrm>
          <a:prstGeom prst="rect">
            <a:avLst/>
          </a:prstGeom>
          <a:noFill/>
        </p:spPr>
        <p:txBody>
          <a:bodyPr wrap="square" rtlCol="0">
            <a:spAutoFit/>
          </a:bodyPr>
          <a:lstStyle/>
          <a:p>
            <a:pPr algn="just"/>
            <a:r>
              <a:rPr lang="en-US" sz="1200" dirty="0"/>
              <a:t>Photo by </a:t>
            </a:r>
            <a:r>
              <a:rPr lang="en-US" sz="1200" dirty="0">
                <a:hlinkClick r:id="rId3"/>
              </a:rPr>
              <a:t>Annie Spratt</a:t>
            </a:r>
            <a:r>
              <a:rPr lang="en-US" sz="1200" dirty="0"/>
              <a:t> on </a:t>
            </a:r>
            <a:r>
              <a:rPr lang="en-US" sz="1200" dirty="0" err="1">
                <a:hlinkClick r:id="rId4"/>
              </a:rPr>
              <a:t>Unsplash</a:t>
            </a:r>
            <a:endParaRPr lang="es-PA" sz="1200" dirty="0"/>
          </a:p>
        </p:txBody>
      </p:sp>
      <p:pic>
        <p:nvPicPr>
          <p:cNvPr id="10242" name="Picture 2" descr="assorted-titled book lot">
            <a:extLst>
              <a:ext uri="{FF2B5EF4-FFF2-40B4-BE49-F238E27FC236}">
                <a16:creationId xmlns:a16="http://schemas.microsoft.com/office/drawing/2014/main" id="{4F6F3C60-D664-4119-98D9-8DF0572515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44214" y="2144493"/>
            <a:ext cx="1770879" cy="2660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9190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5" name="CuadroTexto 4"/>
          <p:cNvSpPr txBox="1"/>
          <p:nvPr/>
        </p:nvSpPr>
        <p:spPr>
          <a:xfrm>
            <a:off x="3197804" y="5438490"/>
            <a:ext cx="7519387" cy="276999"/>
          </a:xfrm>
          <a:prstGeom prst="rect">
            <a:avLst/>
          </a:prstGeom>
          <a:noFill/>
        </p:spPr>
        <p:txBody>
          <a:bodyPr wrap="square" rtlCol="0">
            <a:spAutoFit/>
          </a:bodyPr>
          <a:lstStyle/>
          <a:p>
            <a:pPr algn="just"/>
            <a:r>
              <a:rPr lang="es-ES" sz="1200" dirty="0"/>
              <a:t>A. V. T and P. R. H. D, “Algunas claves para escribir correctamente un artículo científico,” vol. 80, no. 1, pp. 70–78, 2009.</a:t>
            </a:r>
            <a:endParaRPr lang="es-PA" sz="1200"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Título</a:t>
            </a:r>
          </a:p>
        </p:txBody>
      </p:sp>
      <p:sp>
        <p:nvSpPr>
          <p:cNvPr id="8" name="CuadroTexto 7">
            <a:extLst>
              <a:ext uri="{FF2B5EF4-FFF2-40B4-BE49-F238E27FC236}">
                <a16:creationId xmlns:a16="http://schemas.microsoft.com/office/drawing/2014/main" id="{076888D4-2114-45E8-B706-FD9F1E010613}"/>
              </a:ext>
            </a:extLst>
          </p:cNvPr>
          <p:cNvSpPr txBox="1"/>
          <p:nvPr/>
        </p:nvSpPr>
        <p:spPr>
          <a:xfrm>
            <a:off x="1335336" y="4891782"/>
            <a:ext cx="1629805" cy="461665"/>
          </a:xfrm>
          <a:prstGeom prst="rect">
            <a:avLst/>
          </a:prstGeom>
          <a:noFill/>
        </p:spPr>
        <p:txBody>
          <a:bodyPr wrap="square" rtlCol="0">
            <a:spAutoFit/>
          </a:bodyPr>
          <a:lstStyle/>
          <a:p>
            <a:pPr algn="just"/>
            <a:r>
              <a:rPr lang="en-US" sz="1200" dirty="0"/>
              <a:t>Photo by </a:t>
            </a:r>
            <a:r>
              <a:rPr lang="en-US" sz="1200" dirty="0">
                <a:hlinkClick r:id="rId3"/>
              </a:rPr>
              <a:t>Annie Spratt</a:t>
            </a:r>
            <a:r>
              <a:rPr lang="en-US" sz="1200" dirty="0"/>
              <a:t> on </a:t>
            </a:r>
            <a:r>
              <a:rPr lang="en-US" sz="1200" dirty="0" err="1">
                <a:hlinkClick r:id="rId4"/>
              </a:rPr>
              <a:t>Unsplash</a:t>
            </a:r>
            <a:endParaRPr lang="es-PA" sz="1200" dirty="0"/>
          </a:p>
        </p:txBody>
      </p:sp>
      <p:pic>
        <p:nvPicPr>
          <p:cNvPr id="10242" name="Picture 2" descr="assorted-titled book lot">
            <a:extLst>
              <a:ext uri="{FF2B5EF4-FFF2-40B4-BE49-F238E27FC236}">
                <a16:creationId xmlns:a16="http://schemas.microsoft.com/office/drawing/2014/main" id="{4F6F3C60-D664-4119-98D9-8DF0572515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35336" y="2231769"/>
            <a:ext cx="1770879" cy="2660013"/>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74E3A7A8-D35E-461C-AC32-FA18B683E242}"/>
              </a:ext>
            </a:extLst>
          </p:cNvPr>
          <p:cNvPicPr>
            <a:picLocks noChangeAspect="1"/>
          </p:cNvPicPr>
          <p:nvPr/>
        </p:nvPicPr>
        <p:blipFill rotWithShape="1">
          <a:blip r:embed="rId6"/>
          <a:srcRect l="52646" t="27904" r="9781" b="21599"/>
          <a:stretch/>
        </p:blipFill>
        <p:spPr>
          <a:xfrm>
            <a:off x="6096000" y="2008305"/>
            <a:ext cx="4537345" cy="3430185"/>
          </a:xfrm>
          <a:prstGeom prst="rect">
            <a:avLst/>
          </a:prstGeom>
          <a:ln>
            <a:solidFill>
              <a:schemeClr val="tx2"/>
            </a:solidFill>
          </a:ln>
        </p:spPr>
      </p:pic>
    </p:spTree>
    <p:extLst>
      <p:ext uri="{BB962C8B-B14F-4D97-AF65-F5344CB8AC3E}">
        <p14:creationId xmlns:p14="http://schemas.microsoft.com/office/powerpoint/2010/main" val="40701087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5" name="CuadroTexto 4"/>
          <p:cNvSpPr txBox="1"/>
          <p:nvPr/>
        </p:nvSpPr>
        <p:spPr>
          <a:xfrm>
            <a:off x="3692739" y="2064551"/>
            <a:ext cx="7519387" cy="1938992"/>
          </a:xfrm>
          <a:prstGeom prst="rect">
            <a:avLst/>
          </a:prstGeom>
          <a:noFill/>
        </p:spPr>
        <p:txBody>
          <a:bodyPr wrap="square" rtlCol="0">
            <a:spAutoFit/>
          </a:bodyPr>
          <a:lstStyle/>
          <a:p>
            <a:pPr marL="342900" indent="-342900" algn="just">
              <a:buFont typeface="Arial" panose="020B0604020202020204" pitchFamily="34" charset="0"/>
              <a:buChar char="•"/>
            </a:pPr>
            <a:r>
              <a:rPr lang="es-ES" sz="2400" dirty="0"/>
              <a:t>Adición de formas verbales.</a:t>
            </a:r>
          </a:p>
          <a:p>
            <a:pPr marL="342900" indent="-342900" algn="just">
              <a:buFont typeface="Arial" panose="020B0604020202020204" pitchFamily="34" charset="0"/>
              <a:buChar char="•"/>
            </a:pPr>
            <a:r>
              <a:rPr lang="es-ES" sz="2400" dirty="0"/>
              <a:t>Adjetivos y números para describir el punto fuerte de una contribución.</a:t>
            </a:r>
          </a:p>
          <a:p>
            <a:pPr marL="342900" indent="-342900" algn="just">
              <a:buFont typeface="Arial" panose="020B0604020202020204" pitchFamily="34" charset="0"/>
              <a:buChar char="•"/>
            </a:pPr>
            <a:r>
              <a:rPr lang="es-ES" sz="2400" dirty="0"/>
              <a:t>Selección inteligente de la cobertura de las palabras claves.</a:t>
            </a:r>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Título (Recomendaciones) </a:t>
            </a:r>
          </a:p>
        </p:txBody>
      </p:sp>
      <p:sp>
        <p:nvSpPr>
          <p:cNvPr id="8" name="CuadroTexto 7">
            <a:extLst>
              <a:ext uri="{FF2B5EF4-FFF2-40B4-BE49-F238E27FC236}">
                <a16:creationId xmlns:a16="http://schemas.microsoft.com/office/drawing/2014/main" id="{076888D4-2114-45E8-B706-FD9F1E010613}"/>
              </a:ext>
            </a:extLst>
          </p:cNvPr>
          <p:cNvSpPr txBox="1"/>
          <p:nvPr/>
        </p:nvSpPr>
        <p:spPr>
          <a:xfrm>
            <a:off x="1299826" y="4915091"/>
            <a:ext cx="1629805" cy="461665"/>
          </a:xfrm>
          <a:prstGeom prst="rect">
            <a:avLst/>
          </a:prstGeom>
          <a:noFill/>
        </p:spPr>
        <p:txBody>
          <a:bodyPr wrap="square" rtlCol="0">
            <a:spAutoFit/>
          </a:bodyPr>
          <a:lstStyle/>
          <a:p>
            <a:pPr algn="just"/>
            <a:r>
              <a:rPr lang="en-US" sz="1200" dirty="0"/>
              <a:t>Photo by </a:t>
            </a:r>
            <a:r>
              <a:rPr lang="en-US" sz="1200" dirty="0">
                <a:hlinkClick r:id="rId3"/>
              </a:rPr>
              <a:t>Annie Spratt</a:t>
            </a:r>
            <a:r>
              <a:rPr lang="en-US" sz="1200" dirty="0"/>
              <a:t> on </a:t>
            </a:r>
            <a:r>
              <a:rPr lang="en-US" sz="1200" dirty="0" err="1">
                <a:hlinkClick r:id="rId4"/>
              </a:rPr>
              <a:t>Unsplash</a:t>
            </a:r>
            <a:endParaRPr lang="es-PA" sz="1200" dirty="0"/>
          </a:p>
        </p:txBody>
      </p:sp>
      <p:pic>
        <p:nvPicPr>
          <p:cNvPr id="10242" name="Picture 2" descr="assorted-titled book lot">
            <a:extLst>
              <a:ext uri="{FF2B5EF4-FFF2-40B4-BE49-F238E27FC236}">
                <a16:creationId xmlns:a16="http://schemas.microsoft.com/office/drawing/2014/main" id="{4F6F3C60-D664-4119-98D9-8DF0572515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9826" y="2255078"/>
            <a:ext cx="1770879" cy="2660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77766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lstStyle/>
          <a:p>
            <a:r>
              <a:rPr lang="es-MX" b="1" dirty="0">
                <a:solidFill>
                  <a:srgbClr val="33006F"/>
                </a:solidFill>
              </a:rPr>
              <a:t>Contenido del seminario</a:t>
            </a:r>
            <a:endParaRPr lang="es-PA" b="1" dirty="0">
              <a:solidFill>
                <a:srgbClr val="33006F"/>
              </a:solidFill>
            </a:endParaRPr>
          </a:p>
        </p:txBody>
      </p:sp>
      <p:sp>
        <p:nvSpPr>
          <p:cNvPr id="6"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just">
              <a:lnSpc>
                <a:spcPct val="100000"/>
              </a:lnSpc>
              <a:spcBef>
                <a:spcPts val="0"/>
              </a:spcBef>
            </a:pPr>
            <a:r>
              <a:rPr lang="es-PA" dirty="0"/>
              <a:t>Tema 1: Introducción (Día 1).</a:t>
            </a:r>
          </a:p>
          <a:p>
            <a:pPr lvl="1" algn="just">
              <a:lnSpc>
                <a:spcPct val="100000"/>
              </a:lnSpc>
              <a:spcBef>
                <a:spcPts val="0"/>
              </a:spcBef>
            </a:pPr>
            <a:r>
              <a:rPr lang="es-PA" dirty="0"/>
              <a:t>Tema 2: Elementos de la estructura de un artículo científico estándar (Día 2).</a:t>
            </a:r>
          </a:p>
          <a:p>
            <a:pPr lvl="1" algn="just">
              <a:lnSpc>
                <a:spcPct val="100000"/>
              </a:lnSpc>
              <a:spcBef>
                <a:spcPts val="0"/>
              </a:spcBef>
            </a:pPr>
            <a:r>
              <a:rPr lang="es-PA" dirty="0"/>
              <a:t>Tema 3: Elementos de la estructura de un artículo de revisión (Día 2).</a:t>
            </a:r>
          </a:p>
          <a:p>
            <a:pPr lvl="1" algn="just">
              <a:lnSpc>
                <a:spcPct val="100000"/>
              </a:lnSpc>
              <a:spcBef>
                <a:spcPts val="0"/>
              </a:spcBef>
            </a:pPr>
            <a:r>
              <a:rPr lang="es-PA" dirty="0"/>
              <a:t>Tema 4: Elementos principales en la composición y la redacción de un articulo científico (Día 3).</a:t>
            </a:r>
          </a:p>
          <a:p>
            <a:pPr lvl="1" algn="just">
              <a:lnSpc>
                <a:spcPct val="100000"/>
              </a:lnSpc>
              <a:spcBef>
                <a:spcPts val="0"/>
              </a:spcBef>
            </a:pPr>
            <a:r>
              <a:rPr lang="es-ES" dirty="0"/>
              <a:t>Tema 5: Búsqueda, organización y uso en la revisión de la literatura </a:t>
            </a:r>
            <a:r>
              <a:rPr lang="es-PA" dirty="0"/>
              <a:t>(Día 3). </a:t>
            </a:r>
          </a:p>
          <a:p>
            <a:pPr lvl="1" algn="just">
              <a:lnSpc>
                <a:spcPct val="100000"/>
              </a:lnSpc>
              <a:spcBef>
                <a:spcPts val="0"/>
              </a:spcBef>
            </a:pPr>
            <a:r>
              <a:rPr lang="es-PA" dirty="0"/>
              <a:t>Tema 6: Redacción del artículo (borrador) y modalidad virtual I (Día 4).</a:t>
            </a:r>
          </a:p>
          <a:p>
            <a:pPr lvl="1" algn="just">
              <a:lnSpc>
                <a:spcPct val="100000"/>
              </a:lnSpc>
              <a:spcBef>
                <a:spcPts val="0"/>
              </a:spcBef>
            </a:pPr>
            <a:r>
              <a:rPr lang="es-PA" dirty="0"/>
              <a:t>Tema 7: Consideraciones finales y modalidad virtual II (Día 5).</a:t>
            </a:r>
          </a:p>
          <a:p>
            <a:pPr lvl="1" algn="just">
              <a:lnSpc>
                <a:spcPct val="100000"/>
              </a:lnSpc>
              <a:spcBef>
                <a:spcPts val="0"/>
              </a:spcBef>
            </a:pPr>
            <a:endParaRPr lang="es-PA" dirty="0"/>
          </a:p>
          <a:p>
            <a:pPr marL="0" indent="0" algn="just">
              <a:lnSpc>
                <a:spcPct val="100000"/>
              </a:lnSpc>
              <a:spcBef>
                <a:spcPts val="0"/>
              </a:spcBef>
              <a:buNone/>
            </a:pPr>
            <a:endParaRPr lang="es-PA" sz="2400" b="1" dirty="0"/>
          </a:p>
          <a:p>
            <a:pPr marL="0" indent="0" algn="just">
              <a:lnSpc>
                <a:spcPct val="100000"/>
              </a:lnSpc>
              <a:spcBef>
                <a:spcPts val="0"/>
              </a:spcBef>
              <a:buNone/>
            </a:pPr>
            <a:endParaRPr lang="es-PA" sz="2400" dirty="0"/>
          </a:p>
          <a:p>
            <a:pPr marL="0" indent="0" algn="just">
              <a:lnSpc>
                <a:spcPct val="100000"/>
              </a:lnSpc>
              <a:spcBef>
                <a:spcPts val="0"/>
              </a:spcBef>
              <a:buNone/>
            </a:pPr>
            <a:endParaRPr lang="es-PA" sz="2400" dirty="0"/>
          </a:p>
          <a:p>
            <a:pPr marL="0" indent="0" algn="just">
              <a:spcBef>
                <a:spcPts val="0"/>
              </a:spcBef>
              <a:spcAft>
                <a:spcPts val="1200"/>
              </a:spcAft>
              <a:buNone/>
            </a:pPr>
            <a:endParaRPr lang="es-PA" sz="2400" dirty="0"/>
          </a:p>
        </p:txBody>
      </p:sp>
    </p:spTree>
    <p:extLst>
      <p:ext uri="{BB962C8B-B14F-4D97-AF65-F5344CB8AC3E}">
        <p14:creationId xmlns:p14="http://schemas.microsoft.com/office/powerpoint/2010/main" val="5449700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5" name="CuadroTexto 4"/>
          <p:cNvSpPr txBox="1"/>
          <p:nvPr/>
        </p:nvSpPr>
        <p:spPr>
          <a:xfrm>
            <a:off x="3692739" y="2064551"/>
            <a:ext cx="7519387" cy="1569660"/>
          </a:xfrm>
          <a:prstGeom prst="rect">
            <a:avLst/>
          </a:prstGeom>
          <a:noFill/>
        </p:spPr>
        <p:txBody>
          <a:bodyPr wrap="square" rtlCol="0">
            <a:spAutoFit/>
          </a:bodyPr>
          <a:lstStyle/>
          <a:p>
            <a:pPr marL="342900" indent="-342900" algn="just">
              <a:buFont typeface="Arial" panose="020B0604020202020204" pitchFamily="34" charset="0"/>
              <a:buChar char="•"/>
            </a:pPr>
            <a:r>
              <a:rPr lang="es-ES" sz="2400" dirty="0"/>
              <a:t>Proporciona pistas sobre el tipo de artículo y su contribución al campo: un nuevo método, químico, reacción, aplicación, preparación, compuesto, mecanismo, proceso, algoritmo o sistema.</a:t>
            </a:r>
            <a:endParaRPr lang="es-PA" sz="2400"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Título (Recomendaciones) </a:t>
            </a:r>
          </a:p>
        </p:txBody>
      </p:sp>
      <p:sp>
        <p:nvSpPr>
          <p:cNvPr id="8" name="CuadroTexto 7">
            <a:extLst>
              <a:ext uri="{FF2B5EF4-FFF2-40B4-BE49-F238E27FC236}">
                <a16:creationId xmlns:a16="http://schemas.microsoft.com/office/drawing/2014/main" id="{076888D4-2114-45E8-B706-FD9F1E010613}"/>
              </a:ext>
            </a:extLst>
          </p:cNvPr>
          <p:cNvSpPr txBox="1"/>
          <p:nvPr/>
        </p:nvSpPr>
        <p:spPr>
          <a:xfrm>
            <a:off x="1308703" y="4964852"/>
            <a:ext cx="1629805" cy="461665"/>
          </a:xfrm>
          <a:prstGeom prst="rect">
            <a:avLst/>
          </a:prstGeom>
          <a:noFill/>
        </p:spPr>
        <p:txBody>
          <a:bodyPr wrap="square" rtlCol="0">
            <a:spAutoFit/>
          </a:bodyPr>
          <a:lstStyle/>
          <a:p>
            <a:pPr algn="just"/>
            <a:r>
              <a:rPr lang="en-US" sz="1200" dirty="0"/>
              <a:t>Photo by </a:t>
            </a:r>
            <a:r>
              <a:rPr lang="en-US" sz="1200" dirty="0">
                <a:hlinkClick r:id="rId3"/>
              </a:rPr>
              <a:t>Annie Spratt</a:t>
            </a:r>
            <a:r>
              <a:rPr lang="en-US" sz="1200" dirty="0"/>
              <a:t> on </a:t>
            </a:r>
            <a:r>
              <a:rPr lang="en-US" sz="1200" dirty="0" err="1">
                <a:hlinkClick r:id="rId4"/>
              </a:rPr>
              <a:t>Unsplash</a:t>
            </a:r>
            <a:endParaRPr lang="es-PA" sz="1200" dirty="0"/>
          </a:p>
        </p:txBody>
      </p:sp>
      <p:pic>
        <p:nvPicPr>
          <p:cNvPr id="10242" name="Picture 2" descr="assorted-titled book lot">
            <a:extLst>
              <a:ext uri="{FF2B5EF4-FFF2-40B4-BE49-F238E27FC236}">
                <a16:creationId xmlns:a16="http://schemas.microsoft.com/office/drawing/2014/main" id="{4F6F3C60-D664-4119-98D9-8DF0572515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08703" y="2304839"/>
            <a:ext cx="1770879" cy="2660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5473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5" name="CuadroTexto 4"/>
          <p:cNvSpPr txBox="1"/>
          <p:nvPr/>
        </p:nvSpPr>
        <p:spPr>
          <a:xfrm>
            <a:off x="3692739" y="2064551"/>
            <a:ext cx="7519387" cy="3416320"/>
          </a:xfrm>
          <a:prstGeom prst="rect">
            <a:avLst/>
          </a:prstGeom>
          <a:noFill/>
        </p:spPr>
        <p:txBody>
          <a:bodyPr wrap="square" rtlCol="0">
            <a:spAutoFit/>
          </a:bodyPr>
          <a:lstStyle/>
          <a:p>
            <a:pPr algn="just"/>
            <a:r>
              <a:rPr lang="es-ES" sz="2400" dirty="0"/>
              <a:t>Es la representación abreviada y correcta del contenido de un documento, de preferencia preparado por el autor para publicarse junto con el documento.</a:t>
            </a:r>
          </a:p>
          <a:p>
            <a:pPr algn="just"/>
            <a:endParaRPr lang="es-ES" sz="2400" dirty="0"/>
          </a:p>
          <a:p>
            <a:pPr algn="just"/>
            <a:r>
              <a:rPr lang="es-ES" sz="2400" dirty="0"/>
              <a:t>Generalmente, el lector lee el título, si este es interesante lee el resumen, si este es bueno, el lector continuará</a:t>
            </a:r>
          </a:p>
          <a:p>
            <a:pPr algn="just"/>
            <a:r>
              <a:rPr lang="es-ES" sz="2400" dirty="0"/>
              <a:t>la lectura del artículo. Con el resumen, el </a:t>
            </a:r>
            <a:r>
              <a:rPr lang="es-ES" sz="2400" dirty="0" smtClean="0"/>
              <a:t>título ayuda </a:t>
            </a:r>
            <a:r>
              <a:rPr lang="es-ES" sz="2400" dirty="0"/>
              <a:t>a aquellos interesados por el tema </a:t>
            </a:r>
            <a:r>
              <a:rPr lang="es-ES" sz="2400" dirty="0" smtClean="0"/>
              <a:t>a decidir </a:t>
            </a:r>
            <a:r>
              <a:rPr lang="es-ES" sz="2400" dirty="0"/>
              <a:t>si les conviene leer el artículo o no.</a:t>
            </a:r>
            <a:endParaRPr lang="es-PA" sz="2400"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Resumen </a:t>
            </a:r>
          </a:p>
        </p:txBody>
      </p:sp>
      <p:sp>
        <p:nvSpPr>
          <p:cNvPr id="8" name="CuadroTexto 7">
            <a:extLst>
              <a:ext uri="{FF2B5EF4-FFF2-40B4-BE49-F238E27FC236}">
                <a16:creationId xmlns:a16="http://schemas.microsoft.com/office/drawing/2014/main" id="{076888D4-2114-45E8-B706-FD9F1E010613}"/>
              </a:ext>
            </a:extLst>
          </p:cNvPr>
          <p:cNvSpPr txBox="1"/>
          <p:nvPr/>
        </p:nvSpPr>
        <p:spPr>
          <a:xfrm>
            <a:off x="1335336" y="4591352"/>
            <a:ext cx="1629805" cy="461665"/>
          </a:xfrm>
          <a:prstGeom prst="rect">
            <a:avLst/>
          </a:prstGeom>
          <a:noFill/>
        </p:spPr>
        <p:txBody>
          <a:bodyPr wrap="square" rtlCol="0">
            <a:spAutoFit/>
          </a:bodyPr>
          <a:lstStyle/>
          <a:p>
            <a:pPr algn="just"/>
            <a:r>
              <a:rPr lang="en-US" sz="1200" dirty="0"/>
              <a:t>Photo by </a:t>
            </a:r>
            <a:r>
              <a:rPr lang="en-US" sz="1200" dirty="0">
                <a:hlinkClick r:id="rId3"/>
              </a:rPr>
              <a:t>Annie Spratt</a:t>
            </a:r>
            <a:r>
              <a:rPr lang="en-US" sz="1200" dirty="0"/>
              <a:t> on </a:t>
            </a:r>
            <a:r>
              <a:rPr lang="en-US" sz="1200" dirty="0" err="1">
                <a:hlinkClick r:id="rId4"/>
              </a:rPr>
              <a:t>Unsplash</a:t>
            </a:r>
            <a:endParaRPr lang="es-PA" sz="1200" dirty="0"/>
          </a:p>
        </p:txBody>
      </p:sp>
      <p:pic>
        <p:nvPicPr>
          <p:cNvPr id="6" name="Imagen 5">
            <a:extLst>
              <a:ext uri="{FF2B5EF4-FFF2-40B4-BE49-F238E27FC236}">
                <a16:creationId xmlns:a16="http://schemas.microsoft.com/office/drawing/2014/main" id="{2521E563-0554-4C02-AF1A-1594C8523E0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3608" r="11704" b="11575"/>
          <a:stretch/>
        </p:blipFill>
        <p:spPr>
          <a:xfrm>
            <a:off x="1198658" y="2454205"/>
            <a:ext cx="2094709" cy="1949590"/>
          </a:xfrm>
          <a:prstGeom prst="rect">
            <a:avLst/>
          </a:prstGeom>
        </p:spPr>
      </p:pic>
    </p:spTree>
    <p:extLst>
      <p:ext uri="{BB962C8B-B14F-4D97-AF65-F5344CB8AC3E}">
        <p14:creationId xmlns:p14="http://schemas.microsoft.com/office/powerpoint/2010/main" val="39336745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Resumen </a:t>
            </a:r>
          </a:p>
        </p:txBody>
      </p:sp>
      <p:pic>
        <p:nvPicPr>
          <p:cNvPr id="3" name="Imagen 2">
            <a:extLst>
              <a:ext uri="{FF2B5EF4-FFF2-40B4-BE49-F238E27FC236}">
                <a16:creationId xmlns:a16="http://schemas.microsoft.com/office/drawing/2014/main" id="{9A198DCC-390B-4733-B4A9-0679E8B3ED14}"/>
              </a:ext>
            </a:extLst>
          </p:cNvPr>
          <p:cNvPicPr>
            <a:picLocks noChangeAspect="1"/>
          </p:cNvPicPr>
          <p:nvPr/>
        </p:nvPicPr>
        <p:blipFill rotWithShape="1">
          <a:blip r:embed="rId3"/>
          <a:srcRect l="20170" t="34016" r="19102" b="16117"/>
          <a:stretch/>
        </p:blipFill>
        <p:spPr>
          <a:xfrm>
            <a:off x="1136343" y="1955623"/>
            <a:ext cx="7859394" cy="3630295"/>
          </a:xfrm>
          <a:prstGeom prst="rect">
            <a:avLst/>
          </a:prstGeom>
        </p:spPr>
      </p:pic>
    </p:spTree>
    <p:extLst>
      <p:ext uri="{BB962C8B-B14F-4D97-AF65-F5344CB8AC3E}">
        <p14:creationId xmlns:p14="http://schemas.microsoft.com/office/powerpoint/2010/main" val="16197451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5" name="CuadroTexto 4"/>
          <p:cNvSpPr txBox="1"/>
          <p:nvPr/>
        </p:nvSpPr>
        <p:spPr>
          <a:xfrm>
            <a:off x="3834413" y="2680849"/>
            <a:ext cx="7519387" cy="1569660"/>
          </a:xfrm>
          <a:prstGeom prst="rect">
            <a:avLst/>
          </a:prstGeom>
          <a:noFill/>
        </p:spPr>
        <p:txBody>
          <a:bodyPr wrap="square" rtlCol="0">
            <a:spAutoFit/>
          </a:bodyPr>
          <a:lstStyle/>
          <a:p>
            <a:pPr marL="342900" indent="-342900" algn="just">
              <a:buFont typeface="Arial" panose="020B0604020202020204" pitchFamily="34" charset="0"/>
              <a:buChar char="•"/>
            </a:pPr>
            <a:r>
              <a:rPr lang="es-ES" sz="2400" dirty="0"/>
              <a:t>Descripción de la metodología.</a:t>
            </a:r>
          </a:p>
          <a:p>
            <a:pPr marL="342900" indent="-342900" algn="just">
              <a:buFont typeface="Arial" panose="020B0604020202020204" pitchFamily="34" charset="0"/>
              <a:buChar char="•"/>
            </a:pPr>
            <a:r>
              <a:rPr lang="es-ES" sz="2400" dirty="0"/>
              <a:t>Resumen de los resultados.</a:t>
            </a:r>
          </a:p>
          <a:p>
            <a:pPr marL="342900" indent="-342900" algn="just">
              <a:buFont typeface="Arial" panose="020B0604020202020204" pitchFamily="34" charset="0"/>
              <a:buChar char="•"/>
            </a:pPr>
            <a:r>
              <a:rPr lang="es-ES" sz="2400" dirty="0"/>
              <a:t>Principales conclusiones.</a:t>
            </a:r>
          </a:p>
          <a:p>
            <a:pPr marL="342900" indent="-342900" algn="just">
              <a:buFont typeface="Arial" panose="020B0604020202020204" pitchFamily="34" charset="0"/>
              <a:buChar char="•"/>
            </a:pPr>
            <a:r>
              <a:rPr lang="es-ES" sz="2400" dirty="0"/>
              <a:t>No se incluyen referencias.</a:t>
            </a:r>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Resumen (Recomendaciones) </a:t>
            </a:r>
          </a:p>
        </p:txBody>
      </p:sp>
      <p:sp>
        <p:nvSpPr>
          <p:cNvPr id="9" name="CuadroTexto 8">
            <a:extLst>
              <a:ext uri="{FF2B5EF4-FFF2-40B4-BE49-F238E27FC236}">
                <a16:creationId xmlns:a16="http://schemas.microsoft.com/office/drawing/2014/main" id="{46E9C94D-3013-4820-9990-47F464BF5D88}"/>
              </a:ext>
            </a:extLst>
          </p:cNvPr>
          <p:cNvSpPr txBox="1"/>
          <p:nvPr/>
        </p:nvSpPr>
        <p:spPr>
          <a:xfrm>
            <a:off x="1335336" y="4591352"/>
            <a:ext cx="1629805" cy="461665"/>
          </a:xfrm>
          <a:prstGeom prst="rect">
            <a:avLst/>
          </a:prstGeom>
          <a:noFill/>
        </p:spPr>
        <p:txBody>
          <a:bodyPr wrap="square" rtlCol="0">
            <a:spAutoFit/>
          </a:bodyPr>
          <a:lstStyle/>
          <a:p>
            <a:pPr algn="just"/>
            <a:r>
              <a:rPr lang="en-US" sz="1200" dirty="0"/>
              <a:t>Photo by </a:t>
            </a:r>
            <a:r>
              <a:rPr lang="en-US" sz="1200" dirty="0">
                <a:hlinkClick r:id="rId3"/>
              </a:rPr>
              <a:t>Annie Spratt</a:t>
            </a:r>
            <a:r>
              <a:rPr lang="en-US" sz="1200" dirty="0"/>
              <a:t> on </a:t>
            </a:r>
            <a:r>
              <a:rPr lang="en-US" sz="1200" dirty="0" err="1">
                <a:hlinkClick r:id="rId4"/>
              </a:rPr>
              <a:t>Unsplash</a:t>
            </a:r>
            <a:endParaRPr lang="es-PA" sz="1200" dirty="0"/>
          </a:p>
        </p:txBody>
      </p:sp>
      <p:pic>
        <p:nvPicPr>
          <p:cNvPr id="10" name="Imagen 9">
            <a:extLst>
              <a:ext uri="{FF2B5EF4-FFF2-40B4-BE49-F238E27FC236}">
                <a16:creationId xmlns:a16="http://schemas.microsoft.com/office/drawing/2014/main" id="{DB5E31A5-7067-4B64-AD81-00FCD763EA8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3608" r="11704" b="11575"/>
          <a:stretch/>
        </p:blipFill>
        <p:spPr>
          <a:xfrm>
            <a:off x="1198658" y="2454205"/>
            <a:ext cx="2094709" cy="1949590"/>
          </a:xfrm>
          <a:prstGeom prst="rect">
            <a:avLst/>
          </a:prstGeom>
        </p:spPr>
      </p:pic>
    </p:spTree>
    <p:extLst>
      <p:ext uri="{BB962C8B-B14F-4D97-AF65-F5344CB8AC3E}">
        <p14:creationId xmlns:p14="http://schemas.microsoft.com/office/powerpoint/2010/main" val="23979844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5" name="CuadroTexto 4"/>
          <p:cNvSpPr txBox="1"/>
          <p:nvPr/>
        </p:nvSpPr>
        <p:spPr>
          <a:xfrm>
            <a:off x="3834413" y="2281483"/>
            <a:ext cx="7519387" cy="2677656"/>
          </a:xfrm>
          <a:prstGeom prst="rect">
            <a:avLst/>
          </a:prstGeom>
          <a:noFill/>
        </p:spPr>
        <p:txBody>
          <a:bodyPr wrap="square" rtlCol="0">
            <a:spAutoFit/>
          </a:bodyPr>
          <a:lstStyle/>
          <a:p>
            <a:pPr marL="342900" indent="-342900" algn="just">
              <a:buFont typeface="Arial" panose="020B0604020202020204" pitchFamily="34" charset="0"/>
              <a:buChar char="•"/>
            </a:pPr>
            <a:r>
              <a:rPr lang="es-ES" sz="2400" dirty="0"/>
              <a:t>Debe ser escrito al terminar todo el artículo.</a:t>
            </a:r>
          </a:p>
          <a:p>
            <a:pPr marL="342900" indent="-342900" algn="just">
              <a:buFont typeface="Arial" panose="020B0604020202020204" pitchFamily="34" charset="0"/>
              <a:buChar char="•"/>
            </a:pPr>
            <a:r>
              <a:rPr lang="es-ES" sz="2400" dirty="0"/>
              <a:t>Ayuda al lector a evaluar el nivel de dificultad del artículo.</a:t>
            </a:r>
          </a:p>
          <a:p>
            <a:pPr marL="342900" indent="-342900" algn="just">
              <a:buFont typeface="Arial" panose="020B0604020202020204" pitchFamily="34" charset="0"/>
              <a:buChar char="•"/>
            </a:pPr>
            <a:r>
              <a:rPr lang="es-ES" sz="2400" dirty="0"/>
              <a:t>Los resúmenes necesitan establecer el problema, pero no necesitan justificar por qué es importante (la introducción lo hace). Sin embargo, necesitan justificar la importancia de los resultados (impacto a posteriori).</a:t>
            </a:r>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1017233" y="1431483"/>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Resumen (Recomendaciones) </a:t>
            </a:r>
          </a:p>
        </p:txBody>
      </p:sp>
      <p:sp>
        <p:nvSpPr>
          <p:cNvPr id="9" name="CuadroTexto 8">
            <a:extLst>
              <a:ext uri="{FF2B5EF4-FFF2-40B4-BE49-F238E27FC236}">
                <a16:creationId xmlns:a16="http://schemas.microsoft.com/office/drawing/2014/main" id="{A7C0AD3E-336A-439A-AF10-6C440EC4A252}"/>
              </a:ext>
            </a:extLst>
          </p:cNvPr>
          <p:cNvSpPr txBox="1"/>
          <p:nvPr/>
        </p:nvSpPr>
        <p:spPr>
          <a:xfrm>
            <a:off x="1335336" y="4591352"/>
            <a:ext cx="1629805" cy="461665"/>
          </a:xfrm>
          <a:prstGeom prst="rect">
            <a:avLst/>
          </a:prstGeom>
          <a:noFill/>
        </p:spPr>
        <p:txBody>
          <a:bodyPr wrap="square" rtlCol="0">
            <a:spAutoFit/>
          </a:bodyPr>
          <a:lstStyle/>
          <a:p>
            <a:pPr algn="just"/>
            <a:r>
              <a:rPr lang="en-US" sz="1200" dirty="0"/>
              <a:t>Photo by </a:t>
            </a:r>
            <a:r>
              <a:rPr lang="en-US" sz="1200" dirty="0">
                <a:hlinkClick r:id="rId3"/>
              </a:rPr>
              <a:t>Annie Spratt</a:t>
            </a:r>
            <a:r>
              <a:rPr lang="en-US" sz="1200" dirty="0"/>
              <a:t> on </a:t>
            </a:r>
            <a:r>
              <a:rPr lang="en-US" sz="1200" dirty="0" err="1">
                <a:hlinkClick r:id="rId4"/>
              </a:rPr>
              <a:t>Unsplash</a:t>
            </a:r>
            <a:endParaRPr lang="es-PA" sz="1200" dirty="0"/>
          </a:p>
        </p:txBody>
      </p:sp>
      <p:pic>
        <p:nvPicPr>
          <p:cNvPr id="10" name="Imagen 9">
            <a:extLst>
              <a:ext uri="{FF2B5EF4-FFF2-40B4-BE49-F238E27FC236}">
                <a16:creationId xmlns:a16="http://schemas.microsoft.com/office/drawing/2014/main" id="{4034CFF3-C9A5-48E9-B605-BBD2A792EAF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3608" r="11704" b="11575"/>
          <a:stretch/>
        </p:blipFill>
        <p:spPr>
          <a:xfrm>
            <a:off x="1198658" y="2454205"/>
            <a:ext cx="2094709" cy="1949590"/>
          </a:xfrm>
          <a:prstGeom prst="rect">
            <a:avLst/>
          </a:prstGeom>
        </p:spPr>
      </p:pic>
    </p:spTree>
    <p:extLst>
      <p:ext uri="{BB962C8B-B14F-4D97-AF65-F5344CB8AC3E}">
        <p14:creationId xmlns:p14="http://schemas.microsoft.com/office/powerpoint/2010/main" val="37399912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5" name="CuadroTexto 4"/>
          <p:cNvSpPr txBox="1"/>
          <p:nvPr/>
        </p:nvSpPr>
        <p:spPr>
          <a:xfrm>
            <a:off x="3834413" y="2281483"/>
            <a:ext cx="7519387" cy="2677656"/>
          </a:xfrm>
          <a:prstGeom prst="rect">
            <a:avLst/>
          </a:prstGeom>
          <a:noFill/>
        </p:spPr>
        <p:txBody>
          <a:bodyPr wrap="square" rtlCol="0">
            <a:spAutoFit/>
          </a:bodyPr>
          <a:lstStyle/>
          <a:p>
            <a:pPr marL="342900" indent="-342900" algn="just">
              <a:buFont typeface="Arial" panose="020B0604020202020204" pitchFamily="34" charset="0"/>
              <a:buChar char="•"/>
            </a:pPr>
            <a:r>
              <a:rPr lang="es-ES" sz="2400" dirty="0"/>
              <a:t>Mencionar el trabajo de otros investigadores (es el papel de la introducción), excepto cuando su artículo es una extensión de un documento anterior, el suyo o el de otro autor.</a:t>
            </a:r>
          </a:p>
          <a:p>
            <a:pPr marL="342900" indent="-342900" algn="just">
              <a:buFont typeface="Arial" panose="020B0604020202020204" pitchFamily="34" charset="0"/>
              <a:buChar char="•"/>
            </a:pPr>
            <a:r>
              <a:rPr lang="es-ES" sz="2400" dirty="0"/>
              <a:t>Permite que el documento se encuentre más fácilmente, ya que tiene más palabras claves que el título.</a:t>
            </a:r>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1017233" y="1431483"/>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Resumen (Recomendaciones) </a:t>
            </a:r>
          </a:p>
        </p:txBody>
      </p:sp>
      <p:sp>
        <p:nvSpPr>
          <p:cNvPr id="9" name="CuadroTexto 8">
            <a:extLst>
              <a:ext uri="{FF2B5EF4-FFF2-40B4-BE49-F238E27FC236}">
                <a16:creationId xmlns:a16="http://schemas.microsoft.com/office/drawing/2014/main" id="{A7C0AD3E-336A-439A-AF10-6C440EC4A252}"/>
              </a:ext>
            </a:extLst>
          </p:cNvPr>
          <p:cNvSpPr txBox="1"/>
          <p:nvPr/>
        </p:nvSpPr>
        <p:spPr>
          <a:xfrm>
            <a:off x="1335336" y="4591352"/>
            <a:ext cx="1629805" cy="461665"/>
          </a:xfrm>
          <a:prstGeom prst="rect">
            <a:avLst/>
          </a:prstGeom>
          <a:noFill/>
        </p:spPr>
        <p:txBody>
          <a:bodyPr wrap="square" rtlCol="0">
            <a:spAutoFit/>
          </a:bodyPr>
          <a:lstStyle/>
          <a:p>
            <a:pPr algn="just"/>
            <a:r>
              <a:rPr lang="en-US" sz="1200" dirty="0"/>
              <a:t>Photo by </a:t>
            </a:r>
            <a:r>
              <a:rPr lang="en-US" sz="1200" dirty="0">
                <a:hlinkClick r:id="rId3"/>
              </a:rPr>
              <a:t>Annie Spratt</a:t>
            </a:r>
            <a:r>
              <a:rPr lang="en-US" sz="1200" dirty="0"/>
              <a:t> on </a:t>
            </a:r>
            <a:r>
              <a:rPr lang="en-US" sz="1200" dirty="0" err="1">
                <a:hlinkClick r:id="rId4"/>
              </a:rPr>
              <a:t>Unsplash</a:t>
            </a:r>
            <a:endParaRPr lang="es-PA" sz="1200" dirty="0"/>
          </a:p>
        </p:txBody>
      </p:sp>
      <p:pic>
        <p:nvPicPr>
          <p:cNvPr id="10" name="Imagen 9">
            <a:extLst>
              <a:ext uri="{FF2B5EF4-FFF2-40B4-BE49-F238E27FC236}">
                <a16:creationId xmlns:a16="http://schemas.microsoft.com/office/drawing/2014/main" id="{4034CFF3-C9A5-48E9-B605-BBD2A792EAF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3608" r="11704" b="11575"/>
          <a:stretch/>
        </p:blipFill>
        <p:spPr>
          <a:xfrm>
            <a:off x="1198658" y="2454205"/>
            <a:ext cx="2094709" cy="1949590"/>
          </a:xfrm>
          <a:prstGeom prst="rect">
            <a:avLst/>
          </a:prstGeom>
        </p:spPr>
      </p:pic>
    </p:spTree>
    <p:extLst>
      <p:ext uri="{BB962C8B-B14F-4D97-AF65-F5344CB8AC3E}">
        <p14:creationId xmlns:p14="http://schemas.microsoft.com/office/powerpoint/2010/main" val="37482796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1017233" y="1431483"/>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Resumen (Recomendaciones) </a:t>
            </a:r>
          </a:p>
        </p:txBody>
      </p:sp>
      <p:pic>
        <p:nvPicPr>
          <p:cNvPr id="3" name="Imagen 2">
            <a:extLst>
              <a:ext uri="{FF2B5EF4-FFF2-40B4-BE49-F238E27FC236}">
                <a16:creationId xmlns:a16="http://schemas.microsoft.com/office/drawing/2014/main" id="{1BD66D30-91B3-40B1-9232-878EA833C1BA}"/>
              </a:ext>
            </a:extLst>
          </p:cNvPr>
          <p:cNvPicPr>
            <a:picLocks noChangeAspect="1"/>
          </p:cNvPicPr>
          <p:nvPr/>
        </p:nvPicPr>
        <p:blipFill rotWithShape="1">
          <a:blip r:embed="rId3"/>
          <a:srcRect l="20462" t="31198" r="18810" b="11068"/>
          <a:stretch/>
        </p:blipFill>
        <p:spPr>
          <a:xfrm>
            <a:off x="1296139" y="1907043"/>
            <a:ext cx="6992051" cy="3739155"/>
          </a:xfrm>
          <a:prstGeom prst="rect">
            <a:avLst/>
          </a:prstGeom>
        </p:spPr>
      </p:pic>
    </p:spTree>
    <p:extLst>
      <p:ext uri="{BB962C8B-B14F-4D97-AF65-F5344CB8AC3E}">
        <p14:creationId xmlns:p14="http://schemas.microsoft.com/office/powerpoint/2010/main" val="15261756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5" name="CuadroTexto 4"/>
          <p:cNvSpPr txBox="1"/>
          <p:nvPr/>
        </p:nvSpPr>
        <p:spPr>
          <a:xfrm>
            <a:off x="3692739" y="2064551"/>
            <a:ext cx="7519387" cy="3046988"/>
          </a:xfrm>
          <a:prstGeom prst="rect">
            <a:avLst/>
          </a:prstGeom>
          <a:noFill/>
        </p:spPr>
        <p:txBody>
          <a:bodyPr wrap="square" rtlCol="0">
            <a:spAutoFit/>
          </a:bodyPr>
          <a:lstStyle/>
          <a:p>
            <a:pPr algn="just"/>
            <a:r>
              <a:rPr lang="es-ES" sz="2400" dirty="0"/>
              <a:t>El objetivo de este apartado es motivar al lector para que lea todo el trabajo. Centrarlo en el foco principal del trabajo, donde las referencias son claves y deben ser bien seleccionadas.</a:t>
            </a:r>
          </a:p>
          <a:p>
            <a:pPr algn="just"/>
            <a:endParaRPr lang="es-ES" sz="2400" dirty="0"/>
          </a:p>
          <a:p>
            <a:pPr algn="just"/>
            <a:r>
              <a:rPr lang="es-ES" sz="2400" dirty="0"/>
              <a:t>Al final de la introducción el lector debería ya saber porque hicieron el estudio. La introducción generalmente termina con la presentación de la hipótesis y/o objetivos. </a:t>
            </a:r>
            <a:endParaRPr lang="es-PA" sz="2400"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Introducción </a:t>
            </a:r>
          </a:p>
        </p:txBody>
      </p:sp>
      <p:sp>
        <p:nvSpPr>
          <p:cNvPr id="8" name="CuadroTexto 7">
            <a:extLst>
              <a:ext uri="{FF2B5EF4-FFF2-40B4-BE49-F238E27FC236}">
                <a16:creationId xmlns:a16="http://schemas.microsoft.com/office/drawing/2014/main" id="{076888D4-2114-45E8-B706-FD9F1E010613}"/>
              </a:ext>
            </a:extLst>
          </p:cNvPr>
          <p:cNvSpPr txBox="1"/>
          <p:nvPr/>
        </p:nvSpPr>
        <p:spPr>
          <a:xfrm>
            <a:off x="1344214" y="4804506"/>
            <a:ext cx="1629805" cy="461665"/>
          </a:xfrm>
          <a:prstGeom prst="rect">
            <a:avLst/>
          </a:prstGeom>
          <a:noFill/>
        </p:spPr>
        <p:txBody>
          <a:bodyPr wrap="square" rtlCol="0">
            <a:spAutoFit/>
          </a:bodyPr>
          <a:lstStyle/>
          <a:p>
            <a:pPr algn="just"/>
            <a:r>
              <a:rPr lang="en-US" sz="1200" dirty="0"/>
              <a:t>Photo by </a:t>
            </a:r>
            <a:r>
              <a:rPr lang="en-US" sz="1200" dirty="0">
                <a:hlinkClick r:id="rId3"/>
              </a:rPr>
              <a:t>Ana Tavares</a:t>
            </a:r>
            <a:r>
              <a:rPr lang="en-US" sz="1200" dirty="0"/>
              <a:t> on </a:t>
            </a:r>
            <a:r>
              <a:rPr lang="en-US" sz="1200" dirty="0" err="1">
                <a:hlinkClick r:id="rId4"/>
              </a:rPr>
              <a:t>Unsplash</a:t>
            </a:r>
            <a:endParaRPr lang="es-PA" sz="1200" dirty="0"/>
          </a:p>
        </p:txBody>
      </p:sp>
      <p:pic>
        <p:nvPicPr>
          <p:cNvPr id="10242" name="Picture 2">
            <a:extLst>
              <a:ext uri="{FF2B5EF4-FFF2-40B4-BE49-F238E27FC236}">
                <a16:creationId xmlns:a16="http://schemas.microsoft.com/office/drawing/2014/main" id="{4F6F3C60-D664-4119-98D9-8DF0572515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273676" y="2053494"/>
            <a:ext cx="1770879" cy="2656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90129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Introducción </a:t>
            </a:r>
          </a:p>
        </p:txBody>
      </p:sp>
      <p:sp>
        <p:nvSpPr>
          <p:cNvPr id="8" name="CuadroTexto 7">
            <a:extLst>
              <a:ext uri="{FF2B5EF4-FFF2-40B4-BE49-F238E27FC236}">
                <a16:creationId xmlns:a16="http://schemas.microsoft.com/office/drawing/2014/main" id="{076888D4-2114-45E8-B706-FD9F1E010613}"/>
              </a:ext>
            </a:extLst>
          </p:cNvPr>
          <p:cNvSpPr txBox="1"/>
          <p:nvPr/>
        </p:nvSpPr>
        <p:spPr>
          <a:xfrm>
            <a:off x="1344214" y="4804506"/>
            <a:ext cx="1629805" cy="461665"/>
          </a:xfrm>
          <a:prstGeom prst="rect">
            <a:avLst/>
          </a:prstGeom>
          <a:noFill/>
        </p:spPr>
        <p:txBody>
          <a:bodyPr wrap="square" rtlCol="0">
            <a:spAutoFit/>
          </a:bodyPr>
          <a:lstStyle/>
          <a:p>
            <a:pPr algn="just"/>
            <a:r>
              <a:rPr lang="en-US" sz="1200" dirty="0"/>
              <a:t>Photo by </a:t>
            </a:r>
            <a:r>
              <a:rPr lang="en-US" sz="1200" dirty="0">
                <a:hlinkClick r:id="rId3"/>
              </a:rPr>
              <a:t>Ana Tavares</a:t>
            </a:r>
            <a:r>
              <a:rPr lang="en-US" sz="1200" dirty="0"/>
              <a:t> on </a:t>
            </a:r>
            <a:r>
              <a:rPr lang="en-US" sz="1200" dirty="0" err="1">
                <a:hlinkClick r:id="rId4"/>
              </a:rPr>
              <a:t>Unsplash</a:t>
            </a:r>
            <a:endParaRPr lang="es-PA" sz="1200" dirty="0"/>
          </a:p>
        </p:txBody>
      </p:sp>
      <p:pic>
        <p:nvPicPr>
          <p:cNvPr id="10242" name="Picture 2">
            <a:extLst>
              <a:ext uri="{FF2B5EF4-FFF2-40B4-BE49-F238E27FC236}">
                <a16:creationId xmlns:a16="http://schemas.microsoft.com/office/drawing/2014/main" id="{4F6F3C60-D664-4119-98D9-8DF0572515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273676" y="2053494"/>
            <a:ext cx="1770879" cy="2656318"/>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3">
            <a:extLst>
              <a:ext uri="{FF2B5EF4-FFF2-40B4-BE49-F238E27FC236}">
                <a16:creationId xmlns:a16="http://schemas.microsoft.com/office/drawing/2014/main" id="{CFCB8A61-FB24-48C1-92FC-AAE203155DD6}"/>
              </a:ext>
            </a:extLst>
          </p:cNvPr>
          <p:cNvGrpSpPr>
            <a:grpSpLocks/>
          </p:cNvGrpSpPr>
          <p:nvPr/>
        </p:nvGrpSpPr>
        <p:grpSpPr bwMode="auto">
          <a:xfrm rot="10800000">
            <a:off x="3913679" y="2053494"/>
            <a:ext cx="3343275" cy="3581400"/>
            <a:chOff x="1248" y="240"/>
            <a:chExt cx="4176" cy="3600"/>
          </a:xfrm>
        </p:grpSpPr>
        <p:sp>
          <p:nvSpPr>
            <p:cNvPr id="15" name="Pyr1">
              <a:extLst>
                <a:ext uri="{FF2B5EF4-FFF2-40B4-BE49-F238E27FC236}">
                  <a16:creationId xmlns:a16="http://schemas.microsoft.com/office/drawing/2014/main" id="{C98967D5-0529-49C5-B1CC-09DFB1F9DBD1}"/>
                </a:ext>
              </a:extLst>
            </p:cNvPr>
            <p:cNvSpPr>
              <a:spLocks noEditPoints="1" noChangeArrowheads="1"/>
            </p:cNvSpPr>
            <p:nvPr/>
          </p:nvSpPr>
          <p:spPr bwMode="auto">
            <a:xfrm>
              <a:off x="2873" y="240"/>
              <a:ext cx="936" cy="798"/>
            </a:xfrm>
            <a:custGeom>
              <a:avLst/>
              <a:gdLst>
                <a:gd name="T0" fmla="*/ 10800 w 21600"/>
                <a:gd name="T1" fmla="*/ 0 h 21600"/>
                <a:gd name="T2" fmla="*/ 21600 w 21600"/>
                <a:gd name="T3" fmla="*/ 21600 h 21600"/>
                <a:gd name="T4" fmla="*/ 0 w 21600"/>
                <a:gd name="T5" fmla="*/ 21600 h 21600"/>
                <a:gd name="T6" fmla="*/ 5400 w 21600"/>
                <a:gd name="T7" fmla="*/ 11800 h 21600"/>
                <a:gd name="T8" fmla="*/ 16200 w 21600"/>
                <a:gd name="T9" fmla="*/ 20600 h 21600"/>
              </a:gdLst>
              <a:ahLst/>
              <a:cxnLst>
                <a:cxn ang="0">
                  <a:pos x="T0" y="T1"/>
                </a:cxn>
                <a:cxn ang="0">
                  <a:pos x="T2" y="T3"/>
                </a:cxn>
                <a:cxn ang="0">
                  <a:pos x="T4" y="T5"/>
                </a:cxn>
              </a:cxnLst>
              <a:rect l="T6" t="T7" r="T8" b="T9"/>
              <a:pathLst>
                <a:path w="21600" h="21600">
                  <a:moveTo>
                    <a:pt x="10800" y="0"/>
                  </a:moveTo>
                  <a:lnTo>
                    <a:pt x="21600" y="21600"/>
                  </a:lnTo>
                  <a:lnTo>
                    <a:pt x="0" y="21600"/>
                  </a:lnTo>
                  <a:lnTo>
                    <a:pt x="10800" y="0"/>
                  </a:lnTo>
                  <a:close/>
                </a:path>
              </a:pathLst>
            </a:custGeom>
            <a:solidFill>
              <a:srgbClr val="D8EBB3"/>
            </a:solidFill>
            <a:ln w="9525">
              <a:solidFill>
                <a:srgbClr val="000000"/>
              </a:solidFill>
              <a:miter lim="800000"/>
              <a:headEnd/>
              <a:tailEnd/>
            </a:ln>
          </p:spPr>
          <p:txBody>
            <a:bodyPr/>
            <a:lstStyle/>
            <a:p>
              <a:endParaRPr lang="en-US"/>
            </a:p>
          </p:txBody>
        </p:sp>
        <p:sp>
          <p:nvSpPr>
            <p:cNvPr id="16" name="Pyr2">
              <a:extLst>
                <a:ext uri="{FF2B5EF4-FFF2-40B4-BE49-F238E27FC236}">
                  <a16:creationId xmlns:a16="http://schemas.microsoft.com/office/drawing/2014/main" id="{27233C64-39EE-4ABB-BD7F-ED446CA648A1}"/>
                </a:ext>
              </a:extLst>
            </p:cNvPr>
            <p:cNvSpPr>
              <a:spLocks noEditPoints="1" noChangeArrowheads="1"/>
            </p:cNvSpPr>
            <p:nvPr/>
          </p:nvSpPr>
          <p:spPr bwMode="auto">
            <a:xfrm>
              <a:off x="2331" y="1038"/>
              <a:ext cx="2015" cy="936"/>
            </a:xfrm>
            <a:custGeom>
              <a:avLst/>
              <a:gdLst>
                <a:gd name="T0" fmla="*/ 5787 w 21600"/>
                <a:gd name="T1" fmla="*/ 0 h 21600"/>
                <a:gd name="T2" fmla="*/ 15812 w 21600"/>
                <a:gd name="T3" fmla="*/ 0 h 21600"/>
                <a:gd name="T4" fmla="*/ 21600 w 21600"/>
                <a:gd name="T5" fmla="*/ 21600 h 21600"/>
                <a:gd name="T6" fmla="*/ 0 w 21600"/>
                <a:gd name="T7" fmla="*/ 21600 h 21600"/>
                <a:gd name="T8" fmla="*/ 5787 w 21600"/>
                <a:gd name="T9" fmla="*/ 500 h 21600"/>
                <a:gd name="T10" fmla="*/ 15812 w 21600"/>
                <a:gd name="T11" fmla="*/ 21100 h 21600"/>
              </a:gdLst>
              <a:ahLst/>
              <a:cxnLst>
                <a:cxn ang="0">
                  <a:pos x="T0" y="T1"/>
                </a:cxn>
                <a:cxn ang="0">
                  <a:pos x="T2" y="T3"/>
                </a:cxn>
                <a:cxn ang="0">
                  <a:pos x="T4" y="T5"/>
                </a:cxn>
                <a:cxn ang="0">
                  <a:pos x="T6" y="T7"/>
                </a:cxn>
              </a:cxnLst>
              <a:rect l="T8" t="T9" r="T10" b="T11"/>
              <a:pathLst>
                <a:path w="21600" h="21600">
                  <a:moveTo>
                    <a:pt x="5787" y="0"/>
                  </a:moveTo>
                  <a:lnTo>
                    <a:pt x="15812" y="0"/>
                  </a:lnTo>
                  <a:lnTo>
                    <a:pt x="21600" y="21600"/>
                  </a:lnTo>
                  <a:lnTo>
                    <a:pt x="0" y="21600"/>
                  </a:lnTo>
                  <a:lnTo>
                    <a:pt x="5787" y="0"/>
                  </a:lnTo>
                  <a:close/>
                </a:path>
              </a:pathLst>
            </a:custGeom>
            <a:solidFill>
              <a:srgbClr val="CCCCFF"/>
            </a:solidFill>
            <a:ln w="9525">
              <a:solidFill>
                <a:srgbClr val="000000"/>
              </a:solidFill>
              <a:miter lim="800000"/>
              <a:headEnd/>
              <a:tailEnd/>
            </a:ln>
          </p:spPr>
          <p:txBody>
            <a:bodyPr/>
            <a:lstStyle/>
            <a:p>
              <a:endParaRPr lang="en-US"/>
            </a:p>
          </p:txBody>
        </p:sp>
        <p:sp>
          <p:nvSpPr>
            <p:cNvPr id="17" name="Pyr3">
              <a:extLst>
                <a:ext uri="{FF2B5EF4-FFF2-40B4-BE49-F238E27FC236}">
                  <a16:creationId xmlns:a16="http://schemas.microsoft.com/office/drawing/2014/main" id="{5197F2BB-434E-4853-8946-A6E10F8A98BE}"/>
                </a:ext>
              </a:extLst>
            </p:cNvPr>
            <p:cNvSpPr>
              <a:spLocks noEditPoints="1" noChangeArrowheads="1"/>
            </p:cNvSpPr>
            <p:nvPr/>
          </p:nvSpPr>
          <p:spPr bwMode="auto">
            <a:xfrm>
              <a:off x="1795" y="1974"/>
              <a:ext cx="3087" cy="935"/>
            </a:xfrm>
            <a:custGeom>
              <a:avLst/>
              <a:gdLst>
                <a:gd name="T0" fmla="*/ 3768 w 21600"/>
                <a:gd name="T1" fmla="*/ 0 h 21600"/>
                <a:gd name="T2" fmla="*/ 17831 w 21600"/>
                <a:gd name="T3" fmla="*/ 0 h 21600"/>
                <a:gd name="T4" fmla="*/ 21600 w 21600"/>
                <a:gd name="T5" fmla="*/ 21600 h 21600"/>
                <a:gd name="T6" fmla="*/ 0 w 21600"/>
                <a:gd name="T7" fmla="*/ 21600 h 21600"/>
                <a:gd name="T8" fmla="*/ 5287 w 21600"/>
                <a:gd name="T9" fmla="*/ 500 h 21600"/>
                <a:gd name="T10" fmla="*/ 16312 w 21600"/>
                <a:gd name="T11" fmla="*/ 21100 h 21600"/>
              </a:gdLst>
              <a:ahLst/>
              <a:cxnLst>
                <a:cxn ang="0">
                  <a:pos x="T0" y="T1"/>
                </a:cxn>
                <a:cxn ang="0">
                  <a:pos x="T2" y="T3"/>
                </a:cxn>
                <a:cxn ang="0">
                  <a:pos x="T4" y="T5"/>
                </a:cxn>
                <a:cxn ang="0">
                  <a:pos x="T6" y="T7"/>
                </a:cxn>
              </a:cxnLst>
              <a:rect l="T8" t="T9" r="T10" b="T11"/>
              <a:pathLst>
                <a:path w="21600" h="21600">
                  <a:moveTo>
                    <a:pt x="3768" y="0"/>
                  </a:moveTo>
                  <a:lnTo>
                    <a:pt x="17831" y="0"/>
                  </a:lnTo>
                  <a:lnTo>
                    <a:pt x="21600" y="21600"/>
                  </a:lnTo>
                  <a:lnTo>
                    <a:pt x="0" y="21600"/>
                  </a:lnTo>
                  <a:lnTo>
                    <a:pt x="3768" y="0"/>
                  </a:lnTo>
                  <a:close/>
                </a:path>
              </a:pathLst>
            </a:custGeom>
            <a:solidFill>
              <a:srgbClr val="FFBE7D"/>
            </a:solidFill>
            <a:ln w="9525">
              <a:solidFill>
                <a:srgbClr val="000000"/>
              </a:solidFill>
              <a:miter lim="800000"/>
              <a:headEnd/>
              <a:tailEnd/>
            </a:ln>
          </p:spPr>
          <p:txBody>
            <a:bodyPr/>
            <a:lstStyle/>
            <a:p>
              <a:endParaRPr lang="en-US"/>
            </a:p>
          </p:txBody>
        </p:sp>
        <p:sp>
          <p:nvSpPr>
            <p:cNvPr id="18" name="Pyr4">
              <a:extLst>
                <a:ext uri="{FF2B5EF4-FFF2-40B4-BE49-F238E27FC236}">
                  <a16:creationId xmlns:a16="http://schemas.microsoft.com/office/drawing/2014/main" id="{08AF16DB-BB9C-481D-9262-FF1EC53B242B}"/>
                </a:ext>
              </a:extLst>
            </p:cNvPr>
            <p:cNvSpPr>
              <a:spLocks noEditPoints="1" noChangeArrowheads="1"/>
            </p:cNvSpPr>
            <p:nvPr/>
          </p:nvSpPr>
          <p:spPr bwMode="auto">
            <a:xfrm>
              <a:off x="1248" y="2904"/>
              <a:ext cx="4176" cy="936"/>
            </a:xfrm>
            <a:custGeom>
              <a:avLst/>
              <a:gdLst>
                <a:gd name="T0" fmla="*/ 2793 w 21600"/>
                <a:gd name="T1" fmla="*/ 0 h 21600"/>
                <a:gd name="T2" fmla="*/ 18806 w 21600"/>
                <a:gd name="T3" fmla="*/ 0 h 21600"/>
                <a:gd name="T4" fmla="*/ 21600 w 21600"/>
                <a:gd name="T5" fmla="*/ 21600 h 21600"/>
                <a:gd name="T6" fmla="*/ 0 w 21600"/>
                <a:gd name="T7" fmla="*/ 21600 h 21600"/>
                <a:gd name="T8" fmla="*/ 3287 w 21600"/>
                <a:gd name="T9" fmla="*/ 500 h 21600"/>
                <a:gd name="T10" fmla="*/ 17312 w 21600"/>
                <a:gd name="T11" fmla="*/ 21100 h 21600"/>
              </a:gdLst>
              <a:ahLst/>
              <a:cxnLst>
                <a:cxn ang="0">
                  <a:pos x="T0" y="T1"/>
                </a:cxn>
                <a:cxn ang="0">
                  <a:pos x="T2" y="T3"/>
                </a:cxn>
                <a:cxn ang="0">
                  <a:pos x="T4" y="T5"/>
                </a:cxn>
                <a:cxn ang="0">
                  <a:pos x="T6" y="T7"/>
                </a:cxn>
              </a:cxnLst>
              <a:rect l="T8" t="T9" r="T10" b="T11"/>
              <a:pathLst>
                <a:path w="21600" h="21600">
                  <a:moveTo>
                    <a:pt x="2793" y="0"/>
                  </a:moveTo>
                  <a:lnTo>
                    <a:pt x="18806" y="0"/>
                  </a:lnTo>
                  <a:lnTo>
                    <a:pt x="21600" y="21600"/>
                  </a:lnTo>
                  <a:lnTo>
                    <a:pt x="0" y="21600"/>
                  </a:lnTo>
                  <a:lnTo>
                    <a:pt x="2793" y="0"/>
                  </a:lnTo>
                  <a:close/>
                </a:path>
              </a:pathLst>
            </a:custGeom>
            <a:solidFill>
              <a:srgbClr val="FFFFCC"/>
            </a:solidFill>
            <a:ln w="9525">
              <a:solidFill>
                <a:srgbClr val="000000"/>
              </a:solidFill>
              <a:miter lim="800000"/>
              <a:headEnd/>
              <a:tailEnd/>
            </a:ln>
          </p:spPr>
          <p:txBody>
            <a:bodyPr/>
            <a:lstStyle/>
            <a:p>
              <a:endParaRPr lang="en-US"/>
            </a:p>
          </p:txBody>
        </p:sp>
      </p:grpSp>
      <p:sp>
        <p:nvSpPr>
          <p:cNvPr id="19" name="Text Box 9">
            <a:extLst>
              <a:ext uri="{FF2B5EF4-FFF2-40B4-BE49-F238E27FC236}">
                <a16:creationId xmlns:a16="http://schemas.microsoft.com/office/drawing/2014/main" id="{37452826-3E7B-46C1-B912-04BFC812A98A}"/>
              </a:ext>
            </a:extLst>
          </p:cNvPr>
          <p:cNvSpPr txBox="1">
            <a:spLocks noChangeArrowheads="1"/>
          </p:cNvSpPr>
          <p:nvPr/>
        </p:nvSpPr>
        <p:spPr bwMode="auto">
          <a:xfrm>
            <a:off x="4512944" y="2257466"/>
            <a:ext cx="21447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s-PA" sz="2800" dirty="0"/>
              <a:t>Se conoce</a:t>
            </a:r>
            <a:endParaRPr lang="en-US" sz="2800" dirty="0"/>
          </a:p>
        </p:txBody>
      </p:sp>
      <p:sp>
        <p:nvSpPr>
          <p:cNvPr id="20" name="Text Box 10">
            <a:extLst>
              <a:ext uri="{FF2B5EF4-FFF2-40B4-BE49-F238E27FC236}">
                <a16:creationId xmlns:a16="http://schemas.microsoft.com/office/drawing/2014/main" id="{C633DBAB-470B-493F-B44D-84844B72D158}"/>
              </a:ext>
            </a:extLst>
          </p:cNvPr>
          <p:cNvSpPr txBox="1">
            <a:spLocks noChangeArrowheads="1"/>
          </p:cNvSpPr>
          <p:nvPr/>
        </p:nvSpPr>
        <p:spPr bwMode="auto">
          <a:xfrm>
            <a:off x="4589712" y="3244713"/>
            <a:ext cx="1800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s-PA" sz="2000" dirty="0"/>
              <a:t>Otros estudios</a:t>
            </a:r>
          </a:p>
        </p:txBody>
      </p:sp>
      <p:sp>
        <p:nvSpPr>
          <p:cNvPr id="21" name="Text Box 11">
            <a:extLst>
              <a:ext uri="{FF2B5EF4-FFF2-40B4-BE49-F238E27FC236}">
                <a16:creationId xmlns:a16="http://schemas.microsoft.com/office/drawing/2014/main" id="{FE091EDB-5F31-44D1-8C0D-F3170C6AF48C}"/>
              </a:ext>
            </a:extLst>
          </p:cNvPr>
          <p:cNvSpPr txBox="1">
            <a:spLocks noChangeArrowheads="1"/>
          </p:cNvSpPr>
          <p:nvPr/>
        </p:nvSpPr>
        <p:spPr bwMode="auto">
          <a:xfrm>
            <a:off x="4897334" y="4075969"/>
            <a:ext cx="1783556"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s-PA" sz="2400" dirty="0"/>
              <a:t>Pregunta</a:t>
            </a:r>
          </a:p>
        </p:txBody>
      </p:sp>
      <p:sp>
        <p:nvSpPr>
          <p:cNvPr id="22" name="Text Box 12">
            <a:extLst>
              <a:ext uri="{FF2B5EF4-FFF2-40B4-BE49-F238E27FC236}">
                <a16:creationId xmlns:a16="http://schemas.microsoft.com/office/drawing/2014/main" id="{88731F30-F31E-4A28-AC1B-CF4D0367B2ED}"/>
              </a:ext>
            </a:extLst>
          </p:cNvPr>
          <p:cNvSpPr txBox="1">
            <a:spLocks noChangeArrowheads="1"/>
          </p:cNvSpPr>
          <p:nvPr/>
        </p:nvSpPr>
        <p:spPr bwMode="auto">
          <a:xfrm>
            <a:off x="5168722" y="4783701"/>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s-PA" sz="1400" dirty="0"/>
              <a:t>Enfoque</a:t>
            </a:r>
            <a:endParaRPr lang="en-US" sz="1400" dirty="0"/>
          </a:p>
        </p:txBody>
      </p:sp>
      <p:sp>
        <p:nvSpPr>
          <p:cNvPr id="25" name="Text Box 1038">
            <a:extLst>
              <a:ext uri="{FF2B5EF4-FFF2-40B4-BE49-F238E27FC236}">
                <a16:creationId xmlns:a16="http://schemas.microsoft.com/office/drawing/2014/main" id="{0B30A03E-BD1D-4CD9-9649-4FAC918E788B}"/>
              </a:ext>
            </a:extLst>
          </p:cNvPr>
          <p:cNvSpPr txBox="1">
            <a:spLocks noChangeArrowheads="1"/>
          </p:cNvSpPr>
          <p:nvPr/>
        </p:nvSpPr>
        <p:spPr bwMode="auto">
          <a:xfrm>
            <a:off x="7488812" y="1898146"/>
            <a:ext cx="1525192"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3200" dirty="0"/>
              <a:t>General</a:t>
            </a:r>
          </a:p>
        </p:txBody>
      </p:sp>
      <p:sp>
        <p:nvSpPr>
          <p:cNvPr id="26" name="Text Box 1039">
            <a:extLst>
              <a:ext uri="{FF2B5EF4-FFF2-40B4-BE49-F238E27FC236}">
                <a16:creationId xmlns:a16="http://schemas.microsoft.com/office/drawing/2014/main" id="{8AB8B963-BB18-4849-9B3B-BF0B3C884A8F}"/>
              </a:ext>
            </a:extLst>
          </p:cNvPr>
          <p:cNvSpPr txBox="1">
            <a:spLocks noChangeArrowheads="1"/>
          </p:cNvSpPr>
          <p:nvPr/>
        </p:nvSpPr>
        <p:spPr bwMode="auto">
          <a:xfrm>
            <a:off x="7488813" y="5067194"/>
            <a:ext cx="1493045"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s-PA" sz="2400" dirty="0"/>
              <a:t>Específico</a:t>
            </a:r>
            <a:endParaRPr lang="en-US" sz="2400" dirty="0"/>
          </a:p>
        </p:txBody>
      </p:sp>
      <p:sp>
        <p:nvSpPr>
          <p:cNvPr id="27" name="Line 1040">
            <a:extLst>
              <a:ext uri="{FF2B5EF4-FFF2-40B4-BE49-F238E27FC236}">
                <a16:creationId xmlns:a16="http://schemas.microsoft.com/office/drawing/2014/main" id="{7BA9915A-56EB-4C37-A7E8-E1B7E182DCD4}"/>
              </a:ext>
            </a:extLst>
          </p:cNvPr>
          <p:cNvSpPr>
            <a:spLocks noChangeShapeType="1"/>
          </p:cNvSpPr>
          <p:nvPr/>
        </p:nvSpPr>
        <p:spPr bwMode="auto">
          <a:xfrm>
            <a:off x="8196614" y="2421502"/>
            <a:ext cx="0" cy="2666999"/>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12949083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Introducción </a:t>
            </a:r>
          </a:p>
        </p:txBody>
      </p:sp>
      <p:sp>
        <p:nvSpPr>
          <p:cNvPr id="8" name="CuadroTexto 7">
            <a:extLst>
              <a:ext uri="{FF2B5EF4-FFF2-40B4-BE49-F238E27FC236}">
                <a16:creationId xmlns:a16="http://schemas.microsoft.com/office/drawing/2014/main" id="{076888D4-2114-45E8-B706-FD9F1E010613}"/>
              </a:ext>
            </a:extLst>
          </p:cNvPr>
          <p:cNvSpPr txBox="1"/>
          <p:nvPr/>
        </p:nvSpPr>
        <p:spPr>
          <a:xfrm>
            <a:off x="1344214" y="4804506"/>
            <a:ext cx="1629805" cy="461665"/>
          </a:xfrm>
          <a:prstGeom prst="rect">
            <a:avLst/>
          </a:prstGeom>
          <a:noFill/>
        </p:spPr>
        <p:txBody>
          <a:bodyPr wrap="square" rtlCol="0">
            <a:spAutoFit/>
          </a:bodyPr>
          <a:lstStyle/>
          <a:p>
            <a:pPr algn="just"/>
            <a:r>
              <a:rPr lang="en-US" sz="1200" dirty="0"/>
              <a:t>Photo by </a:t>
            </a:r>
            <a:r>
              <a:rPr lang="en-US" sz="1200" dirty="0">
                <a:hlinkClick r:id="rId3"/>
              </a:rPr>
              <a:t>Ana Tavares</a:t>
            </a:r>
            <a:r>
              <a:rPr lang="en-US" sz="1200" dirty="0"/>
              <a:t> on </a:t>
            </a:r>
            <a:r>
              <a:rPr lang="en-US" sz="1200" dirty="0" err="1">
                <a:hlinkClick r:id="rId4"/>
              </a:rPr>
              <a:t>Unsplash</a:t>
            </a:r>
            <a:endParaRPr lang="es-PA" sz="1200" dirty="0"/>
          </a:p>
        </p:txBody>
      </p:sp>
      <p:pic>
        <p:nvPicPr>
          <p:cNvPr id="10242" name="Picture 2">
            <a:extLst>
              <a:ext uri="{FF2B5EF4-FFF2-40B4-BE49-F238E27FC236}">
                <a16:creationId xmlns:a16="http://schemas.microsoft.com/office/drawing/2014/main" id="{4F6F3C60-D664-4119-98D9-8DF0572515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273676" y="2053494"/>
            <a:ext cx="1770879" cy="2656318"/>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672F31AC-DDEC-40E4-A0F8-4724A14A9C9C}"/>
              </a:ext>
            </a:extLst>
          </p:cNvPr>
          <p:cNvPicPr>
            <a:picLocks noChangeAspect="1"/>
          </p:cNvPicPr>
          <p:nvPr/>
        </p:nvPicPr>
        <p:blipFill rotWithShape="1">
          <a:blip r:embed="rId6"/>
          <a:srcRect l="52864" t="40518" r="11025" b="32198"/>
          <a:stretch/>
        </p:blipFill>
        <p:spPr>
          <a:xfrm>
            <a:off x="4364807" y="2053494"/>
            <a:ext cx="6836593" cy="2905645"/>
          </a:xfrm>
          <a:prstGeom prst="rect">
            <a:avLst/>
          </a:prstGeom>
          <a:ln>
            <a:solidFill>
              <a:schemeClr val="tx1"/>
            </a:solidFill>
          </a:ln>
        </p:spPr>
      </p:pic>
    </p:spTree>
    <p:extLst>
      <p:ext uri="{BB962C8B-B14F-4D97-AF65-F5344CB8AC3E}">
        <p14:creationId xmlns:p14="http://schemas.microsoft.com/office/powerpoint/2010/main" val="1530585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a:bodyPr>
          <a:lstStyle/>
          <a:p>
            <a:r>
              <a:rPr lang="es-PA" b="1" dirty="0">
                <a:solidFill>
                  <a:srgbClr val="33006F"/>
                </a:solidFill>
              </a:rPr>
              <a:t>Tema 1: Introducción</a:t>
            </a: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5" name="CuadroTexto 4"/>
          <p:cNvSpPr txBox="1"/>
          <p:nvPr/>
        </p:nvSpPr>
        <p:spPr>
          <a:xfrm>
            <a:off x="3719744" y="2459504"/>
            <a:ext cx="7519387" cy="1938992"/>
          </a:xfrm>
          <a:prstGeom prst="rect">
            <a:avLst/>
          </a:prstGeom>
          <a:noFill/>
        </p:spPr>
        <p:txBody>
          <a:bodyPr wrap="square" rtlCol="0">
            <a:spAutoFit/>
          </a:bodyPr>
          <a:lstStyle/>
          <a:p>
            <a:pPr algn="just"/>
            <a:r>
              <a:rPr lang="es-ES" sz="2400" dirty="0"/>
              <a:t>¿Cuál es mi experiencia en escribir artículos científicos?</a:t>
            </a:r>
          </a:p>
          <a:p>
            <a:pPr algn="just"/>
            <a:endParaRPr lang="es-ES" sz="2400" dirty="0"/>
          </a:p>
          <a:p>
            <a:pPr algn="just"/>
            <a:r>
              <a:rPr lang="es-PA" sz="2400" dirty="0"/>
              <a:t>¿Por qué quiero publicar?</a:t>
            </a:r>
          </a:p>
          <a:p>
            <a:pPr algn="just"/>
            <a:endParaRPr lang="es-PA" sz="2400" dirty="0"/>
          </a:p>
          <a:p>
            <a:pPr algn="just"/>
            <a:r>
              <a:rPr lang="es-PA" sz="2400" dirty="0"/>
              <a:t>¿D</a:t>
            </a:r>
            <a:r>
              <a:rPr lang="es-ES" sz="2400" dirty="0" err="1"/>
              <a:t>ónde</a:t>
            </a:r>
            <a:r>
              <a:rPr lang="es-ES" sz="2400" dirty="0"/>
              <a:t> quiero publicar y cuándo quiero publicar?</a:t>
            </a:r>
            <a:endParaRPr lang="es-PA" sz="2400" dirty="0"/>
          </a:p>
        </p:txBody>
      </p:sp>
      <p:pic>
        <p:nvPicPr>
          <p:cNvPr id="6" name="Imagen 5">
            <a:extLst>
              <a:ext uri="{FF2B5EF4-FFF2-40B4-BE49-F238E27FC236}">
                <a16:creationId xmlns:a16="http://schemas.microsoft.com/office/drawing/2014/main" id="{8CB7BABE-8AE7-4E4D-848A-A79F45AC5B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940" y="2052193"/>
            <a:ext cx="2398249" cy="2753614"/>
          </a:xfrm>
          <a:prstGeom prst="rect">
            <a:avLst/>
          </a:prstGeom>
        </p:spPr>
      </p:pic>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Preguntas de reflexión</a:t>
            </a:r>
          </a:p>
        </p:txBody>
      </p:sp>
      <p:sp>
        <p:nvSpPr>
          <p:cNvPr id="8" name="CuadroTexto 7">
            <a:extLst>
              <a:ext uri="{FF2B5EF4-FFF2-40B4-BE49-F238E27FC236}">
                <a16:creationId xmlns:a16="http://schemas.microsoft.com/office/drawing/2014/main" id="{076888D4-2114-45E8-B706-FD9F1E010613}"/>
              </a:ext>
            </a:extLst>
          </p:cNvPr>
          <p:cNvSpPr txBox="1"/>
          <p:nvPr/>
        </p:nvSpPr>
        <p:spPr>
          <a:xfrm>
            <a:off x="1077884" y="4947629"/>
            <a:ext cx="2641860" cy="276999"/>
          </a:xfrm>
          <a:prstGeom prst="rect">
            <a:avLst/>
          </a:prstGeom>
          <a:noFill/>
        </p:spPr>
        <p:txBody>
          <a:bodyPr wrap="square" rtlCol="0">
            <a:spAutoFit/>
          </a:bodyPr>
          <a:lstStyle/>
          <a:p>
            <a:pPr algn="just"/>
            <a:r>
              <a:rPr lang="en-US" sz="1200" dirty="0"/>
              <a:t>Photo by </a:t>
            </a:r>
            <a:r>
              <a:rPr lang="en-US" sz="1200" dirty="0">
                <a:hlinkClick r:id="rId4"/>
              </a:rPr>
              <a:t>Hannah Olinger</a:t>
            </a:r>
            <a:r>
              <a:rPr lang="en-US" sz="1200" dirty="0"/>
              <a:t> on </a:t>
            </a:r>
            <a:r>
              <a:rPr lang="en-US" sz="1200" dirty="0" err="1">
                <a:hlinkClick r:id="rId5"/>
              </a:rPr>
              <a:t>Unsplash</a:t>
            </a:r>
            <a:endParaRPr lang="es-PA" sz="1200" dirty="0"/>
          </a:p>
        </p:txBody>
      </p:sp>
    </p:spTree>
    <p:extLst>
      <p:ext uri="{BB962C8B-B14F-4D97-AF65-F5344CB8AC3E}">
        <p14:creationId xmlns:p14="http://schemas.microsoft.com/office/powerpoint/2010/main" val="12197120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5" name="CuadroTexto 4"/>
          <p:cNvSpPr txBox="1"/>
          <p:nvPr/>
        </p:nvSpPr>
        <p:spPr>
          <a:xfrm>
            <a:off x="3692739" y="2064551"/>
            <a:ext cx="7519387" cy="1938992"/>
          </a:xfrm>
          <a:prstGeom prst="rect">
            <a:avLst/>
          </a:prstGeom>
          <a:noFill/>
        </p:spPr>
        <p:txBody>
          <a:bodyPr wrap="square" rtlCol="0">
            <a:spAutoFit/>
          </a:bodyPr>
          <a:lstStyle/>
          <a:p>
            <a:pPr marL="342900" indent="-342900" algn="just">
              <a:buFont typeface="Arial" panose="020B0604020202020204" pitchFamily="34" charset="0"/>
              <a:buChar char="•"/>
            </a:pPr>
            <a:r>
              <a:rPr lang="es-ES" sz="2400" dirty="0"/>
              <a:t>La introducción señala los trabajos relacionados de otros científicos y su contribución.</a:t>
            </a:r>
          </a:p>
          <a:p>
            <a:pPr marL="342900" indent="-342900" algn="just">
              <a:buFont typeface="Arial" panose="020B0604020202020204" pitchFamily="34" charset="0"/>
              <a:buChar char="•"/>
            </a:pPr>
            <a:r>
              <a:rPr lang="es-ES" sz="2400" dirty="0"/>
              <a:t>La introducción responde preguntas claves del lector.</a:t>
            </a:r>
          </a:p>
          <a:p>
            <a:pPr marL="342900" indent="-342900" algn="just">
              <a:buFont typeface="Arial" panose="020B0604020202020204" pitchFamily="34" charset="0"/>
              <a:buChar char="•"/>
            </a:pPr>
            <a:r>
              <a:rPr lang="es-ES" sz="2400" dirty="0"/>
              <a:t>El primer deber del escritor es establecer brevemente el contexto.</a:t>
            </a:r>
            <a:endParaRPr lang="es-PA" sz="2400"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Introducción (Recomendaciones) </a:t>
            </a:r>
          </a:p>
        </p:txBody>
      </p:sp>
      <p:sp>
        <p:nvSpPr>
          <p:cNvPr id="8" name="CuadroTexto 7">
            <a:extLst>
              <a:ext uri="{FF2B5EF4-FFF2-40B4-BE49-F238E27FC236}">
                <a16:creationId xmlns:a16="http://schemas.microsoft.com/office/drawing/2014/main" id="{076888D4-2114-45E8-B706-FD9F1E010613}"/>
              </a:ext>
            </a:extLst>
          </p:cNvPr>
          <p:cNvSpPr txBox="1"/>
          <p:nvPr/>
        </p:nvSpPr>
        <p:spPr>
          <a:xfrm>
            <a:off x="1344214" y="4804506"/>
            <a:ext cx="1629805" cy="461665"/>
          </a:xfrm>
          <a:prstGeom prst="rect">
            <a:avLst/>
          </a:prstGeom>
          <a:noFill/>
        </p:spPr>
        <p:txBody>
          <a:bodyPr wrap="square" rtlCol="0">
            <a:spAutoFit/>
          </a:bodyPr>
          <a:lstStyle/>
          <a:p>
            <a:pPr algn="just"/>
            <a:r>
              <a:rPr lang="en-US" sz="1200" dirty="0"/>
              <a:t>Photo by </a:t>
            </a:r>
            <a:r>
              <a:rPr lang="en-US" sz="1200" dirty="0">
                <a:hlinkClick r:id="rId3"/>
              </a:rPr>
              <a:t>Ana Tavares</a:t>
            </a:r>
            <a:r>
              <a:rPr lang="en-US" sz="1200" dirty="0"/>
              <a:t> on </a:t>
            </a:r>
            <a:r>
              <a:rPr lang="en-US" sz="1200" dirty="0" err="1">
                <a:hlinkClick r:id="rId4"/>
              </a:rPr>
              <a:t>Unsplash</a:t>
            </a:r>
            <a:endParaRPr lang="es-PA" sz="1200" dirty="0"/>
          </a:p>
        </p:txBody>
      </p:sp>
      <p:pic>
        <p:nvPicPr>
          <p:cNvPr id="10242" name="Picture 2">
            <a:extLst>
              <a:ext uri="{FF2B5EF4-FFF2-40B4-BE49-F238E27FC236}">
                <a16:creationId xmlns:a16="http://schemas.microsoft.com/office/drawing/2014/main" id="{4F6F3C60-D664-4119-98D9-8DF0572515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273676" y="2053494"/>
            <a:ext cx="1770879" cy="2656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12271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5" name="CuadroTexto 4"/>
          <p:cNvSpPr txBox="1"/>
          <p:nvPr/>
        </p:nvSpPr>
        <p:spPr>
          <a:xfrm>
            <a:off x="3692739" y="2064551"/>
            <a:ext cx="7519387" cy="2677656"/>
          </a:xfrm>
          <a:prstGeom prst="rect">
            <a:avLst/>
          </a:prstGeom>
          <a:noFill/>
        </p:spPr>
        <p:txBody>
          <a:bodyPr wrap="square" rtlCol="0">
            <a:spAutoFit/>
          </a:bodyPr>
          <a:lstStyle/>
          <a:p>
            <a:pPr marL="342900" indent="-342900" algn="just">
              <a:buFont typeface="Arial" panose="020B0604020202020204" pitchFamily="34" charset="0"/>
              <a:buChar char="•"/>
            </a:pPr>
            <a:r>
              <a:rPr lang="es-ES" sz="2400" dirty="0"/>
              <a:t>¿Cuál es la pregunta principal de su trabajo, la pregunta a la que su contribución o el título de su trabajo es la respuesta?</a:t>
            </a:r>
          </a:p>
          <a:p>
            <a:pPr algn="just"/>
            <a:endParaRPr lang="es-ES" sz="2400" dirty="0"/>
          </a:p>
          <a:p>
            <a:pPr algn="just"/>
            <a:r>
              <a:rPr lang="es-ES" sz="2400" dirty="0"/>
              <a:t>Si no puede expresar su contribución en forma de pregunta, entonces no está listo para escribir su artículo porque todavía no tiene una idea clara de su contribución.</a:t>
            </a:r>
            <a:endParaRPr lang="es-PA" sz="2400"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Introducción (Recomendaciones) </a:t>
            </a:r>
          </a:p>
        </p:txBody>
      </p:sp>
      <p:sp>
        <p:nvSpPr>
          <p:cNvPr id="8" name="CuadroTexto 7">
            <a:extLst>
              <a:ext uri="{FF2B5EF4-FFF2-40B4-BE49-F238E27FC236}">
                <a16:creationId xmlns:a16="http://schemas.microsoft.com/office/drawing/2014/main" id="{076888D4-2114-45E8-B706-FD9F1E010613}"/>
              </a:ext>
            </a:extLst>
          </p:cNvPr>
          <p:cNvSpPr txBox="1"/>
          <p:nvPr/>
        </p:nvSpPr>
        <p:spPr>
          <a:xfrm>
            <a:off x="1344214" y="4804506"/>
            <a:ext cx="1629805" cy="461665"/>
          </a:xfrm>
          <a:prstGeom prst="rect">
            <a:avLst/>
          </a:prstGeom>
          <a:noFill/>
        </p:spPr>
        <p:txBody>
          <a:bodyPr wrap="square" rtlCol="0">
            <a:spAutoFit/>
          </a:bodyPr>
          <a:lstStyle/>
          <a:p>
            <a:pPr algn="just"/>
            <a:r>
              <a:rPr lang="en-US" sz="1200" dirty="0"/>
              <a:t>Photo by </a:t>
            </a:r>
            <a:r>
              <a:rPr lang="en-US" sz="1200" dirty="0">
                <a:hlinkClick r:id="rId3"/>
              </a:rPr>
              <a:t>Ana Tavares</a:t>
            </a:r>
            <a:r>
              <a:rPr lang="en-US" sz="1200" dirty="0"/>
              <a:t> on </a:t>
            </a:r>
            <a:r>
              <a:rPr lang="en-US" sz="1200" dirty="0" err="1">
                <a:hlinkClick r:id="rId4"/>
              </a:rPr>
              <a:t>Unsplash</a:t>
            </a:r>
            <a:endParaRPr lang="es-PA" sz="1200" dirty="0"/>
          </a:p>
        </p:txBody>
      </p:sp>
      <p:pic>
        <p:nvPicPr>
          <p:cNvPr id="10242" name="Picture 2">
            <a:extLst>
              <a:ext uri="{FF2B5EF4-FFF2-40B4-BE49-F238E27FC236}">
                <a16:creationId xmlns:a16="http://schemas.microsoft.com/office/drawing/2014/main" id="{4F6F3C60-D664-4119-98D9-8DF0572515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273676" y="2053494"/>
            <a:ext cx="1770879" cy="2656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0227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5" name="CuadroTexto 4"/>
          <p:cNvSpPr txBox="1"/>
          <p:nvPr/>
        </p:nvSpPr>
        <p:spPr>
          <a:xfrm>
            <a:off x="3910613" y="1904753"/>
            <a:ext cx="7519387" cy="3785652"/>
          </a:xfrm>
          <a:prstGeom prst="rect">
            <a:avLst/>
          </a:prstGeom>
          <a:noFill/>
        </p:spPr>
        <p:txBody>
          <a:bodyPr wrap="square" rtlCol="0">
            <a:spAutoFit/>
          </a:bodyPr>
          <a:lstStyle/>
          <a:p>
            <a:pPr marL="342900" indent="-342900" algn="just">
              <a:buFont typeface="Arial" panose="020B0604020202020204" pitchFamily="34" charset="0"/>
              <a:buChar char="•"/>
            </a:pPr>
            <a:r>
              <a:rPr lang="es-ES" sz="2000" b="1" dirty="0"/>
              <a:t>¿Estás probando una hipótesis?</a:t>
            </a:r>
          </a:p>
          <a:p>
            <a:pPr algn="just"/>
            <a:r>
              <a:rPr lang="es-ES" sz="2000" dirty="0"/>
              <a:t>	¿Las personas que han tenido el virus de la 	hepatitis B tienen 	una mayor incidencia de virus de 	la hepatitis C en 	comparación con las personas que 	no han tenido una 	infección por el VHB?.</a:t>
            </a:r>
          </a:p>
          <a:p>
            <a:pPr algn="just"/>
            <a:endParaRPr lang="es-ES" sz="2000" b="1" dirty="0"/>
          </a:p>
          <a:p>
            <a:pPr marL="342900" indent="-342900" algn="just">
              <a:buFont typeface="Arial" panose="020B0604020202020204" pitchFamily="34" charset="0"/>
              <a:buChar char="•"/>
            </a:pPr>
            <a:r>
              <a:rPr lang="es-ES" sz="2000" b="1" dirty="0"/>
              <a:t>¿Está mejorando un método?</a:t>
            </a:r>
          </a:p>
          <a:p>
            <a:pPr algn="just"/>
            <a:r>
              <a:rPr lang="es-ES" sz="2000" dirty="0"/>
              <a:t>	Más rápido, más barato, más sensible.</a:t>
            </a:r>
          </a:p>
          <a:p>
            <a:pPr marL="342900" indent="-342900" algn="just">
              <a:buFont typeface="Arial" panose="020B0604020202020204" pitchFamily="34" charset="0"/>
              <a:buChar char="•"/>
            </a:pPr>
            <a:endParaRPr lang="es-ES" sz="2000" dirty="0"/>
          </a:p>
          <a:p>
            <a:pPr marL="342900" indent="-342900" algn="just">
              <a:buFont typeface="Arial" panose="020B0604020202020204" pitchFamily="34" charset="0"/>
              <a:buChar char="•"/>
            </a:pPr>
            <a:r>
              <a:rPr lang="es-ES" sz="2000" b="1" dirty="0"/>
              <a:t>¿Está realizando un estudio descriptivo?</a:t>
            </a:r>
          </a:p>
          <a:p>
            <a:pPr lvl="1" algn="just"/>
            <a:r>
              <a:rPr lang="es-ES" sz="2000" dirty="0"/>
              <a:t>	Caracterización de la distribución de la infección viral del 	dengue por región geográfica.</a:t>
            </a:r>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Introducción (Recomendaciones) </a:t>
            </a:r>
          </a:p>
        </p:txBody>
      </p:sp>
      <p:sp>
        <p:nvSpPr>
          <p:cNvPr id="8" name="CuadroTexto 7">
            <a:extLst>
              <a:ext uri="{FF2B5EF4-FFF2-40B4-BE49-F238E27FC236}">
                <a16:creationId xmlns:a16="http://schemas.microsoft.com/office/drawing/2014/main" id="{076888D4-2114-45E8-B706-FD9F1E010613}"/>
              </a:ext>
            </a:extLst>
          </p:cNvPr>
          <p:cNvSpPr txBox="1"/>
          <p:nvPr/>
        </p:nvSpPr>
        <p:spPr>
          <a:xfrm>
            <a:off x="1344214" y="4804506"/>
            <a:ext cx="1629805" cy="461665"/>
          </a:xfrm>
          <a:prstGeom prst="rect">
            <a:avLst/>
          </a:prstGeom>
          <a:noFill/>
        </p:spPr>
        <p:txBody>
          <a:bodyPr wrap="square" rtlCol="0">
            <a:spAutoFit/>
          </a:bodyPr>
          <a:lstStyle/>
          <a:p>
            <a:pPr algn="just"/>
            <a:r>
              <a:rPr lang="en-US" sz="1200" dirty="0"/>
              <a:t>Photo by </a:t>
            </a:r>
            <a:r>
              <a:rPr lang="en-US" sz="1200" dirty="0">
                <a:hlinkClick r:id="rId3"/>
              </a:rPr>
              <a:t>Ana Tavares</a:t>
            </a:r>
            <a:r>
              <a:rPr lang="en-US" sz="1200" dirty="0"/>
              <a:t> on </a:t>
            </a:r>
            <a:r>
              <a:rPr lang="en-US" sz="1200" dirty="0" err="1">
                <a:hlinkClick r:id="rId4"/>
              </a:rPr>
              <a:t>Unsplash</a:t>
            </a:r>
            <a:endParaRPr lang="es-PA" sz="1200" dirty="0"/>
          </a:p>
        </p:txBody>
      </p:sp>
      <p:pic>
        <p:nvPicPr>
          <p:cNvPr id="10242" name="Picture 2">
            <a:extLst>
              <a:ext uri="{FF2B5EF4-FFF2-40B4-BE49-F238E27FC236}">
                <a16:creationId xmlns:a16="http://schemas.microsoft.com/office/drawing/2014/main" id="{4F6F3C60-D664-4119-98D9-8DF0572515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273676" y="2053494"/>
            <a:ext cx="1770879" cy="2656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4117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Introducción (Recomendaciones) </a:t>
            </a:r>
          </a:p>
        </p:txBody>
      </p:sp>
      <p:sp>
        <p:nvSpPr>
          <p:cNvPr id="8" name="CuadroTexto 7">
            <a:extLst>
              <a:ext uri="{FF2B5EF4-FFF2-40B4-BE49-F238E27FC236}">
                <a16:creationId xmlns:a16="http://schemas.microsoft.com/office/drawing/2014/main" id="{076888D4-2114-45E8-B706-FD9F1E010613}"/>
              </a:ext>
            </a:extLst>
          </p:cNvPr>
          <p:cNvSpPr txBox="1"/>
          <p:nvPr/>
        </p:nvSpPr>
        <p:spPr>
          <a:xfrm>
            <a:off x="1344214" y="4804506"/>
            <a:ext cx="1629805" cy="461665"/>
          </a:xfrm>
          <a:prstGeom prst="rect">
            <a:avLst/>
          </a:prstGeom>
          <a:noFill/>
        </p:spPr>
        <p:txBody>
          <a:bodyPr wrap="square" rtlCol="0">
            <a:spAutoFit/>
          </a:bodyPr>
          <a:lstStyle/>
          <a:p>
            <a:pPr algn="just"/>
            <a:r>
              <a:rPr lang="en-US" sz="1200" dirty="0"/>
              <a:t>Photo by </a:t>
            </a:r>
            <a:r>
              <a:rPr lang="en-US" sz="1200" dirty="0">
                <a:hlinkClick r:id="rId3"/>
              </a:rPr>
              <a:t>Ana Tavares</a:t>
            </a:r>
            <a:r>
              <a:rPr lang="en-US" sz="1200" dirty="0"/>
              <a:t> on </a:t>
            </a:r>
            <a:r>
              <a:rPr lang="en-US" sz="1200" dirty="0" err="1">
                <a:hlinkClick r:id="rId4"/>
              </a:rPr>
              <a:t>Unsplash</a:t>
            </a:r>
            <a:endParaRPr lang="es-PA" sz="1200" dirty="0"/>
          </a:p>
        </p:txBody>
      </p:sp>
      <p:pic>
        <p:nvPicPr>
          <p:cNvPr id="10242" name="Picture 2">
            <a:extLst>
              <a:ext uri="{FF2B5EF4-FFF2-40B4-BE49-F238E27FC236}">
                <a16:creationId xmlns:a16="http://schemas.microsoft.com/office/drawing/2014/main" id="{4F6F3C60-D664-4119-98D9-8DF0572515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273676" y="2053494"/>
            <a:ext cx="1770879" cy="2656318"/>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FE395401-C865-4868-B9EB-898F94FEC33C}"/>
              </a:ext>
            </a:extLst>
          </p:cNvPr>
          <p:cNvPicPr>
            <a:picLocks noChangeAspect="1"/>
          </p:cNvPicPr>
          <p:nvPr/>
        </p:nvPicPr>
        <p:blipFill rotWithShape="1">
          <a:blip r:embed="rId6"/>
          <a:srcRect l="20242" t="39871" r="21796" b="9256"/>
          <a:stretch/>
        </p:blipFill>
        <p:spPr>
          <a:xfrm>
            <a:off x="4134775" y="2040231"/>
            <a:ext cx="7066625" cy="3488925"/>
          </a:xfrm>
          <a:prstGeom prst="rect">
            <a:avLst/>
          </a:prstGeom>
        </p:spPr>
      </p:pic>
    </p:spTree>
    <p:extLst>
      <p:ext uri="{BB962C8B-B14F-4D97-AF65-F5344CB8AC3E}">
        <p14:creationId xmlns:p14="http://schemas.microsoft.com/office/powerpoint/2010/main" val="415343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Introducción (Recomendaciones) </a:t>
            </a:r>
          </a:p>
        </p:txBody>
      </p:sp>
      <p:sp>
        <p:nvSpPr>
          <p:cNvPr id="8" name="CuadroTexto 7">
            <a:extLst>
              <a:ext uri="{FF2B5EF4-FFF2-40B4-BE49-F238E27FC236}">
                <a16:creationId xmlns:a16="http://schemas.microsoft.com/office/drawing/2014/main" id="{076888D4-2114-45E8-B706-FD9F1E010613}"/>
              </a:ext>
            </a:extLst>
          </p:cNvPr>
          <p:cNvSpPr txBox="1"/>
          <p:nvPr/>
        </p:nvSpPr>
        <p:spPr>
          <a:xfrm>
            <a:off x="1344214" y="4804506"/>
            <a:ext cx="1629805" cy="461665"/>
          </a:xfrm>
          <a:prstGeom prst="rect">
            <a:avLst/>
          </a:prstGeom>
          <a:noFill/>
        </p:spPr>
        <p:txBody>
          <a:bodyPr wrap="square" rtlCol="0">
            <a:spAutoFit/>
          </a:bodyPr>
          <a:lstStyle/>
          <a:p>
            <a:pPr algn="just"/>
            <a:r>
              <a:rPr lang="en-US" sz="1200" dirty="0"/>
              <a:t>Photo by </a:t>
            </a:r>
            <a:r>
              <a:rPr lang="en-US" sz="1200" dirty="0">
                <a:hlinkClick r:id="rId3"/>
              </a:rPr>
              <a:t>Ana Tavares</a:t>
            </a:r>
            <a:r>
              <a:rPr lang="en-US" sz="1200" dirty="0"/>
              <a:t> on </a:t>
            </a:r>
            <a:r>
              <a:rPr lang="en-US" sz="1200" dirty="0" err="1">
                <a:hlinkClick r:id="rId4"/>
              </a:rPr>
              <a:t>Unsplash</a:t>
            </a:r>
            <a:endParaRPr lang="es-PA" sz="1200" dirty="0"/>
          </a:p>
        </p:txBody>
      </p:sp>
      <p:pic>
        <p:nvPicPr>
          <p:cNvPr id="10242" name="Picture 2">
            <a:extLst>
              <a:ext uri="{FF2B5EF4-FFF2-40B4-BE49-F238E27FC236}">
                <a16:creationId xmlns:a16="http://schemas.microsoft.com/office/drawing/2014/main" id="{4F6F3C60-D664-4119-98D9-8DF0572515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273676" y="2053494"/>
            <a:ext cx="1770879" cy="2656318"/>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801659F6-0224-46A2-8463-895B17C5B9A0}"/>
              </a:ext>
            </a:extLst>
          </p:cNvPr>
          <p:cNvPicPr>
            <a:picLocks noChangeAspect="1"/>
          </p:cNvPicPr>
          <p:nvPr/>
        </p:nvPicPr>
        <p:blipFill rotWithShape="1">
          <a:blip r:embed="rId6"/>
          <a:srcRect l="20169" t="38445" r="21287" b="11846"/>
          <a:stretch/>
        </p:blipFill>
        <p:spPr>
          <a:xfrm>
            <a:off x="4063753" y="1967731"/>
            <a:ext cx="7137647" cy="3409025"/>
          </a:xfrm>
          <a:prstGeom prst="rect">
            <a:avLst/>
          </a:prstGeom>
        </p:spPr>
      </p:pic>
    </p:spTree>
    <p:extLst>
      <p:ext uri="{BB962C8B-B14F-4D97-AF65-F5344CB8AC3E}">
        <p14:creationId xmlns:p14="http://schemas.microsoft.com/office/powerpoint/2010/main" val="25892856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Introducción (Recomendaciones) </a:t>
            </a:r>
          </a:p>
        </p:txBody>
      </p:sp>
      <p:sp>
        <p:nvSpPr>
          <p:cNvPr id="8" name="CuadroTexto 7">
            <a:extLst>
              <a:ext uri="{FF2B5EF4-FFF2-40B4-BE49-F238E27FC236}">
                <a16:creationId xmlns:a16="http://schemas.microsoft.com/office/drawing/2014/main" id="{076888D4-2114-45E8-B706-FD9F1E010613}"/>
              </a:ext>
            </a:extLst>
          </p:cNvPr>
          <p:cNvSpPr txBox="1"/>
          <p:nvPr/>
        </p:nvSpPr>
        <p:spPr>
          <a:xfrm>
            <a:off x="1344214" y="4804506"/>
            <a:ext cx="1629805" cy="461665"/>
          </a:xfrm>
          <a:prstGeom prst="rect">
            <a:avLst/>
          </a:prstGeom>
          <a:noFill/>
        </p:spPr>
        <p:txBody>
          <a:bodyPr wrap="square" rtlCol="0">
            <a:spAutoFit/>
          </a:bodyPr>
          <a:lstStyle/>
          <a:p>
            <a:pPr algn="just"/>
            <a:r>
              <a:rPr lang="en-US" sz="1200" dirty="0"/>
              <a:t>Photo by </a:t>
            </a:r>
            <a:r>
              <a:rPr lang="en-US" sz="1200" dirty="0">
                <a:hlinkClick r:id="rId3"/>
              </a:rPr>
              <a:t>Ana Tavares</a:t>
            </a:r>
            <a:r>
              <a:rPr lang="en-US" sz="1200" dirty="0"/>
              <a:t> on </a:t>
            </a:r>
            <a:r>
              <a:rPr lang="en-US" sz="1200" dirty="0" err="1">
                <a:hlinkClick r:id="rId4"/>
              </a:rPr>
              <a:t>Unsplash</a:t>
            </a:r>
            <a:endParaRPr lang="es-PA" sz="1200" dirty="0"/>
          </a:p>
        </p:txBody>
      </p:sp>
      <p:pic>
        <p:nvPicPr>
          <p:cNvPr id="10242" name="Picture 2">
            <a:extLst>
              <a:ext uri="{FF2B5EF4-FFF2-40B4-BE49-F238E27FC236}">
                <a16:creationId xmlns:a16="http://schemas.microsoft.com/office/drawing/2014/main" id="{4F6F3C60-D664-4119-98D9-8DF0572515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273676" y="2053494"/>
            <a:ext cx="1770879" cy="2656318"/>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50C893AA-DCDC-4FC7-88C0-95A523226C3A}"/>
              </a:ext>
            </a:extLst>
          </p:cNvPr>
          <p:cNvPicPr>
            <a:picLocks noChangeAspect="1"/>
          </p:cNvPicPr>
          <p:nvPr/>
        </p:nvPicPr>
        <p:blipFill rotWithShape="1">
          <a:blip r:embed="rId6"/>
          <a:srcRect l="20460" t="26019" r="21578" b="14951"/>
          <a:stretch/>
        </p:blipFill>
        <p:spPr>
          <a:xfrm>
            <a:off x="4581229" y="1978760"/>
            <a:ext cx="6337095" cy="3630295"/>
          </a:xfrm>
          <a:prstGeom prst="rect">
            <a:avLst/>
          </a:prstGeom>
        </p:spPr>
      </p:pic>
    </p:spTree>
    <p:extLst>
      <p:ext uri="{BB962C8B-B14F-4D97-AF65-F5344CB8AC3E}">
        <p14:creationId xmlns:p14="http://schemas.microsoft.com/office/powerpoint/2010/main" val="6057608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5" name="CuadroTexto 4"/>
          <p:cNvSpPr txBox="1"/>
          <p:nvPr/>
        </p:nvSpPr>
        <p:spPr>
          <a:xfrm>
            <a:off x="3692739" y="2064551"/>
            <a:ext cx="7519387" cy="1938992"/>
          </a:xfrm>
          <a:prstGeom prst="rect">
            <a:avLst/>
          </a:prstGeom>
          <a:noFill/>
        </p:spPr>
        <p:txBody>
          <a:bodyPr wrap="square" rtlCol="0">
            <a:spAutoFit/>
          </a:bodyPr>
          <a:lstStyle/>
          <a:p>
            <a:pPr algn="just"/>
            <a:r>
              <a:rPr lang="es-ES" sz="2400" dirty="0"/>
              <a:t>Se debe dar detalle de todos y cada uno de los pasos que se siguieron para obtener los resultados, y de los materiales usados. Por  ello, la a metodología debe ser reproducible, de ahí la importancia de la claridad con que se exponga.</a:t>
            </a:r>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Metodología </a:t>
            </a:r>
          </a:p>
        </p:txBody>
      </p:sp>
      <p:sp>
        <p:nvSpPr>
          <p:cNvPr id="9" name="CuadroTexto 8">
            <a:extLst>
              <a:ext uri="{FF2B5EF4-FFF2-40B4-BE49-F238E27FC236}">
                <a16:creationId xmlns:a16="http://schemas.microsoft.com/office/drawing/2014/main" id="{1E6EE8A3-6590-485C-BA7E-B580CEB3B589}"/>
              </a:ext>
            </a:extLst>
          </p:cNvPr>
          <p:cNvSpPr txBox="1"/>
          <p:nvPr/>
        </p:nvSpPr>
        <p:spPr>
          <a:xfrm>
            <a:off x="1361303" y="4328191"/>
            <a:ext cx="1629805" cy="461665"/>
          </a:xfrm>
          <a:prstGeom prst="rect">
            <a:avLst/>
          </a:prstGeom>
          <a:noFill/>
        </p:spPr>
        <p:txBody>
          <a:bodyPr wrap="square" rtlCol="0">
            <a:spAutoFit/>
          </a:bodyPr>
          <a:lstStyle/>
          <a:p>
            <a:pPr algn="just"/>
            <a:r>
              <a:rPr lang="en-US" sz="1200" dirty="0"/>
              <a:t>Photo by </a:t>
            </a:r>
            <a:r>
              <a:rPr lang="en-US" sz="1200" dirty="0">
                <a:hlinkClick r:id="rId3"/>
              </a:rPr>
              <a:t>Louis Reed</a:t>
            </a:r>
            <a:r>
              <a:rPr lang="en-US" sz="1200" dirty="0"/>
              <a:t> on </a:t>
            </a:r>
            <a:r>
              <a:rPr lang="en-US" sz="1200" dirty="0" err="1">
                <a:hlinkClick r:id="rId4"/>
              </a:rPr>
              <a:t>Unsplash</a:t>
            </a:r>
            <a:endParaRPr lang="es-PA" sz="1200" dirty="0"/>
          </a:p>
        </p:txBody>
      </p:sp>
      <p:pic>
        <p:nvPicPr>
          <p:cNvPr id="10" name="Picture 2">
            <a:extLst>
              <a:ext uri="{FF2B5EF4-FFF2-40B4-BE49-F238E27FC236}">
                <a16:creationId xmlns:a16="http://schemas.microsoft.com/office/drawing/2014/main" id="{F74820A3-746F-4902-9C8F-3A425BB97B4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979874" y="2631445"/>
            <a:ext cx="2392664" cy="1595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83254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5" name="CuadroTexto 4"/>
          <p:cNvSpPr txBox="1"/>
          <p:nvPr/>
        </p:nvSpPr>
        <p:spPr>
          <a:xfrm>
            <a:off x="3976087" y="2511561"/>
            <a:ext cx="7519387" cy="1569660"/>
          </a:xfrm>
          <a:prstGeom prst="rect">
            <a:avLst/>
          </a:prstGeom>
          <a:noFill/>
        </p:spPr>
        <p:txBody>
          <a:bodyPr wrap="square" rtlCol="0">
            <a:spAutoFit/>
          </a:bodyPr>
          <a:lstStyle/>
          <a:p>
            <a:pPr algn="just"/>
            <a:r>
              <a:rPr lang="es-ES" sz="2400" dirty="0"/>
              <a:t>Si el método es conocido sólo se menciona y se precisa la cita bibliográfica. Si es nuevo o si es un método conocido pero que se ha modificado, debe explicarse detalladamente.</a:t>
            </a:r>
            <a:endParaRPr lang="es-PA" sz="2400"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Metodología </a:t>
            </a:r>
          </a:p>
        </p:txBody>
      </p:sp>
      <p:sp>
        <p:nvSpPr>
          <p:cNvPr id="9" name="CuadroTexto 8">
            <a:extLst>
              <a:ext uri="{FF2B5EF4-FFF2-40B4-BE49-F238E27FC236}">
                <a16:creationId xmlns:a16="http://schemas.microsoft.com/office/drawing/2014/main" id="{1E6EE8A3-6590-485C-BA7E-B580CEB3B589}"/>
              </a:ext>
            </a:extLst>
          </p:cNvPr>
          <p:cNvSpPr txBox="1"/>
          <p:nvPr/>
        </p:nvSpPr>
        <p:spPr>
          <a:xfrm>
            <a:off x="1361303" y="4328191"/>
            <a:ext cx="1629805" cy="461665"/>
          </a:xfrm>
          <a:prstGeom prst="rect">
            <a:avLst/>
          </a:prstGeom>
          <a:noFill/>
        </p:spPr>
        <p:txBody>
          <a:bodyPr wrap="square" rtlCol="0">
            <a:spAutoFit/>
          </a:bodyPr>
          <a:lstStyle/>
          <a:p>
            <a:pPr algn="just"/>
            <a:r>
              <a:rPr lang="en-US" sz="1200" dirty="0"/>
              <a:t>Photo by </a:t>
            </a:r>
            <a:r>
              <a:rPr lang="en-US" sz="1200" dirty="0">
                <a:hlinkClick r:id="rId3"/>
              </a:rPr>
              <a:t>Louis Reed</a:t>
            </a:r>
            <a:r>
              <a:rPr lang="en-US" sz="1200" dirty="0"/>
              <a:t> on </a:t>
            </a:r>
            <a:r>
              <a:rPr lang="en-US" sz="1200" dirty="0" err="1">
                <a:hlinkClick r:id="rId4"/>
              </a:rPr>
              <a:t>Unsplash</a:t>
            </a:r>
            <a:endParaRPr lang="es-PA" sz="1200" dirty="0"/>
          </a:p>
        </p:txBody>
      </p:sp>
      <p:pic>
        <p:nvPicPr>
          <p:cNvPr id="10" name="Picture 2">
            <a:extLst>
              <a:ext uri="{FF2B5EF4-FFF2-40B4-BE49-F238E27FC236}">
                <a16:creationId xmlns:a16="http://schemas.microsoft.com/office/drawing/2014/main" id="{F74820A3-746F-4902-9C8F-3A425BB97B4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979874" y="2631445"/>
            <a:ext cx="2392664" cy="1595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8845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Metodología (Ejemplo)</a:t>
            </a:r>
          </a:p>
        </p:txBody>
      </p:sp>
      <p:sp>
        <p:nvSpPr>
          <p:cNvPr id="8" name="CuadroTexto 7">
            <a:extLst>
              <a:ext uri="{FF2B5EF4-FFF2-40B4-BE49-F238E27FC236}">
                <a16:creationId xmlns:a16="http://schemas.microsoft.com/office/drawing/2014/main" id="{076888D4-2114-45E8-B706-FD9F1E010613}"/>
              </a:ext>
            </a:extLst>
          </p:cNvPr>
          <p:cNvSpPr txBox="1"/>
          <p:nvPr/>
        </p:nvSpPr>
        <p:spPr>
          <a:xfrm>
            <a:off x="1361303" y="4328191"/>
            <a:ext cx="1629805" cy="461665"/>
          </a:xfrm>
          <a:prstGeom prst="rect">
            <a:avLst/>
          </a:prstGeom>
          <a:noFill/>
        </p:spPr>
        <p:txBody>
          <a:bodyPr wrap="square" rtlCol="0">
            <a:spAutoFit/>
          </a:bodyPr>
          <a:lstStyle/>
          <a:p>
            <a:pPr algn="just"/>
            <a:r>
              <a:rPr lang="en-US" sz="1200" dirty="0"/>
              <a:t>Photo by </a:t>
            </a:r>
            <a:r>
              <a:rPr lang="en-US" sz="1200" dirty="0">
                <a:hlinkClick r:id="rId3"/>
              </a:rPr>
              <a:t>Louis Reed</a:t>
            </a:r>
            <a:r>
              <a:rPr lang="en-US" sz="1200" dirty="0"/>
              <a:t> on </a:t>
            </a:r>
            <a:r>
              <a:rPr lang="en-US" sz="1200" dirty="0" err="1">
                <a:hlinkClick r:id="rId4"/>
              </a:rPr>
              <a:t>Unsplash</a:t>
            </a:r>
            <a:endParaRPr lang="es-PA" sz="1200" dirty="0"/>
          </a:p>
        </p:txBody>
      </p:sp>
      <p:pic>
        <p:nvPicPr>
          <p:cNvPr id="10242" name="Picture 2">
            <a:extLst>
              <a:ext uri="{FF2B5EF4-FFF2-40B4-BE49-F238E27FC236}">
                <a16:creationId xmlns:a16="http://schemas.microsoft.com/office/drawing/2014/main" id="{4F6F3C60-D664-4119-98D9-8DF0572515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979874" y="2631445"/>
            <a:ext cx="2392664" cy="159510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Diagrama 2">
            <a:extLst>
              <a:ext uri="{FF2B5EF4-FFF2-40B4-BE49-F238E27FC236}">
                <a16:creationId xmlns:a16="http://schemas.microsoft.com/office/drawing/2014/main" id="{594B9DF9-AE00-45A0-8F7E-9FEB6FD4836B}"/>
              </a:ext>
            </a:extLst>
          </p:cNvPr>
          <p:cNvGraphicFramePr/>
          <p:nvPr>
            <p:extLst>
              <p:ext uri="{D42A27DB-BD31-4B8C-83A1-F6EECF244321}">
                <p14:modId xmlns:p14="http://schemas.microsoft.com/office/powerpoint/2010/main" val="3231945410"/>
              </p:ext>
            </p:extLst>
          </p:nvPr>
        </p:nvGraphicFramePr>
        <p:xfrm>
          <a:off x="3740775" y="1234571"/>
          <a:ext cx="8128000" cy="54186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0238450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Metodología (Ejemplo) </a:t>
            </a:r>
          </a:p>
        </p:txBody>
      </p:sp>
      <p:sp>
        <p:nvSpPr>
          <p:cNvPr id="8" name="CuadroTexto 7">
            <a:extLst>
              <a:ext uri="{FF2B5EF4-FFF2-40B4-BE49-F238E27FC236}">
                <a16:creationId xmlns:a16="http://schemas.microsoft.com/office/drawing/2014/main" id="{076888D4-2114-45E8-B706-FD9F1E010613}"/>
              </a:ext>
            </a:extLst>
          </p:cNvPr>
          <p:cNvSpPr txBox="1"/>
          <p:nvPr/>
        </p:nvSpPr>
        <p:spPr>
          <a:xfrm>
            <a:off x="1361303" y="4328191"/>
            <a:ext cx="1629805" cy="461665"/>
          </a:xfrm>
          <a:prstGeom prst="rect">
            <a:avLst/>
          </a:prstGeom>
          <a:noFill/>
        </p:spPr>
        <p:txBody>
          <a:bodyPr wrap="square" rtlCol="0">
            <a:spAutoFit/>
          </a:bodyPr>
          <a:lstStyle/>
          <a:p>
            <a:pPr algn="just"/>
            <a:r>
              <a:rPr lang="en-US" sz="1200" dirty="0"/>
              <a:t>Photo by </a:t>
            </a:r>
            <a:r>
              <a:rPr lang="en-US" sz="1200" dirty="0">
                <a:hlinkClick r:id="rId3"/>
              </a:rPr>
              <a:t>Louis Reed</a:t>
            </a:r>
            <a:r>
              <a:rPr lang="en-US" sz="1200" dirty="0"/>
              <a:t> on </a:t>
            </a:r>
            <a:r>
              <a:rPr lang="en-US" sz="1200" dirty="0" err="1">
                <a:hlinkClick r:id="rId4"/>
              </a:rPr>
              <a:t>Unsplash</a:t>
            </a:r>
            <a:endParaRPr lang="es-PA" sz="1200" dirty="0"/>
          </a:p>
        </p:txBody>
      </p:sp>
      <p:pic>
        <p:nvPicPr>
          <p:cNvPr id="10242" name="Picture 2">
            <a:extLst>
              <a:ext uri="{FF2B5EF4-FFF2-40B4-BE49-F238E27FC236}">
                <a16:creationId xmlns:a16="http://schemas.microsoft.com/office/drawing/2014/main" id="{4F6F3C60-D664-4119-98D9-8DF0572515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979874" y="2631445"/>
            <a:ext cx="2392664" cy="159510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Diagrama 2">
            <a:extLst>
              <a:ext uri="{FF2B5EF4-FFF2-40B4-BE49-F238E27FC236}">
                <a16:creationId xmlns:a16="http://schemas.microsoft.com/office/drawing/2014/main" id="{594B9DF9-AE00-45A0-8F7E-9FEB6FD4836B}"/>
              </a:ext>
            </a:extLst>
          </p:cNvPr>
          <p:cNvGraphicFramePr/>
          <p:nvPr>
            <p:extLst>
              <p:ext uri="{D42A27DB-BD31-4B8C-83A1-F6EECF244321}">
                <p14:modId xmlns:p14="http://schemas.microsoft.com/office/powerpoint/2010/main" val="2580431039"/>
              </p:ext>
            </p:extLst>
          </p:nvPr>
        </p:nvGraphicFramePr>
        <p:xfrm>
          <a:off x="4688034" y="2191727"/>
          <a:ext cx="5731699" cy="333742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1761180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8" name="Picture 4" descr="http://revistas.utp.ac.pa/public/journals/3/journalThumbnail_es_ES.jpg">
            <a:extLst>
              <a:ext uri="{FF2B5EF4-FFF2-40B4-BE49-F238E27FC236}">
                <a16:creationId xmlns:a16="http://schemas.microsoft.com/office/drawing/2014/main" id="{17B07F58-D50B-42BC-AF2E-4BBFF5ED7E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6709" y="2064049"/>
            <a:ext cx="1250803" cy="1626045"/>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838200" y="352849"/>
            <a:ext cx="10515600" cy="975995"/>
          </a:xfrm>
        </p:spPr>
        <p:txBody>
          <a:bodyPr>
            <a:normAutofit/>
          </a:bodyPr>
          <a:lstStyle/>
          <a:p>
            <a:r>
              <a:rPr lang="es-PA" b="1" dirty="0">
                <a:solidFill>
                  <a:srgbClr val="33006F"/>
                </a:solidFill>
              </a:rPr>
              <a:t>Tema 1: Introducción</a:t>
            </a:r>
          </a:p>
        </p:txBody>
      </p:sp>
      <p:sp>
        <p:nvSpPr>
          <p:cNvPr id="6"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ES" dirty="0"/>
              <a:t>¿Cuál es la </a:t>
            </a:r>
            <a:r>
              <a:rPr lang="es-PA" dirty="0"/>
              <a:t>importancia de publicar artículos científicos?</a:t>
            </a:r>
          </a:p>
        </p:txBody>
      </p:sp>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80745" y="2604928"/>
            <a:ext cx="1761146" cy="1626045"/>
          </a:xfrm>
          <a:prstGeom prst="rect">
            <a:avLst/>
          </a:prstGeom>
          <a:ln w="38100">
            <a:solidFill>
              <a:schemeClr val="accent1"/>
            </a:solidFill>
          </a:ln>
        </p:spPr>
      </p:pic>
      <p:pic>
        <p:nvPicPr>
          <p:cNvPr id="9" name="Imagen 8">
            <a:extLst>
              <a:ext uri="{FF2B5EF4-FFF2-40B4-BE49-F238E27FC236}">
                <a16:creationId xmlns:a16="http://schemas.microsoft.com/office/drawing/2014/main" id="{ABDEC469-8F3B-4273-980D-54597561960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878"/>
          <a:stretch/>
        </p:blipFill>
        <p:spPr>
          <a:xfrm>
            <a:off x="926843" y="2832284"/>
            <a:ext cx="1450037" cy="1683044"/>
          </a:xfrm>
          <a:prstGeom prst="rect">
            <a:avLst/>
          </a:prstGeom>
          <a:ln w="38100">
            <a:solidFill>
              <a:schemeClr val="accent1"/>
            </a:solidFill>
          </a:ln>
        </p:spPr>
      </p:pic>
      <p:pic>
        <p:nvPicPr>
          <p:cNvPr id="1030" name="Picture 6" descr="http://revistas.utp.ac.pa/public/journals/5/journalThumbnail_es_ES.jpg">
            <a:extLst>
              <a:ext uri="{FF2B5EF4-FFF2-40B4-BE49-F238E27FC236}">
                <a16:creationId xmlns:a16="http://schemas.microsoft.com/office/drawing/2014/main" id="{5F6F98FF-DE57-4A5E-9762-101B0A3323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66717" y="2362535"/>
            <a:ext cx="1270288" cy="1649359"/>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
        <p:nvSpPr>
          <p:cNvPr id="25" name="CuadroTexto 24">
            <a:extLst>
              <a:ext uri="{FF2B5EF4-FFF2-40B4-BE49-F238E27FC236}">
                <a16:creationId xmlns:a16="http://schemas.microsoft.com/office/drawing/2014/main" id="{268AAB0F-8EAA-49C2-8DC7-21529E1D2F1E}"/>
              </a:ext>
            </a:extLst>
          </p:cNvPr>
          <p:cNvSpPr txBox="1"/>
          <p:nvPr/>
        </p:nvSpPr>
        <p:spPr>
          <a:xfrm>
            <a:off x="745724" y="4578612"/>
            <a:ext cx="11446276" cy="1169551"/>
          </a:xfrm>
          <a:prstGeom prst="rect">
            <a:avLst/>
          </a:prstGeom>
          <a:noFill/>
        </p:spPr>
        <p:txBody>
          <a:bodyPr wrap="square" rtlCol="0">
            <a:spAutoFit/>
          </a:bodyPr>
          <a:lstStyle/>
          <a:p>
            <a:pPr algn="just"/>
            <a:r>
              <a:rPr lang="es-ES" sz="2000" dirty="0"/>
              <a:t>“La publicación constituye, el producto final de un proyecto de investigación y la revista científica</a:t>
            </a:r>
          </a:p>
          <a:p>
            <a:pPr algn="just"/>
            <a:r>
              <a:rPr lang="es-ES" sz="2000" dirty="0"/>
              <a:t> el instrumento empleado para la transferencia del conocimiento a la comunidad científica.”</a:t>
            </a:r>
          </a:p>
          <a:p>
            <a:pPr algn="just"/>
            <a:endParaRPr lang="es-ES" dirty="0"/>
          </a:p>
          <a:p>
            <a:pPr algn="just"/>
            <a:r>
              <a:rPr lang="es-ES" sz="1200" dirty="0"/>
              <a:t>R. F. </a:t>
            </a:r>
            <a:r>
              <a:rPr lang="es-ES" sz="1200" dirty="0" err="1"/>
              <a:t>Lisart</a:t>
            </a:r>
            <a:r>
              <a:rPr lang="es-ES" sz="1200" dirty="0"/>
              <a:t>, “y publicar un artículo científico y publicar un artículo científico.”</a:t>
            </a:r>
          </a:p>
        </p:txBody>
      </p:sp>
      <p:sp>
        <p:nvSpPr>
          <p:cNvPr id="27" name="CuadroTexto 26">
            <a:extLst>
              <a:ext uri="{FF2B5EF4-FFF2-40B4-BE49-F238E27FC236}">
                <a16:creationId xmlns:a16="http://schemas.microsoft.com/office/drawing/2014/main" id="{1A3702E3-F87F-4575-B760-A641B341C021}"/>
              </a:ext>
            </a:extLst>
          </p:cNvPr>
          <p:cNvSpPr txBox="1"/>
          <p:nvPr/>
        </p:nvSpPr>
        <p:spPr>
          <a:xfrm>
            <a:off x="884996" y="2407738"/>
            <a:ext cx="1573830" cy="400110"/>
          </a:xfrm>
          <a:prstGeom prst="rect">
            <a:avLst/>
          </a:prstGeom>
          <a:noFill/>
        </p:spPr>
        <p:txBody>
          <a:bodyPr wrap="square" rtlCol="0">
            <a:spAutoFit/>
          </a:bodyPr>
          <a:lstStyle/>
          <a:p>
            <a:pPr algn="just"/>
            <a:r>
              <a:rPr lang="es-PA" sz="1000" dirty="0">
                <a:hlinkClick r:id="rId7"/>
              </a:rPr>
              <a:t>https://doi.org/10.1371/journal.pbio.1001779.g001</a:t>
            </a:r>
            <a:endParaRPr lang="es-PA" sz="1000" dirty="0"/>
          </a:p>
        </p:txBody>
      </p:sp>
      <p:pic>
        <p:nvPicPr>
          <p:cNvPr id="1026" name="Picture 2" descr="http://revistas.utp.ac.pa/public/journals/4/journalThumbnail_es_ES.jpg">
            <a:extLst>
              <a:ext uri="{FF2B5EF4-FFF2-40B4-BE49-F238E27FC236}">
                <a16:creationId xmlns:a16="http://schemas.microsoft.com/office/drawing/2014/main" id="{66F07CAE-4819-4520-91C3-B214C241F26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29740" y="2712898"/>
            <a:ext cx="1310155" cy="1649359"/>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
        <p:nvSpPr>
          <p:cNvPr id="38" name="Rectángulo 37">
            <a:extLst>
              <a:ext uri="{FF2B5EF4-FFF2-40B4-BE49-F238E27FC236}">
                <a16:creationId xmlns:a16="http://schemas.microsoft.com/office/drawing/2014/main" id="{7FCDE2DE-F123-4226-8FE5-FAB6B249A5B2}"/>
              </a:ext>
            </a:extLst>
          </p:cNvPr>
          <p:cNvSpPr/>
          <p:nvPr/>
        </p:nvSpPr>
        <p:spPr>
          <a:xfrm>
            <a:off x="2646115" y="3596135"/>
            <a:ext cx="535723" cy="923330"/>
          </a:xfrm>
          <a:prstGeom prst="rect">
            <a:avLst/>
          </a:prstGeom>
          <a:noFill/>
        </p:spPr>
        <p:txBody>
          <a:bodyPr wrap="none" lIns="91440" tIns="45720" rIns="91440" bIns="45720">
            <a:spAutoFit/>
          </a:bodyPr>
          <a:lstStyle/>
          <a:p>
            <a:pPr algn="ctr"/>
            <a:r>
              <a:rPr lang="es-E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1</a:t>
            </a:r>
          </a:p>
        </p:txBody>
      </p:sp>
      <p:sp>
        <p:nvSpPr>
          <p:cNvPr id="43" name="Rectángulo 42">
            <a:extLst>
              <a:ext uri="{FF2B5EF4-FFF2-40B4-BE49-F238E27FC236}">
                <a16:creationId xmlns:a16="http://schemas.microsoft.com/office/drawing/2014/main" id="{372F181D-EFF0-4C54-A2B0-E283B12C93DD}"/>
              </a:ext>
            </a:extLst>
          </p:cNvPr>
          <p:cNvSpPr/>
          <p:nvPr/>
        </p:nvSpPr>
        <p:spPr>
          <a:xfrm>
            <a:off x="5525321" y="3193293"/>
            <a:ext cx="535724" cy="923330"/>
          </a:xfrm>
          <a:prstGeom prst="rect">
            <a:avLst/>
          </a:prstGeom>
          <a:noFill/>
        </p:spPr>
        <p:txBody>
          <a:bodyPr wrap="none" lIns="91440" tIns="45720" rIns="91440" bIns="45720">
            <a:spAutoFit/>
          </a:bodyPr>
          <a:lstStyle/>
          <a:p>
            <a:pPr algn="ctr"/>
            <a:r>
              <a:rPr lang="es-E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2</a:t>
            </a:r>
            <a:endParaRPr lang="es-E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cxnSp>
        <p:nvCxnSpPr>
          <p:cNvPr id="50" name="Conector: angular 49">
            <a:extLst>
              <a:ext uri="{FF2B5EF4-FFF2-40B4-BE49-F238E27FC236}">
                <a16:creationId xmlns:a16="http://schemas.microsoft.com/office/drawing/2014/main" id="{7474DC06-1BB2-4EFA-9E06-34D00108039F}"/>
              </a:ext>
            </a:extLst>
          </p:cNvPr>
          <p:cNvCxnSpPr>
            <a:cxnSpLocks/>
            <a:stCxn id="9" idx="3"/>
          </p:cNvCxnSpPr>
          <p:nvPr/>
        </p:nvCxnSpPr>
        <p:spPr>
          <a:xfrm flipV="1">
            <a:off x="2376880" y="3281267"/>
            <a:ext cx="1078201" cy="392539"/>
          </a:xfrm>
          <a:prstGeom prst="bentConnector3">
            <a:avLst>
              <a:gd name="adj1" fmla="val 50000"/>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Conector: angular 61">
            <a:extLst>
              <a:ext uri="{FF2B5EF4-FFF2-40B4-BE49-F238E27FC236}">
                <a16:creationId xmlns:a16="http://schemas.microsoft.com/office/drawing/2014/main" id="{C8BC9FA7-47DF-4C97-AADB-A0C3F345C167}"/>
              </a:ext>
            </a:extLst>
          </p:cNvPr>
          <p:cNvCxnSpPr>
            <a:cxnSpLocks/>
          </p:cNvCxnSpPr>
          <p:nvPr/>
        </p:nvCxnSpPr>
        <p:spPr>
          <a:xfrm flipV="1">
            <a:off x="5251888" y="2877071"/>
            <a:ext cx="1078201" cy="392539"/>
          </a:xfrm>
          <a:prstGeom prst="bentConnector3">
            <a:avLst>
              <a:gd name="adj1" fmla="val 50000"/>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1034" name="Picture 10" descr="man sight on white microscope">
            <a:extLst>
              <a:ext uri="{FF2B5EF4-FFF2-40B4-BE49-F238E27FC236}">
                <a16:creationId xmlns:a16="http://schemas.microsoft.com/office/drawing/2014/main" id="{51CA55D6-34BF-4165-9F71-ABF5F21E22B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85485" y="1777525"/>
            <a:ext cx="1835813" cy="1224487"/>
          </a:xfrm>
          <a:prstGeom prst="rect">
            <a:avLst/>
          </a:prstGeom>
          <a:noFill/>
          <a:extLst>
            <a:ext uri="{909E8E84-426E-40DD-AFC4-6F175D3DCCD1}">
              <a14:hiddenFill xmlns:a14="http://schemas.microsoft.com/office/drawing/2010/main">
                <a:solidFill>
                  <a:srgbClr val="FFFFFF"/>
                </a:solidFill>
              </a14:hiddenFill>
            </a:ext>
          </a:extLst>
        </p:spPr>
      </p:pic>
      <p:cxnSp>
        <p:nvCxnSpPr>
          <p:cNvPr id="65" name="Conector: angular 64">
            <a:extLst>
              <a:ext uri="{FF2B5EF4-FFF2-40B4-BE49-F238E27FC236}">
                <a16:creationId xmlns:a16="http://schemas.microsoft.com/office/drawing/2014/main" id="{F135386C-8079-4FCF-AB5D-8B74671704E9}"/>
              </a:ext>
            </a:extLst>
          </p:cNvPr>
          <p:cNvCxnSpPr>
            <a:cxnSpLocks/>
          </p:cNvCxnSpPr>
          <p:nvPr/>
        </p:nvCxnSpPr>
        <p:spPr>
          <a:xfrm flipV="1">
            <a:off x="8683999" y="2516628"/>
            <a:ext cx="1078201" cy="392539"/>
          </a:xfrm>
          <a:prstGeom prst="bentConnector3">
            <a:avLst>
              <a:gd name="adj1" fmla="val 50000"/>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66" name="Rectángulo 65">
            <a:extLst>
              <a:ext uri="{FF2B5EF4-FFF2-40B4-BE49-F238E27FC236}">
                <a16:creationId xmlns:a16="http://schemas.microsoft.com/office/drawing/2014/main" id="{127D1502-59D3-49AA-8B10-7129B4C70FA6}"/>
              </a:ext>
            </a:extLst>
          </p:cNvPr>
          <p:cNvSpPr/>
          <p:nvPr/>
        </p:nvSpPr>
        <p:spPr>
          <a:xfrm>
            <a:off x="8926140" y="2795081"/>
            <a:ext cx="535724" cy="923330"/>
          </a:xfrm>
          <a:prstGeom prst="rect">
            <a:avLst/>
          </a:prstGeom>
          <a:noFill/>
        </p:spPr>
        <p:txBody>
          <a:bodyPr wrap="none" lIns="91440" tIns="45720" rIns="91440" bIns="45720">
            <a:spAutoFit/>
          </a:bodyPr>
          <a:lstStyle/>
          <a:p>
            <a:pPr algn="ctr"/>
            <a:r>
              <a:rPr lang="es-E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3</a:t>
            </a:r>
          </a:p>
        </p:txBody>
      </p:sp>
      <p:sp>
        <p:nvSpPr>
          <p:cNvPr id="67" name="CuadroTexto 66">
            <a:extLst>
              <a:ext uri="{FF2B5EF4-FFF2-40B4-BE49-F238E27FC236}">
                <a16:creationId xmlns:a16="http://schemas.microsoft.com/office/drawing/2014/main" id="{61070D09-35F9-4E5E-947E-25B64365832D}"/>
              </a:ext>
            </a:extLst>
          </p:cNvPr>
          <p:cNvSpPr txBox="1"/>
          <p:nvPr/>
        </p:nvSpPr>
        <p:spPr>
          <a:xfrm>
            <a:off x="9860140" y="3097814"/>
            <a:ext cx="1829324" cy="461665"/>
          </a:xfrm>
          <a:prstGeom prst="rect">
            <a:avLst/>
          </a:prstGeom>
          <a:noFill/>
        </p:spPr>
        <p:txBody>
          <a:bodyPr wrap="square" rtlCol="0">
            <a:spAutoFit/>
          </a:bodyPr>
          <a:lstStyle/>
          <a:p>
            <a:pPr algn="just"/>
            <a:r>
              <a:rPr lang="en-US" sz="1200" dirty="0"/>
              <a:t>Photo by </a:t>
            </a:r>
            <a:r>
              <a:rPr lang="en-US" sz="1200" dirty="0">
                <a:hlinkClick r:id="rId10"/>
              </a:rPr>
              <a:t>Lucas </a:t>
            </a:r>
            <a:r>
              <a:rPr lang="en-US" sz="1200" dirty="0" err="1">
                <a:hlinkClick r:id="rId10"/>
              </a:rPr>
              <a:t>Vasques</a:t>
            </a:r>
            <a:r>
              <a:rPr lang="en-US" sz="1200" dirty="0"/>
              <a:t> </a:t>
            </a:r>
          </a:p>
          <a:p>
            <a:pPr algn="just"/>
            <a:r>
              <a:rPr lang="en-US" sz="1200" dirty="0"/>
              <a:t>on </a:t>
            </a:r>
            <a:r>
              <a:rPr lang="en-US" sz="1200" dirty="0" err="1">
                <a:hlinkClick r:id="rId11"/>
              </a:rPr>
              <a:t>Unsplash</a:t>
            </a:r>
            <a:endParaRPr lang="es-PA" sz="1200" dirty="0"/>
          </a:p>
        </p:txBody>
      </p:sp>
    </p:spTree>
    <p:extLst>
      <p:ext uri="{BB962C8B-B14F-4D97-AF65-F5344CB8AC3E}">
        <p14:creationId xmlns:p14="http://schemas.microsoft.com/office/powerpoint/2010/main" val="35042766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Metodología  (Recomendaciones)</a:t>
            </a:r>
          </a:p>
        </p:txBody>
      </p:sp>
      <p:sp>
        <p:nvSpPr>
          <p:cNvPr id="8" name="CuadroTexto 7">
            <a:extLst>
              <a:ext uri="{FF2B5EF4-FFF2-40B4-BE49-F238E27FC236}">
                <a16:creationId xmlns:a16="http://schemas.microsoft.com/office/drawing/2014/main" id="{076888D4-2114-45E8-B706-FD9F1E010613}"/>
              </a:ext>
            </a:extLst>
          </p:cNvPr>
          <p:cNvSpPr txBox="1"/>
          <p:nvPr/>
        </p:nvSpPr>
        <p:spPr>
          <a:xfrm>
            <a:off x="1361303" y="4328191"/>
            <a:ext cx="1629805" cy="461665"/>
          </a:xfrm>
          <a:prstGeom prst="rect">
            <a:avLst/>
          </a:prstGeom>
          <a:noFill/>
        </p:spPr>
        <p:txBody>
          <a:bodyPr wrap="square" rtlCol="0">
            <a:spAutoFit/>
          </a:bodyPr>
          <a:lstStyle/>
          <a:p>
            <a:pPr algn="just"/>
            <a:r>
              <a:rPr lang="en-US" sz="1200" dirty="0"/>
              <a:t>Photo by </a:t>
            </a:r>
            <a:r>
              <a:rPr lang="en-US" sz="1200" dirty="0">
                <a:hlinkClick r:id="rId3"/>
              </a:rPr>
              <a:t>Louis Reed</a:t>
            </a:r>
            <a:r>
              <a:rPr lang="en-US" sz="1200" dirty="0"/>
              <a:t> on </a:t>
            </a:r>
            <a:r>
              <a:rPr lang="en-US" sz="1200" dirty="0" err="1">
                <a:hlinkClick r:id="rId4"/>
              </a:rPr>
              <a:t>Unsplash</a:t>
            </a:r>
            <a:endParaRPr lang="es-PA" sz="1200" dirty="0"/>
          </a:p>
        </p:txBody>
      </p:sp>
      <p:pic>
        <p:nvPicPr>
          <p:cNvPr id="10242" name="Picture 2">
            <a:extLst>
              <a:ext uri="{FF2B5EF4-FFF2-40B4-BE49-F238E27FC236}">
                <a16:creationId xmlns:a16="http://schemas.microsoft.com/office/drawing/2014/main" id="{4F6F3C60-D664-4119-98D9-8DF0572515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979874" y="2631445"/>
            <a:ext cx="2392664" cy="1595109"/>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BF9720B6-C45B-4EC3-8276-C9A2BCD32F4A}"/>
              </a:ext>
            </a:extLst>
          </p:cNvPr>
          <p:cNvPicPr>
            <a:picLocks noChangeAspect="1"/>
          </p:cNvPicPr>
          <p:nvPr/>
        </p:nvPicPr>
        <p:blipFill rotWithShape="1">
          <a:blip r:embed="rId6"/>
          <a:srcRect l="51945" t="32684" r="23333" b="15557"/>
          <a:stretch/>
        </p:blipFill>
        <p:spPr>
          <a:xfrm>
            <a:off x="4005945" y="2089150"/>
            <a:ext cx="3014133" cy="3549650"/>
          </a:xfrm>
          <a:prstGeom prst="rect">
            <a:avLst/>
          </a:prstGeom>
          <a:ln>
            <a:solidFill>
              <a:schemeClr val="tx1"/>
            </a:solidFill>
          </a:ln>
        </p:spPr>
      </p:pic>
      <p:sp>
        <p:nvSpPr>
          <p:cNvPr id="9" name="CuadroTexto 8">
            <a:extLst>
              <a:ext uri="{FF2B5EF4-FFF2-40B4-BE49-F238E27FC236}">
                <a16:creationId xmlns:a16="http://schemas.microsoft.com/office/drawing/2014/main" id="{CED3A9C9-9E9C-4129-969B-59D8D571FD10}"/>
              </a:ext>
            </a:extLst>
          </p:cNvPr>
          <p:cNvSpPr txBox="1"/>
          <p:nvPr/>
        </p:nvSpPr>
        <p:spPr>
          <a:xfrm>
            <a:off x="7653486" y="2278926"/>
            <a:ext cx="4150475" cy="3170099"/>
          </a:xfrm>
          <a:prstGeom prst="rect">
            <a:avLst/>
          </a:prstGeom>
          <a:noFill/>
        </p:spPr>
        <p:txBody>
          <a:bodyPr wrap="square" rtlCol="0">
            <a:spAutoFit/>
          </a:bodyPr>
          <a:lstStyle/>
          <a:p>
            <a:pPr marL="342900" indent="-342900" algn="just">
              <a:buFont typeface="Arial" panose="020B0604020202020204" pitchFamily="34" charset="0"/>
              <a:buChar char="•"/>
            </a:pPr>
            <a:r>
              <a:rPr lang="es-ES" sz="2000" dirty="0"/>
              <a:t>Reproducibilidad.</a:t>
            </a:r>
          </a:p>
          <a:p>
            <a:pPr marL="342900" indent="-342900" algn="just">
              <a:buFont typeface="Arial" panose="020B0604020202020204" pitchFamily="34" charset="0"/>
              <a:buChar char="•"/>
            </a:pPr>
            <a:r>
              <a:rPr lang="es-ES" sz="2000" dirty="0"/>
              <a:t>Referenciar artículos.</a:t>
            </a:r>
          </a:p>
          <a:p>
            <a:pPr marL="342900" indent="-342900" algn="just">
              <a:buFont typeface="Arial" panose="020B0604020202020204" pitchFamily="34" charset="0"/>
              <a:buChar char="•"/>
            </a:pPr>
            <a:r>
              <a:rPr lang="es-ES" sz="2000" dirty="0"/>
              <a:t>Describa si es un estudio basado en observación de campo o un estudio de laboratorio.</a:t>
            </a:r>
          </a:p>
          <a:p>
            <a:pPr marL="342900" indent="-342900" algn="just">
              <a:buFont typeface="Arial" panose="020B0604020202020204" pitchFamily="34" charset="0"/>
              <a:buChar char="•"/>
            </a:pPr>
            <a:r>
              <a:rPr lang="es-ES" sz="2000" dirty="0"/>
              <a:t>Diseño de experimento.</a:t>
            </a:r>
          </a:p>
          <a:p>
            <a:pPr marL="342900" indent="-342900" algn="just">
              <a:buFont typeface="Arial" panose="020B0604020202020204" pitchFamily="34" charset="0"/>
              <a:buChar char="•"/>
            </a:pPr>
            <a:r>
              <a:rPr lang="es-ES" sz="2000" dirty="0"/>
              <a:t>Describa detalle de materiales utilizados.</a:t>
            </a:r>
          </a:p>
          <a:p>
            <a:pPr marL="342900" indent="-342900" algn="just">
              <a:buFont typeface="Arial" panose="020B0604020202020204" pitchFamily="34" charset="0"/>
              <a:buChar char="•"/>
            </a:pPr>
            <a:r>
              <a:rPr lang="es-ES" sz="2000" dirty="0"/>
              <a:t>Describa los procesos cronológicamente.</a:t>
            </a:r>
          </a:p>
        </p:txBody>
      </p:sp>
    </p:spTree>
    <p:extLst>
      <p:ext uri="{BB962C8B-B14F-4D97-AF65-F5344CB8AC3E}">
        <p14:creationId xmlns:p14="http://schemas.microsoft.com/office/powerpoint/2010/main" val="10110603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5" name="CuadroTexto 4"/>
          <p:cNvSpPr txBox="1"/>
          <p:nvPr/>
        </p:nvSpPr>
        <p:spPr>
          <a:xfrm>
            <a:off x="3692739" y="2281483"/>
            <a:ext cx="7519387" cy="2677656"/>
          </a:xfrm>
          <a:prstGeom prst="rect">
            <a:avLst/>
          </a:prstGeom>
          <a:noFill/>
        </p:spPr>
        <p:txBody>
          <a:bodyPr wrap="square" rtlCol="0">
            <a:spAutoFit/>
          </a:bodyPr>
          <a:lstStyle/>
          <a:p>
            <a:pPr algn="just"/>
            <a:r>
              <a:rPr lang="es-ES" sz="2400" dirty="0"/>
              <a:t>En esta sección se reportan los nuevos conocimientos. Incluye las tablas y figuras que deben expresar claramente los resultados del estudio. Todas las tablas y figuras se</a:t>
            </a:r>
          </a:p>
          <a:p>
            <a:pPr algn="just"/>
            <a:r>
              <a:rPr lang="es-ES" sz="2400" dirty="0"/>
              <a:t>citarán en el texto del artículo, comentando los datos más relevantes, de manera que sea posible comprender lo más importante de los resultados, sin que sea imprescindible consultarlo y evitando la redundancia.</a:t>
            </a:r>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Resultados </a:t>
            </a:r>
          </a:p>
        </p:txBody>
      </p:sp>
      <p:sp>
        <p:nvSpPr>
          <p:cNvPr id="9" name="CuadroTexto 8">
            <a:extLst>
              <a:ext uri="{FF2B5EF4-FFF2-40B4-BE49-F238E27FC236}">
                <a16:creationId xmlns:a16="http://schemas.microsoft.com/office/drawing/2014/main" id="{1E6EE8A3-6590-485C-BA7E-B580CEB3B589}"/>
              </a:ext>
            </a:extLst>
          </p:cNvPr>
          <p:cNvSpPr txBox="1"/>
          <p:nvPr/>
        </p:nvSpPr>
        <p:spPr>
          <a:xfrm>
            <a:off x="990601" y="4328191"/>
            <a:ext cx="2381936" cy="461665"/>
          </a:xfrm>
          <a:prstGeom prst="rect">
            <a:avLst/>
          </a:prstGeom>
          <a:noFill/>
        </p:spPr>
        <p:txBody>
          <a:bodyPr wrap="square" rtlCol="0">
            <a:spAutoFit/>
          </a:bodyPr>
          <a:lstStyle/>
          <a:p>
            <a:pPr algn="just"/>
            <a:r>
              <a:rPr lang="en-US" sz="1200" dirty="0"/>
              <a:t>Photo by </a:t>
            </a:r>
            <a:r>
              <a:rPr lang="en-US" sz="1200" dirty="0">
                <a:hlinkClick r:id="rId3"/>
              </a:rPr>
              <a:t>Markus </a:t>
            </a:r>
            <a:r>
              <a:rPr lang="en-US" sz="1200" dirty="0" err="1">
                <a:hlinkClick r:id="rId3"/>
              </a:rPr>
              <a:t>Spiske</a:t>
            </a:r>
            <a:r>
              <a:rPr lang="en-US" sz="1200" dirty="0"/>
              <a:t> on </a:t>
            </a:r>
            <a:r>
              <a:rPr lang="en-US" sz="1200" dirty="0" err="1">
                <a:hlinkClick r:id="rId4"/>
              </a:rPr>
              <a:t>Unsplash</a:t>
            </a:r>
            <a:endParaRPr lang="es-PA" sz="1200" dirty="0"/>
          </a:p>
        </p:txBody>
      </p:sp>
      <p:pic>
        <p:nvPicPr>
          <p:cNvPr id="10" name="Picture 2">
            <a:extLst>
              <a:ext uri="{FF2B5EF4-FFF2-40B4-BE49-F238E27FC236}">
                <a16:creationId xmlns:a16="http://schemas.microsoft.com/office/drawing/2014/main" id="{F74820A3-746F-4902-9C8F-3A425BB97B4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979874" y="2631445"/>
            <a:ext cx="2392663" cy="1595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4770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5" name="CuadroTexto 4"/>
          <p:cNvSpPr txBox="1"/>
          <p:nvPr/>
        </p:nvSpPr>
        <p:spPr>
          <a:xfrm>
            <a:off x="3692739" y="2281483"/>
            <a:ext cx="7519387" cy="2677656"/>
          </a:xfrm>
          <a:prstGeom prst="rect">
            <a:avLst/>
          </a:prstGeom>
          <a:noFill/>
        </p:spPr>
        <p:txBody>
          <a:bodyPr wrap="square" rtlCol="0">
            <a:spAutoFit/>
          </a:bodyPr>
          <a:lstStyle/>
          <a:p>
            <a:pPr algn="just"/>
            <a:r>
              <a:rPr lang="es-ES" sz="2400" dirty="0"/>
              <a:t>Cuando la información se pueda presentar en el texto debe hacerse así. Una figura incluye todo tipo de material no tabular (morfología, algoritmos, histogramas, gráficas, fotografías, </a:t>
            </a:r>
            <a:r>
              <a:rPr lang="es-ES" sz="2400" dirty="0" err="1"/>
              <a:t>etc</a:t>
            </a:r>
            <a:r>
              <a:rPr lang="es-ES" sz="2400" dirty="0"/>
              <a:t>). La tabla tiene la ventaja de mostrar mejor los valores numéricos exactos con sus posibles interrelaciones, mientras que un gráfico expresa mejor la tendencia de los datos o patrones bien definidos.</a:t>
            </a:r>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Resultados </a:t>
            </a:r>
          </a:p>
        </p:txBody>
      </p:sp>
      <p:sp>
        <p:nvSpPr>
          <p:cNvPr id="9" name="CuadroTexto 8">
            <a:extLst>
              <a:ext uri="{FF2B5EF4-FFF2-40B4-BE49-F238E27FC236}">
                <a16:creationId xmlns:a16="http://schemas.microsoft.com/office/drawing/2014/main" id="{1E6EE8A3-6590-485C-BA7E-B580CEB3B589}"/>
              </a:ext>
            </a:extLst>
          </p:cNvPr>
          <p:cNvSpPr txBox="1"/>
          <p:nvPr/>
        </p:nvSpPr>
        <p:spPr>
          <a:xfrm>
            <a:off x="990601" y="4328191"/>
            <a:ext cx="2381936" cy="461665"/>
          </a:xfrm>
          <a:prstGeom prst="rect">
            <a:avLst/>
          </a:prstGeom>
          <a:noFill/>
        </p:spPr>
        <p:txBody>
          <a:bodyPr wrap="square" rtlCol="0">
            <a:spAutoFit/>
          </a:bodyPr>
          <a:lstStyle/>
          <a:p>
            <a:pPr algn="just"/>
            <a:r>
              <a:rPr lang="en-US" sz="1200" dirty="0"/>
              <a:t>Photo by </a:t>
            </a:r>
            <a:r>
              <a:rPr lang="en-US" sz="1200" dirty="0">
                <a:hlinkClick r:id="rId3"/>
              </a:rPr>
              <a:t>Markus </a:t>
            </a:r>
            <a:r>
              <a:rPr lang="en-US" sz="1200" dirty="0" err="1">
                <a:hlinkClick r:id="rId3"/>
              </a:rPr>
              <a:t>Spiske</a:t>
            </a:r>
            <a:r>
              <a:rPr lang="en-US" sz="1200" dirty="0"/>
              <a:t> on </a:t>
            </a:r>
            <a:r>
              <a:rPr lang="en-US" sz="1200" dirty="0" err="1">
                <a:hlinkClick r:id="rId4"/>
              </a:rPr>
              <a:t>Unsplash</a:t>
            </a:r>
            <a:endParaRPr lang="es-PA" sz="1200" dirty="0"/>
          </a:p>
        </p:txBody>
      </p:sp>
      <p:pic>
        <p:nvPicPr>
          <p:cNvPr id="10" name="Picture 2">
            <a:extLst>
              <a:ext uri="{FF2B5EF4-FFF2-40B4-BE49-F238E27FC236}">
                <a16:creationId xmlns:a16="http://schemas.microsoft.com/office/drawing/2014/main" id="{F74820A3-746F-4902-9C8F-3A425BB97B4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979874" y="2631445"/>
            <a:ext cx="2392663" cy="1595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15614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72777"/>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Resultados </a:t>
            </a:r>
          </a:p>
        </p:txBody>
      </p:sp>
      <p:pic>
        <p:nvPicPr>
          <p:cNvPr id="6" name="Imagen 5">
            <a:extLst>
              <a:ext uri="{FF2B5EF4-FFF2-40B4-BE49-F238E27FC236}">
                <a16:creationId xmlns:a16="http://schemas.microsoft.com/office/drawing/2014/main" id="{D55BBC7D-8001-43DA-A9EC-4A9D6AF2423C}"/>
              </a:ext>
            </a:extLst>
          </p:cNvPr>
          <p:cNvPicPr>
            <a:picLocks noChangeAspect="1"/>
          </p:cNvPicPr>
          <p:nvPr/>
        </p:nvPicPr>
        <p:blipFill rotWithShape="1">
          <a:blip r:embed="rId3">
            <a:extLst>
              <a:ext uri="{28A0092B-C50C-407E-A947-70E740481C1C}">
                <a14:useLocalDpi xmlns:a14="http://schemas.microsoft.com/office/drawing/2010/main" val="0"/>
              </a:ext>
            </a:extLst>
          </a:blip>
          <a:srcRect l="14351" t="28271" r="2685" b="5145"/>
          <a:stretch/>
        </p:blipFill>
        <p:spPr>
          <a:xfrm>
            <a:off x="1109133" y="1921255"/>
            <a:ext cx="5300134" cy="3190284"/>
          </a:xfrm>
          <a:prstGeom prst="rect">
            <a:avLst/>
          </a:prstGeom>
        </p:spPr>
      </p:pic>
      <p:sp>
        <p:nvSpPr>
          <p:cNvPr id="11" name="CuadroTexto 10">
            <a:extLst>
              <a:ext uri="{FF2B5EF4-FFF2-40B4-BE49-F238E27FC236}">
                <a16:creationId xmlns:a16="http://schemas.microsoft.com/office/drawing/2014/main" id="{9CC899D3-5DB4-4494-A639-02B36A43793C}"/>
              </a:ext>
            </a:extLst>
          </p:cNvPr>
          <p:cNvSpPr txBox="1"/>
          <p:nvPr/>
        </p:nvSpPr>
        <p:spPr>
          <a:xfrm>
            <a:off x="6527800" y="1775770"/>
            <a:ext cx="5382087" cy="3600986"/>
          </a:xfrm>
          <a:prstGeom prst="rect">
            <a:avLst/>
          </a:prstGeom>
          <a:noFill/>
        </p:spPr>
        <p:txBody>
          <a:bodyPr wrap="square" rtlCol="0">
            <a:spAutoFit/>
          </a:bodyPr>
          <a:lstStyle/>
          <a:p>
            <a:pPr marL="342900" indent="-342900" algn="just">
              <a:buFont typeface="Arial" panose="020B0604020202020204" pitchFamily="34" charset="0"/>
              <a:buChar char="•"/>
            </a:pPr>
            <a:r>
              <a:rPr lang="es-ES" sz="2400" dirty="0"/>
              <a:t>Anticipe cómo mostrará sus datos (tabla / figura / grafico / texto).</a:t>
            </a:r>
          </a:p>
          <a:p>
            <a:pPr algn="just"/>
            <a:r>
              <a:rPr lang="es-ES" sz="2400" dirty="0"/>
              <a:t> </a:t>
            </a:r>
          </a:p>
          <a:p>
            <a:pPr marL="342900" indent="-342900" algn="just">
              <a:buFont typeface="Arial" panose="020B0604020202020204" pitchFamily="34" charset="0"/>
              <a:buChar char="•"/>
            </a:pPr>
            <a:r>
              <a:rPr lang="es-ES" sz="2400" dirty="0"/>
              <a:t>Comience con la organización de sus datos en figuras y tablas.</a:t>
            </a:r>
          </a:p>
          <a:p>
            <a:pPr algn="just"/>
            <a:endParaRPr lang="es-ES" sz="2400" dirty="0"/>
          </a:p>
          <a:p>
            <a:pPr marL="342900" indent="-342900" algn="just">
              <a:buFont typeface="Arial" panose="020B0604020202020204" pitchFamily="34" charset="0"/>
              <a:buChar char="•"/>
            </a:pPr>
            <a:r>
              <a:rPr lang="es-ES" sz="2400" dirty="0"/>
              <a:t>Limite de figuras en la Publicaciones                   (5 a 7 figuras).</a:t>
            </a:r>
          </a:p>
          <a:p>
            <a:pPr algn="just"/>
            <a:endParaRPr lang="es-ES" sz="1200" dirty="0"/>
          </a:p>
          <a:p>
            <a:pPr algn="just"/>
            <a:r>
              <a:rPr lang="es-ES" sz="1200" dirty="0"/>
              <a:t>Instituto de Ciencias sostenible provienen del taller de escritura de artículos científicos financiado por SENACYT en Julio y Noviembre 2016</a:t>
            </a:r>
            <a:endParaRPr lang="es-PA" sz="1200" dirty="0"/>
          </a:p>
        </p:txBody>
      </p:sp>
    </p:spTree>
    <p:extLst>
      <p:ext uri="{BB962C8B-B14F-4D97-AF65-F5344CB8AC3E}">
        <p14:creationId xmlns:p14="http://schemas.microsoft.com/office/powerpoint/2010/main" val="24858000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5" name="CuadroTexto 4"/>
          <p:cNvSpPr txBox="1"/>
          <p:nvPr/>
        </p:nvSpPr>
        <p:spPr>
          <a:xfrm>
            <a:off x="3692739" y="2281483"/>
            <a:ext cx="7519387" cy="2677656"/>
          </a:xfrm>
          <a:prstGeom prst="rect">
            <a:avLst/>
          </a:prstGeom>
          <a:noFill/>
        </p:spPr>
        <p:txBody>
          <a:bodyPr wrap="square" rtlCol="0">
            <a:spAutoFit/>
          </a:bodyPr>
          <a:lstStyle/>
          <a:p>
            <a:pPr algn="just"/>
            <a:r>
              <a:rPr lang="es-ES" sz="2400" dirty="0"/>
              <a:t>Aquella investigación que ofrezca unos buenos resultados y una buena discusión se asegura su publicación. Por eso, muchos afirman que la discusión es el corazón del manuscrito, donde la mayoría de los lectores irán después de leer el resumen y es la sección más compleja de elaborar y organizar, donde se pone a prueba la fortaleza científica de un investigador.</a:t>
            </a:r>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Discusión </a:t>
            </a:r>
          </a:p>
        </p:txBody>
      </p:sp>
      <p:sp>
        <p:nvSpPr>
          <p:cNvPr id="9" name="CuadroTexto 8">
            <a:extLst>
              <a:ext uri="{FF2B5EF4-FFF2-40B4-BE49-F238E27FC236}">
                <a16:creationId xmlns:a16="http://schemas.microsoft.com/office/drawing/2014/main" id="{1E6EE8A3-6590-485C-BA7E-B580CEB3B589}"/>
              </a:ext>
            </a:extLst>
          </p:cNvPr>
          <p:cNvSpPr txBox="1"/>
          <p:nvPr/>
        </p:nvSpPr>
        <p:spPr>
          <a:xfrm>
            <a:off x="990601" y="4328191"/>
            <a:ext cx="2381936" cy="276999"/>
          </a:xfrm>
          <a:prstGeom prst="rect">
            <a:avLst/>
          </a:prstGeom>
          <a:noFill/>
        </p:spPr>
        <p:txBody>
          <a:bodyPr wrap="square" rtlCol="0">
            <a:spAutoFit/>
          </a:bodyPr>
          <a:lstStyle/>
          <a:p>
            <a:pPr algn="just"/>
            <a:r>
              <a:rPr lang="en-US" sz="1200" dirty="0"/>
              <a:t>Photo by </a:t>
            </a:r>
            <a:r>
              <a:rPr lang="en-US" sz="1200" dirty="0" err="1">
                <a:hlinkClick r:id="rId3"/>
              </a:rPr>
              <a:t>Kaleidico</a:t>
            </a:r>
            <a:r>
              <a:rPr lang="en-US" sz="1200" dirty="0"/>
              <a:t> on </a:t>
            </a:r>
            <a:r>
              <a:rPr lang="en-US" sz="1200" dirty="0" err="1">
                <a:hlinkClick r:id="rId4"/>
              </a:rPr>
              <a:t>Unsplash</a:t>
            </a:r>
            <a:endParaRPr lang="es-PA" sz="1200" dirty="0"/>
          </a:p>
        </p:txBody>
      </p:sp>
      <p:pic>
        <p:nvPicPr>
          <p:cNvPr id="10" name="Picture 2">
            <a:extLst>
              <a:ext uri="{FF2B5EF4-FFF2-40B4-BE49-F238E27FC236}">
                <a16:creationId xmlns:a16="http://schemas.microsoft.com/office/drawing/2014/main" id="{F74820A3-746F-4902-9C8F-3A425BB97B4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979986" y="2631445"/>
            <a:ext cx="2392438" cy="1595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426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5" name="CuadroTexto 4"/>
          <p:cNvSpPr txBox="1"/>
          <p:nvPr/>
        </p:nvSpPr>
        <p:spPr>
          <a:xfrm>
            <a:off x="3692739" y="2281483"/>
            <a:ext cx="7519387" cy="3046988"/>
          </a:xfrm>
          <a:prstGeom prst="rect">
            <a:avLst/>
          </a:prstGeom>
          <a:noFill/>
        </p:spPr>
        <p:txBody>
          <a:bodyPr wrap="square" rtlCol="0">
            <a:spAutoFit/>
          </a:bodyPr>
          <a:lstStyle/>
          <a:p>
            <a:pPr marL="342900" indent="-342900" algn="just">
              <a:buFont typeface="Arial" panose="020B0604020202020204" pitchFamily="34" charset="0"/>
              <a:buChar char="•"/>
            </a:pPr>
            <a:r>
              <a:rPr lang="es-ES" sz="2400" dirty="0"/>
              <a:t> Comparar conclusiones propias con la de otros autores.</a:t>
            </a:r>
          </a:p>
          <a:p>
            <a:pPr algn="just"/>
            <a:r>
              <a:rPr lang="es-ES" sz="2400" dirty="0"/>
              <a:t>• Identificar errores metodológicos.</a:t>
            </a:r>
          </a:p>
          <a:p>
            <a:pPr algn="just"/>
            <a:r>
              <a:rPr lang="es-ES" sz="2400" dirty="0"/>
              <a:t>• No repetir la presentación de resultados en</a:t>
            </a:r>
          </a:p>
          <a:p>
            <a:pPr algn="just"/>
            <a:r>
              <a:rPr lang="es-ES" sz="2400" dirty="0"/>
              <a:t>forma más general.</a:t>
            </a:r>
          </a:p>
          <a:p>
            <a:pPr algn="just"/>
            <a:r>
              <a:rPr lang="es-ES" sz="2400" dirty="0"/>
              <a:t>• Escribir esta sección en presente (“estos datos indican que”), porque los hallazgos del trabajo se consideran ya evidencia científica.</a:t>
            </a:r>
          </a:p>
          <a:p>
            <a:pPr algn="just"/>
            <a:endParaRPr lang="es-ES" sz="2400"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Discusión </a:t>
            </a:r>
          </a:p>
        </p:txBody>
      </p:sp>
      <p:grpSp>
        <p:nvGrpSpPr>
          <p:cNvPr id="8" name="Group 1028">
            <a:extLst>
              <a:ext uri="{FF2B5EF4-FFF2-40B4-BE49-F238E27FC236}">
                <a16:creationId xmlns:a16="http://schemas.microsoft.com/office/drawing/2014/main" id="{7FDC3165-0049-4E8D-B201-DC51AE8759E0}"/>
              </a:ext>
            </a:extLst>
          </p:cNvPr>
          <p:cNvGrpSpPr>
            <a:grpSpLocks/>
          </p:cNvGrpSpPr>
          <p:nvPr/>
        </p:nvGrpSpPr>
        <p:grpSpPr bwMode="auto">
          <a:xfrm>
            <a:off x="809057" y="2564904"/>
            <a:ext cx="1383506" cy="2057400"/>
            <a:chOff x="1248" y="240"/>
            <a:chExt cx="4176" cy="3600"/>
          </a:xfrm>
        </p:grpSpPr>
        <p:sp>
          <p:nvSpPr>
            <p:cNvPr id="11" name="Pyr1">
              <a:extLst>
                <a:ext uri="{FF2B5EF4-FFF2-40B4-BE49-F238E27FC236}">
                  <a16:creationId xmlns:a16="http://schemas.microsoft.com/office/drawing/2014/main" id="{B4653A50-5671-43C0-8BFC-CE97580E852E}"/>
                </a:ext>
              </a:extLst>
            </p:cNvPr>
            <p:cNvSpPr>
              <a:spLocks noEditPoints="1" noChangeArrowheads="1"/>
            </p:cNvSpPr>
            <p:nvPr/>
          </p:nvSpPr>
          <p:spPr bwMode="auto">
            <a:xfrm>
              <a:off x="2873" y="240"/>
              <a:ext cx="936" cy="798"/>
            </a:xfrm>
            <a:custGeom>
              <a:avLst/>
              <a:gdLst>
                <a:gd name="T0" fmla="*/ 10800 w 21600"/>
                <a:gd name="T1" fmla="*/ 0 h 21600"/>
                <a:gd name="T2" fmla="*/ 21600 w 21600"/>
                <a:gd name="T3" fmla="*/ 21600 h 21600"/>
                <a:gd name="T4" fmla="*/ 0 w 21600"/>
                <a:gd name="T5" fmla="*/ 21600 h 21600"/>
                <a:gd name="T6" fmla="*/ 5400 w 21600"/>
                <a:gd name="T7" fmla="*/ 11800 h 21600"/>
                <a:gd name="T8" fmla="*/ 16200 w 21600"/>
                <a:gd name="T9" fmla="*/ 20600 h 21600"/>
              </a:gdLst>
              <a:ahLst/>
              <a:cxnLst>
                <a:cxn ang="0">
                  <a:pos x="T0" y="T1"/>
                </a:cxn>
                <a:cxn ang="0">
                  <a:pos x="T2" y="T3"/>
                </a:cxn>
                <a:cxn ang="0">
                  <a:pos x="T4" y="T5"/>
                </a:cxn>
              </a:cxnLst>
              <a:rect l="T6" t="T7" r="T8" b="T9"/>
              <a:pathLst>
                <a:path w="21600" h="21600">
                  <a:moveTo>
                    <a:pt x="10800" y="0"/>
                  </a:moveTo>
                  <a:lnTo>
                    <a:pt x="21600" y="21600"/>
                  </a:lnTo>
                  <a:lnTo>
                    <a:pt x="0" y="21600"/>
                  </a:lnTo>
                  <a:lnTo>
                    <a:pt x="10800" y="0"/>
                  </a:lnTo>
                  <a:close/>
                </a:path>
              </a:pathLst>
            </a:custGeom>
            <a:solidFill>
              <a:srgbClr val="D8EBB3"/>
            </a:solidFill>
            <a:ln w="9525">
              <a:solidFill>
                <a:srgbClr val="000000"/>
              </a:solidFill>
              <a:miter lim="800000"/>
              <a:headEnd/>
              <a:tailEnd/>
            </a:ln>
          </p:spPr>
          <p:txBody>
            <a:bodyPr/>
            <a:lstStyle/>
            <a:p>
              <a:endParaRPr lang="en-US"/>
            </a:p>
          </p:txBody>
        </p:sp>
        <p:sp>
          <p:nvSpPr>
            <p:cNvPr id="12" name="Pyr2">
              <a:extLst>
                <a:ext uri="{FF2B5EF4-FFF2-40B4-BE49-F238E27FC236}">
                  <a16:creationId xmlns:a16="http://schemas.microsoft.com/office/drawing/2014/main" id="{587D1628-F0FA-4D6F-A0DA-8D635AE6D162}"/>
                </a:ext>
              </a:extLst>
            </p:cNvPr>
            <p:cNvSpPr>
              <a:spLocks noEditPoints="1" noChangeArrowheads="1"/>
            </p:cNvSpPr>
            <p:nvPr/>
          </p:nvSpPr>
          <p:spPr bwMode="auto">
            <a:xfrm>
              <a:off x="2331" y="1038"/>
              <a:ext cx="2015" cy="936"/>
            </a:xfrm>
            <a:custGeom>
              <a:avLst/>
              <a:gdLst>
                <a:gd name="T0" fmla="*/ 5787 w 21600"/>
                <a:gd name="T1" fmla="*/ 0 h 21600"/>
                <a:gd name="T2" fmla="*/ 15812 w 21600"/>
                <a:gd name="T3" fmla="*/ 0 h 21600"/>
                <a:gd name="T4" fmla="*/ 21600 w 21600"/>
                <a:gd name="T5" fmla="*/ 21600 h 21600"/>
                <a:gd name="T6" fmla="*/ 0 w 21600"/>
                <a:gd name="T7" fmla="*/ 21600 h 21600"/>
                <a:gd name="T8" fmla="*/ 5787 w 21600"/>
                <a:gd name="T9" fmla="*/ 500 h 21600"/>
                <a:gd name="T10" fmla="*/ 15812 w 21600"/>
                <a:gd name="T11" fmla="*/ 21100 h 21600"/>
              </a:gdLst>
              <a:ahLst/>
              <a:cxnLst>
                <a:cxn ang="0">
                  <a:pos x="T0" y="T1"/>
                </a:cxn>
                <a:cxn ang="0">
                  <a:pos x="T2" y="T3"/>
                </a:cxn>
                <a:cxn ang="0">
                  <a:pos x="T4" y="T5"/>
                </a:cxn>
                <a:cxn ang="0">
                  <a:pos x="T6" y="T7"/>
                </a:cxn>
              </a:cxnLst>
              <a:rect l="T8" t="T9" r="T10" b="T11"/>
              <a:pathLst>
                <a:path w="21600" h="21600">
                  <a:moveTo>
                    <a:pt x="5787" y="0"/>
                  </a:moveTo>
                  <a:lnTo>
                    <a:pt x="15812" y="0"/>
                  </a:lnTo>
                  <a:lnTo>
                    <a:pt x="21600" y="21600"/>
                  </a:lnTo>
                  <a:lnTo>
                    <a:pt x="0" y="21600"/>
                  </a:lnTo>
                  <a:lnTo>
                    <a:pt x="5787" y="0"/>
                  </a:lnTo>
                  <a:close/>
                </a:path>
              </a:pathLst>
            </a:custGeom>
            <a:solidFill>
              <a:srgbClr val="CCCCFF"/>
            </a:solidFill>
            <a:ln w="9525">
              <a:solidFill>
                <a:srgbClr val="000000"/>
              </a:solidFill>
              <a:miter lim="800000"/>
              <a:headEnd/>
              <a:tailEnd/>
            </a:ln>
          </p:spPr>
          <p:txBody>
            <a:bodyPr/>
            <a:lstStyle/>
            <a:p>
              <a:endParaRPr lang="en-US"/>
            </a:p>
          </p:txBody>
        </p:sp>
        <p:sp>
          <p:nvSpPr>
            <p:cNvPr id="13" name="Pyr3">
              <a:extLst>
                <a:ext uri="{FF2B5EF4-FFF2-40B4-BE49-F238E27FC236}">
                  <a16:creationId xmlns:a16="http://schemas.microsoft.com/office/drawing/2014/main" id="{48455E23-1B73-439A-83A7-01D535BF0E11}"/>
                </a:ext>
              </a:extLst>
            </p:cNvPr>
            <p:cNvSpPr>
              <a:spLocks noEditPoints="1" noChangeArrowheads="1"/>
            </p:cNvSpPr>
            <p:nvPr/>
          </p:nvSpPr>
          <p:spPr bwMode="auto">
            <a:xfrm>
              <a:off x="1795" y="1974"/>
              <a:ext cx="3087" cy="935"/>
            </a:xfrm>
            <a:custGeom>
              <a:avLst/>
              <a:gdLst>
                <a:gd name="T0" fmla="*/ 3768 w 21600"/>
                <a:gd name="T1" fmla="*/ 0 h 21600"/>
                <a:gd name="T2" fmla="*/ 17831 w 21600"/>
                <a:gd name="T3" fmla="*/ 0 h 21600"/>
                <a:gd name="T4" fmla="*/ 21600 w 21600"/>
                <a:gd name="T5" fmla="*/ 21600 h 21600"/>
                <a:gd name="T6" fmla="*/ 0 w 21600"/>
                <a:gd name="T7" fmla="*/ 21600 h 21600"/>
                <a:gd name="T8" fmla="*/ 5287 w 21600"/>
                <a:gd name="T9" fmla="*/ 500 h 21600"/>
                <a:gd name="T10" fmla="*/ 16312 w 21600"/>
                <a:gd name="T11" fmla="*/ 21100 h 21600"/>
              </a:gdLst>
              <a:ahLst/>
              <a:cxnLst>
                <a:cxn ang="0">
                  <a:pos x="T0" y="T1"/>
                </a:cxn>
                <a:cxn ang="0">
                  <a:pos x="T2" y="T3"/>
                </a:cxn>
                <a:cxn ang="0">
                  <a:pos x="T4" y="T5"/>
                </a:cxn>
                <a:cxn ang="0">
                  <a:pos x="T6" y="T7"/>
                </a:cxn>
              </a:cxnLst>
              <a:rect l="T8" t="T9" r="T10" b="T11"/>
              <a:pathLst>
                <a:path w="21600" h="21600">
                  <a:moveTo>
                    <a:pt x="3768" y="0"/>
                  </a:moveTo>
                  <a:lnTo>
                    <a:pt x="17831" y="0"/>
                  </a:lnTo>
                  <a:lnTo>
                    <a:pt x="21600" y="21600"/>
                  </a:lnTo>
                  <a:lnTo>
                    <a:pt x="0" y="21600"/>
                  </a:lnTo>
                  <a:lnTo>
                    <a:pt x="3768" y="0"/>
                  </a:lnTo>
                  <a:close/>
                </a:path>
              </a:pathLst>
            </a:custGeom>
            <a:solidFill>
              <a:srgbClr val="FFBE7D"/>
            </a:solidFill>
            <a:ln w="9525">
              <a:solidFill>
                <a:srgbClr val="000000"/>
              </a:solidFill>
              <a:miter lim="800000"/>
              <a:headEnd/>
              <a:tailEnd/>
            </a:ln>
          </p:spPr>
          <p:txBody>
            <a:bodyPr/>
            <a:lstStyle/>
            <a:p>
              <a:endParaRPr lang="en-US"/>
            </a:p>
          </p:txBody>
        </p:sp>
        <p:sp>
          <p:nvSpPr>
            <p:cNvPr id="14" name="Pyr4">
              <a:extLst>
                <a:ext uri="{FF2B5EF4-FFF2-40B4-BE49-F238E27FC236}">
                  <a16:creationId xmlns:a16="http://schemas.microsoft.com/office/drawing/2014/main" id="{E4D87730-4044-4F23-8E7A-BF358294D8BD}"/>
                </a:ext>
              </a:extLst>
            </p:cNvPr>
            <p:cNvSpPr>
              <a:spLocks noEditPoints="1" noChangeArrowheads="1"/>
            </p:cNvSpPr>
            <p:nvPr/>
          </p:nvSpPr>
          <p:spPr bwMode="auto">
            <a:xfrm>
              <a:off x="1248" y="2904"/>
              <a:ext cx="4176" cy="936"/>
            </a:xfrm>
            <a:custGeom>
              <a:avLst/>
              <a:gdLst>
                <a:gd name="T0" fmla="*/ 2793 w 21600"/>
                <a:gd name="T1" fmla="*/ 0 h 21600"/>
                <a:gd name="T2" fmla="*/ 18806 w 21600"/>
                <a:gd name="T3" fmla="*/ 0 h 21600"/>
                <a:gd name="T4" fmla="*/ 21600 w 21600"/>
                <a:gd name="T5" fmla="*/ 21600 h 21600"/>
                <a:gd name="T6" fmla="*/ 0 w 21600"/>
                <a:gd name="T7" fmla="*/ 21600 h 21600"/>
                <a:gd name="T8" fmla="*/ 3287 w 21600"/>
                <a:gd name="T9" fmla="*/ 500 h 21600"/>
                <a:gd name="T10" fmla="*/ 17312 w 21600"/>
                <a:gd name="T11" fmla="*/ 21100 h 21600"/>
              </a:gdLst>
              <a:ahLst/>
              <a:cxnLst>
                <a:cxn ang="0">
                  <a:pos x="T0" y="T1"/>
                </a:cxn>
                <a:cxn ang="0">
                  <a:pos x="T2" y="T3"/>
                </a:cxn>
                <a:cxn ang="0">
                  <a:pos x="T4" y="T5"/>
                </a:cxn>
                <a:cxn ang="0">
                  <a:pos x="T6" y="T7"/>
                </a:cxn>
              </a:cxnLst>
              <a:rect l="T8" t="T9" r="T10" b="T11"/>
              <a:pathLst>
                <a:path w="21600" h="21600">
                  <a:moveTo>
                    <a:pt x="2793" y="0"/>
                  </a:moveTo>
                  <a:lnTo>
                    <a:pt x="18806" y="0"/>
                  </a:lnTo>
                  <a:lnTo>
                    <a:pt x="21600" y="21600"/>
                  </a:lnTo>
                  <a:lnTo>
                    <a:pt x="0" y="21600"/>
                  </a:lnTo>
                  <a:lnTo>
                    <a:pt x="2793" y="0"/>
                  </a:lnTo>
                  <a:close/>
                </a:path>
              </a:pathLst>
            </a:custGeom>
            <a:solidFill>
              <a:srgbClr val="FFFFCC"/>
            </a:solidFill>
            <a:ln w="9525">
              <a:solidFill>
                <a:srgbClr val="000000"/>
              </a:solidFill>
              <a:miter lim="800000"/>
              <a:headEnd/>
              <a:tailEnd/>
            </a:ln>
          </p:spPr>
          <p:txBody>
            <a:bodyPr/>
            <a:lstStyle/>
            <a:p>
              <a:endParaRPr lang="en-US"/>
            </a:p>
          </p:txBody>
        </p:sp>
      </p:grpSp>
      <p:sp>
        <p:nvSpPr>
          <p:cNvPr id="15" name="Text Box 1033">
            <a:extLst>
              <a:ext uri="{FF2B5EF4-FFF2-40B4-BE49-F238E27FC236}">
                <a16:creationId xmlns:a16="http://schemas.microsoft.com/office/drawing/2014/main" id="{5F7565D7-2383-47ED-A345-8D7AB60A8659}"/>
              </a:ext>
            </a:extLst>
          </p:cNvPr>
          <p:cNvSpPr txBox="1">
            <a:spLocks noChangeArrowheads="1"/>
          </p:cNvSpPr>
          <p:nvPr/>
        </p:nvSpPr>
        <p:spPr bwMode="auto">
          <a:xfrm>
            <a:off x="683568" y="2077278"/>
            <a:ext cx="17281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s-PA" sz="2400" b="1" dirty="0">
                <a:solidFill>
                  <a:schemeClr val="tx2"/>
                </a:solidFill>
              </a:rPr>
              <a:t>Específico</a:t>
            </a:r>
          </a:p>
        </p:txBody>
      </p:sp>
      <p:sp>
        <p:nvSpPr>
          <p:cNvPr id="16" name="Text Box 1034">
            <a:extLst>
              <a:ext uri="{FF2B5EF4-FFF2-40B4-BE49-F238E27FC236}">
                <a16:creationId xmlns:a16="http://schemas.microsoft.com/office/drawing/2014/main" id="{4FFA25CF-FF8D-40C9-A565-1591186679C1}"/>
              </a:ext>
            </a:extLst>
          </p:cNvPr>
          <p:cNvSpPr txBox="1">
            <a:spLocks noChangeArrowheads="1"/>
          </p:cNvSpPr>
          <p:nvPr/>
        </p:nvSpPr>
        <p:spPr bwMode="auto">
          <a:xfrm>
            <a:off x="809057" y="4666935"/>
            <a:ext cx="13204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400" b="1" dirty="0">
                <a:solidFill>
                  <a:schemeClr val="tx2"/>
                </a:solidFill>
              </a:rPr>
              <a:t>General</a:t>
            </a:r>
          </a:p>
        </p:txBody>
      </p:sp>
    </p:spTree>
    <p:extLst>
      <p:ext uri="{BB962C8B-B14F-4D97-AF65-F5344CB8AC3E}">
        <p14:creationId xmlns:p14="http://schemas.microsoft.com/office/powerpoint/2010/main" val="18557243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5" name="CuadroTexto 4"/>
          <p:cNvSpPr txBox="1"/>
          <p:nvPr/>
        </p:nvSpPr>
        <p:spPr>
          <a:xfrm>
            <a:off x="3692739" y="2281483"/>
            <a:ext cx="7519387" cy="1938992"/>
          </a:xfrm>
          <a:prstGeom prst="rect">
            <a:avLst/>
          </a:prstGeom>
          <a:noFill/>
        </p:spPr>
        <p:txBody>
          <a:bodyPr wrap="square" rtlCol="0">
            <a:spAutoFit/>
          </a:bodyPr>
          <a:lstStyle/>
          <a:p>
            <a:pPr algn="just"/>
            <a:r>
              <a:rPr lang="es-ES" sz="2400" dirty="0"/>
              <a:t>• Identificar necesidades futuras de investigación (perspectivas).</a:t>
            </a:r>
          </a:p>
          <a:p>
            <a:pPr algn="just"/>
            <a:r>
              <a:rPr lang="es-ES" sz="2400" dirty="0"/>
              <a:t>• Considerar que una pobre discusión genera que el significado de los datos se oscurezca y que el artículo sea rechazado, aún teniendo datos sólidos. </a:t>
            </a:r>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Discusión </a:t>
            </a:r>
          </a:p>
        </p:txBody>
      </p:sp>
      <p:grpSp>
        <p:nvGrpSpPr>
          <p:cNvPr id="8" name="Group 1028">
            <a:extLst>
              <a:ext uri="{FF2B5EF4-FFF2-40B4-BE49-F238E27FC236}">
                <a16:creationId xmlns:a16="http://schemas.microsoft.com/office/drawing/2014/main" id="{7FDC3165-0049-4E8D-B201-DC51AE8759E0}"/>
              </a:ext>
            </a:extLst>
          </p:cNvPr>
          <p:cNvGrpSpPr>
            <a:grpSpLocks/>
          </p:cNvGrpSpPr>
          <p:nvPr/>
        </p:nvGrpSpPr>
        <p:grpSpPr bwMode="auto">
          <a:xfrm>
            <a:off x="809057" y="2564904"/>
            <a:ext cx="1383506" cy="2057400"/>
            <a:chOff x="1248" y="240"/>
            <a:chExt cx="4176" cy="3600"/>
          </a:xfrm>
        </p:grpSpPr>
        <p:sp>
          <p:nvSpPr>
            <p:cNvPr id="11" name="Pyr1">
              <a:extLst>
                <a:ext uri="{FF2B5EF4-FFF2-40B4-BE49-F238E27FC236}">
                  <a16:creationId xmlns:a16="http://schemas.microsoft.com/office/drawing/2014/main" id="{B4653A50-5671-43C0-8BFC-CE97580E852E}"/>
                </a:ext>
              </a:extLst>
            </p:cNvPr>
            <p:cNvSpPr>
              <a:spLocks noEditPoints="1" noChangeArrowheads="1"/>
            </p:cNvSpPr>
            <p:nvPr/>
          </p:nvSpPr>
          <p:spPr bwMode="auto">
            <a:xfrm>
              <a:off x="2873" y="240"/>
              <a:ext cx="936" cy="798"/>
            </a:xfrm>
            <a:custGeom>
              <a:avLst/>
              <a:gdLst>
                <a:gd name="T0" fmla="*/ 10800 w 21600"/>
                <a:gd name="T1" fmla="*/ 0 h 21600"/>
                <a:gd name="T2" fmla="*/ 21600 w 21600"/>
                <a:gd name="T3" fmla="*/ 21600 h 21600"/>
                <a:gd name="T4" fmla="*/ 0 w 21600"/>
                <a:gd name="T5" fmla="*/ 21600 h 21600"/>
                <a:gd name="T6" fmla="*/ 5400 w 21600"/>
                <a:gd name="T7" fmla="*/ 11800 h 21600"/>
                <a:gd name="T8" fmla="*/ 16200 w 21600"/>
                <a:gd name="T9" fmla="*/ 20600 h 21600"/>
              </a:gdLst>
              <a:ahLst/>
              <a:cxnLst>
                <a:cxn ang="0">
                  <a:pos x="T0" y="T1"/>
                </a:cxn>
                <a:cxn ang="0">
                  <a:pos x="T2" y="T3"/>
                </a:cxn>
                <a:cxn ang="0">
                  <a:pos x="T4" y="T5"/>
                </a:cxn>
              </a:cxnLst>
              <a:rect l="T6" t="T7" r="T8" b="T9"/>
              <a:pathLst>
                <a:path w="21600" h="21600">
                  <a:moveTo>
                    <a:pt x="10800" y="0"/>
                  </a:moveTo>
                  <a:lnTo>
                    <a:pt x="21600" y="21600"/>
                  </a:lnTo>
                  <a:lnTo>
                    <a:pt x="0" y="21600"/>
                  </a:lnTo>
                  <a:lnTo>
                    <a:pt x="10800" y="0"/>
                  </a:lnTo>
                  <a:close/>
                </a:path>
              </a:pathLst>
            </a:custGeom>
            <a:solidFill>
              <a:srgbClr val="D8EBB3"/>
            </a:solidFill>
            <a:ln w="9525">
              <a:solidFill>
                <a:srgbClr val="000000"/>
              </a:solidFill>
              <a:miter lim="800000"/>
              <a:headEnd/>
              <a:tailEnd/>
            </a:ln>
          </p:spPr>
          <p:txBody>
            <a:bodyPr/>
            <a:lstStyle/>
            <a:p>
              <a:endParaRPr lang="en-US"/>
            </a:p>
          </p:txBody>
        </p:sp>
        <p:sp>
          <p:nvSpPr>
            <p:cNvPr id="12" name="Pyr2">
              <a:extLst>
                <a:ext uri="{FF2B5EF4-FFF2-40B4-BE49-F238E27FC236}">
                  <a16:creationId xmlns:a16="http://schemas.microsoft.com/office/drawing/2014/main" id="{587D1628-F0FA-4D6F-A0DA-8D635AE6D162}"/>
                </a:ext>
              </a:extLst>
            </p:cNvPr>
            <p:cNvSpPr>
              <a:spLocks noEditPoints="1" noChangeArrowheads="1"/>
            </p:cNvSpPr>
            <p:nvPr/>
          </p:nvSpPr>
          <p:spPr bwMode="auto">
            <a:xfrm>
              <a:off x="2331" y="1038"/>
              <a:ext cx="2015" cy="936"/>
            </a:xfrm>
            <a:custGeom>
              <a:avLst/>
              <a:gdLst>
                <a:gd name="T0" fmla="*/ 5787 w 21600"/>
                <a:gd name="T1" fmla="*/ 0 h 21600"/>
                <a:gd name="T2" fmla="*/ 15812 w 21600"/>
                <a:gd name="T3" fmla="*/ 0 h 21600"/>
                <a:gd name="T4" fmla="*/ 21600 w 21600"/>
                <a:gd name="T5" fmla="*/ 21600 h 21600"/>
                <a:gd name="T6" fmla="*/ 0 w 21600"/>
                <a:gd name="T7" fmla="*/ 21600 h 21600"/>
                <a:gd name="T8" fmla="*/ 5787 w 21600"/>
                <a:gd name="T9" fmla="*/ 500 h 21600"/>
                <a:gd name="T10" fmla="*/ 15812 w 21600"/>
                <a:gd name="T11" fmla="*/ 21100 h 21600"/>
              </a:gdLst>
              <a:ahLst/>
              <a:cxnLst>
                <a:cxn ang="0">
                  <a:pos x="T0" y="T1"/>
                </a:cxn>
                <a:cxn ang="0">
                  <a:pos x="T2" y="T3"/>
                </a:cxn>
                <a:cxn ang="0">
                  <a:pos x="T4" y="T5"/>
                </a:cxn>
                <a:cxn ang="0">
                  <a:pos x="T6" y="T7"/>
                </a:cxn>
              </a:cxnLst>
              <a:rect l="T8" t="T9" r="T10" b="T11"/>
              <a:pathLst>
                <a:path w="21600" h="21600">
                  <a:moveTo>
                    <a:pt x="5787" y="0"/>
                  </a:moveTo>
                  <a:lnTo>
                    <a:pt x="15812" y="0"/>
                  </a:lnTo>
                  <a:lnTo>
                    <a:pt x="21600" y="21600"/>
                  </a:lnTo>
                  <a:lnTo>
                    <a:pt x="0" y="21600"/>
                  </a:lnTo>
                  <a:lnTo>
                    <a:pt x="5787" y="0"/>
                  </a:lnTo>
                  <a:close/>
                </a:path>
              </a:pathLst>
            </a:custGeom>
            <a:solidFill>
              <a:srgbClr val="CCCCFF"/>
            </a:solidFill>
            <a:ln w="9525">
              <a:solidFill>
                <a:srgbClr val="000000"/>
              </a:solidFill>
              <a:miter lim="800000"/>
              <a:headEnd/>
              <a:tailEnd/>
            </a:ln>
          </p:spPr>
          <p:txBody>
            <a:bodyPr/>
            <a:lstStyle/>
            <a:p>
              <a:endParaRPr lang="en-US"/>
            </a:p>
          </p:txBody>
        </p:sp>
        <p:sp>
          <p:nvSpPr>
            <p:cNvPr id="13" name="Pyr3">
              <a:extLst>
                <a:ext uri="{FF2B5EF4-FFF2-40B4-BE49-F238E27FC236}">
                  <a16:creationId xmlns:a16="http://schemas.microsoft.com/office/drawing/2014/main" id="{48455E23-1B73-439A-83A7-01D535BF0E11}"/>
                </a:ext>
              </a:extLst>
            </p:cNvPr>
            <p:cNvSpPr>
              <a:spLocks noEditPoints="1" noChangeArrowheads="1"/>
            </p:cNvSpPr>
            <p:nvPr/>
          </p:nvSpPr>
          <p:spPr bwMode="auto">
            <a:xfrm>
              <a:off x="1795" y="1974"/>
              <a:ext cx="3087" cy="935"/>
            </a:xfrm>
            <a:custGeom>
              <a:avLst/>
              <a:gdLst>
                <a:gd name="T0" fmla="*/ 3768 w 21600"/>
                <a:gd name="T1" fmla="*/ 0 h 21600"/>
                <a:gd name="T2" fmla="*/ 17831 w 21600"/>
                <a:gd name="T3" fmla="*/ 0 h 21600"/>
                <a:gd name="T4" fmla="*/ 21600 w 21600"/>
                <a:gd name="T5" fmla="*/ 21600 h 21600"/>
                <a:gd name="T6" fmla="*/ 0 w 21600"/>
                <a:gd name="T7" fmla="*/ 21600 h 21600"/>
                <a:gd name="T8" fmla="*/ 5287 w 21600"/>
                <a:gd name="T9" fmla="*/ 500 h 21600"/>
                <a:gd name="T10" fmla="*/ 16312 w 21600"/>
                <a:gd name="T11" fmla="*/ 21100 h 21600"/>
              </a:gdLst>
              <a:ahLst/>
              <a:cxnLst>
                <a:cxn ang="0">
                  <a:pos x="T0" y="T1"/>
                </a:cxn>
                <a:cxn ang="0">
                  <a:pos x="T2" y="T3"/>
                </a:cxn>
                <a:cxn ang="0">
                  <a:pos x="T4" y="T5"/>
                </a:cxn>
                <a:cxn ang="0">
                  <a:pos x="T6" y="T7"/>
                </a:cxn>
              </a:cxnLst>
              <a:rect l="T8" t="T9" r="T10" b="T11"/>
              <a:pathLst>
                <a:path w="21600" h="21600">
                  <a:moveTo>
                    <a:pt x="3768" y="0"/>
                  </a:moveTo>
                  <a:lnTo>
                    <a:pt x="17831" y="0"/>
                  </a:lnTo>
                  <a:lnTo>
                    <a:pt x="21600" y="21600"/>
                  </a:lnTo>
                  <a:lnTo>
                    <a:pt x="0" y="21600"/>
                  </a:lnTo>
                  <a:lnTo>
                    <a:pt x="3768" y="0"/>
                  </a:lnTo>
                  <a:close/>
                </a:path>
              </a:pathLst>
            </a:custGeom>
            <a:solidFill>
              <a:srgbClr val="FFBE7D"/>
            </a:solidFill>
            <a:ln w="9525">
              <a:solidFill>
                <a:srgbClr val="000000"/>
              </a:solidFill>
              <a:miter lim="800000"/>
              <a:headEnd/>
              <a:tailEnd/>
            </a:ln>
          </p:spPr>
          <p:txBody>
            <a:bodyPr/>
            <a:lstStyle/>
            <a:p>
              <a:endParaRPr lang="en-US"/>
            </a:p>
          </p:txBody>
        </p:sp>
        <p:sp>
          <p:nvSpPr>
            <p:cNvPr id="14" name="Pyr4">
              <a:extLst>
                <a:ext uri="{FF2B5EF4-FFF2-40B4-BE49-F238E27FC236}">
                  <a16:creationId xmlns:a16="http://schemas.microsoft.com/office/drawing/2014/main" id="{E4D87730-4044-4F23-8E7A-BF358294D8BD}"/>
                </a:ext>
              </a:extLst>
            </p:cNvPr>
            <p:cNvSpPr>
              <a:spLocks noEditPoints="1" noChangeArrowheads="1"/>
            </p:cNvSpPr>
            <p:nvPr/>
          </p:nvSpPr>
          <p:spPr bwMode="auto">
            <a:xfrm>
              <a:off x="1248" y="2904"/>
              <a:ext cx="4176" cy="936"/>
            </a:xfrm>
            <a:custGeom>
              <a:avLst/>
              <a:gdLst>
                <a:gd name="T0" fmla="*/ 2793 w 21600"/>
                <a:gd name="T1" fmla="*/ 0 h 21600"/>
                <a:gd name="T2" fmla="*/ 18806 w 21600"/>
                <a:gd name="T3" fmla="*/ 0 h 21600"/>
                <a:gd name="T4" fmla="*/ 21600 w 21600"/>
                <a:gd name="T5" fmla="*/ 21600 h 21600"/>
                <a:gd name="T6" fmla="*/ 0 w 21600"/>
                <a:gd name="T7" fmla="*/ 21600 h 21600"/>
                <a:gd name="T8" fmla="*/ 3287 w 21600"/>
                <a:gd name="T9" fmla="*/ 500 h 21600"/>
                <a:gd name="T10" fmla="*/ 17312 w 21600"/>
                <a:gd name="T11" fmla="*/ 21100 h 21600"/>
              </a:gdLst>
              <a:ahLst/>
              <a:cxnLst>
                <a:cxn ang="0">
                  <a:pos x="T0" y="T1"/>
                </a:cxn>
                <a:cxn ang="0">
                  <a:pos x="T2" y="T3"/>
                </a:cxn>
                <a:cxn ang="0">
                  <a:pos x="T4" y="T5"/>
                </a:cxn>
                <a:cxn ang="0">
                  <a:pos x="T6" y="T7"/>
                </a:cxn>
              </a:cxnLst>
              <a:rect l="T8" t="T9" r="T10" b="T11"/>
              <a:pathLst>
                <a:path w="21600" h="21600">
                  <a:moveTo>
                    <a:pt x="2793" y="0"/>
                  </a:moveTo>
                  <a:lnTo>
                    <a:pt x="18806" y="0"/>
                  </a:lnTo>
                  <a:lnTo>
                    <a:pt x="21600" y="21600"/>
                  </a:lnTo>
                  <a:lnTo>
                    <a:pt x="0" y="21600"/>
                  </a:lnTo>
                  <a:lnTo>
                    <a:pt x="2793" y="0"/>
                  </a:lnTo>
                  <a:close/>
                </a:path>
              </a:pathLst>
            </a:custGeom>
            <a:solidFill>
              <a:srgbClr val="FFFFCC"/>
            </a:solidFill>
            <a:ln w="9525">
              <a:solidFill>
                <a:srgbClr val="000000"/>
              </a:solidFill>
              <a:miter lim="800000"/>
              <a:headEnd/>
              <a:tailEnd/>
            </a:ln>
          </p:spPr>
          <p:txBody>
            <a:bodyPr/>
            <a:lstStyle/>
            <a:p>
              <a:endParaRPr lang="en-US"/>
            </a:p>
          </p:txBody>
        </p:sp>
      </p:grpSp>
      <p:sp>
        <p:nvSpPr>
          <p:cNvPr id="15" name="Text Box 1033">
            <a:extLst>
              <a:ext uri="{FF2B5EF4-FFF2-40B4-BE49-F238E27FC236}">
                <a16:creationId xmlns:a16="http://schemas.microsoft.com/office/drawing/2014/main" id="{5F7565D7-2383-47ED-A345-8D7AB60A8659}"/>
              </a:ext>
            </a:extLst>
          </p:cNvPr>
          <p:cNvSpPr txBox="1">
            <a:spLocks noChangeArrowheads="1"/>
          </p:cNvSpPr>
          <p:nvPr/>
        </p:nvSpPr>
        <p:spPr bwMode="auto">
          <a:xfrm>
            <a:off x="683568" y="2077278"/>
            <a:ext cx="17281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s-PA" sz="2400" b="1" dirty="0">
                <a:solidFill>
                  <a:schemeClr val="tx2"/>
                </a:solidFill>
              </a:rPr>
              <a:t>Específico</a:t>
            </a:r>
          </a:p>
        </p:txBody>
      </p:sp>
      <p:sp>
        <p:nvSpPr>
          <p:cNvPr id="16" name="Text Box 1034">
            <a:extLst>
              <a:ext uri="{FF2B5EF4-FFF2-40B4-BE49-F238E27FC236}">
                <a16:creationId xmlns:a16="http://schemas.microsoft.com/office/drawing/2014/main" id="{4FFA25CF-FF8D-40C9-A565-1591186679C1}"/>
              </a:ext>
            </a:extLst>
          </p:cNvPr>
          <p:cNvSpPr txBox="1">
            <a:spLocks noChangeArrowheads="1"/>
          </p:cNvSpPr>
          <p:nvPr/>
        </p:nvSpPr>
        <p:spPr bwMode="auto">
          <a:xfrm>
            <a:off x="809057" y="4666935"/>
            <a:ext cx="13204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400" b="1" dirty="0">
                <a:solidFill>
                  <a:schemeClr val="tx2"/>
                </a:solidFill>
              </a:rPr>
              <a:t>General</a:t>
            </a:r>
          </a:p>
        </p:txBody>
      </p:sp>
    </p:spTree>
    <p:extLst>
      <p:ext uri="{BB962C8B-B14F-4D97-AF65-F5344CB8AC3E}">
        <p14:creationId xmlns:p14="http://schemas.microsoft.com/office/powerpoint/2010/main" val="25694984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5" name="CuadroTexto 4"/>
          <p:cNvSpPr txBox="1"/>
          <p:nvPr/>
        </p:nvSpPr>
        <p:spPr>
          <a:xfrm>
            <a:off x="3682012" y="2090172"/>
            <a:ext cx="7519387" cy="2677656"/>
          </a:xfrm>
          <a:prstGeom prst="rect">
            <a:avLst/>
          </a:prstGeom>
          <a:noFill/>
        </p:spPr>
        <p:txBody>
          <a:bodyPr wrap="square" rtlCol="0">
            <a:spAutoFit/>
          </a:bodyPr>
          <a:lstStyle/>
          <a:p>
            <a:pPr algn="just"/>
            <a:r>
              <a:rPr lang="es-ES" sz="2400" dirty="0"/>
              <a:t>Los elementos del artículo deben apuntar al mensaje central y el mensaje central deriva de los datos. De modo que se deben mirar los datos y decidir que historia se va a contar, que es lo nuevo y que se ha demostrado. Luego contar la historia con figuras y tablas gastando horas y días jugando con ellas. Meta: el mensaje principal debe estar representado con tablas y figuras.</a:t>
            </a:r>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Conclusión </a:t>
            </a:r>
          </a:p>
        </p:txBody>
      </p:sp>
      <p:sp>
        <p:nvSpPr>
          <p:cNvPr id="9" name="CuadroTexto 8">
            <a:extLst>
              <a:ext uri="{FF2B5EF4-FFF2-40B4-BE49-F238E27FC236}">
                <a16:creationId xmlns:a16="http://schemas.microsoft.com/office/drawing/2014/main" id="{1E6EE8A3-6590-485C-BA7E-B580CEB3B589}"/>
              </a:ext>
            </a:extLst>
          </p:cNvPr>
          <p:cNvSpPr txBox="1"/>
          <p:nvPr/>
        </p:nvSpPr>
        <p:spPr>
          <a:xfrm>
            <a:off x="990601" y="4328191"/>
            <a:ext cx="2381936" cy="276999"/>
          </a:xfrm>
          <a:prstGeom prst="rect">
            <a:avLst/>
          </a:prstGeom>
          <a:noFill/>
        </p:spPr>
        <p:txBody>
          <a:bodyPr wrap="square" rtlCol="0">
            <a:spAutoFit/>
          </a:bodyPr>
          <a:lstStyle/>
          <a:p>
            <a:pPr algn="just"/>
            <a:r>
              <a:rPr lang="en-US" sz="1200" dirty="0"/>
              <a:t>Photo by </a:t>
            </a:r>
            <a:r>
              <a:rPr lang="en-US" sz="1200" dirty="0" err="1">
                <a:hlinkClick r:id="rId3"/>
              </a:rPr>
              <a:t>Bookblock</a:t>
            </a:r>
            <a:r>
              <a:rPr lang="en-US" sz="1200" dirty="0"/>
              <a:t> on </a:t>
            </a:r>
            <a:r>
              <a:rPr lang="en-US" sz="1200" dirty="0" err="1">
                <a:hlinkClick r:id="rId4"/>
              </a:rPr>
              <a:t>Unsplash</a:t>
            </a:r>
            <a:endParaRPr lang="es-PA" sz="1200" dirty="0"/>
          </a:p>
        </p:txBody>
      </p:sp>
      <p:pic>
        <p:nvPicPr>
          <p:cNvPr id="10" name="Picture 2">
            <a:extLst>
              <a:ext uri="{FF2B5EF4-FFF2-40B4-BE49-F238E27FC236}">
                <a16:creationId xmlns:a16="http://schemas.microsoft.com/office/drawing/2014/main" id="{F74820A3-746F-4902-9C8F-3A425BB97B4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424574" y="2114979"/>
            <a:ext cx="1453200" cy="2177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8313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Conclusión </a:t>
            </a:r>
          </a:p>
        </p:txBody>
      </p:sp>
      <p:sp>
        <p:nvSpPr>
          <p:cNvPr id="9" name="CuadroTexto 8">
            <a:extLst>
              <a:ext uri="{FF2B5EF4-FFF2-40B4-BE49-F238E27FC236}">
                <a16:creationId xmlns:a16="http://schemas.microsoft.com/office/drawing/2014/main" id="{1E6EE8A3-6590-485C-BA7E-B580CEB3B589}"/>
              </a:ext>
            </a:extLst>
          </p:cNvPr>
          <p:cNvSpPr txBox="1"/>
          <p:nvPr/>
        </p:nvSpPr>
        <p:spPr>
          <a:xfrm>
            <a:off x="990601" y="4328191"/>
            <a:ext cx="2381936" cy="276999"/>
          </a:xfrm>
          <a:prstGeom prst="rect">
            <a:avLst/>
          </a:prstGeom>
          <a:noFill/>
        </p:spPr>
        <p:txBody>
          <a:bodyPr wrap="square" rtlCol="0">
            <a:spAutoFit/>
          </a:bodyPr>
          <a:lstStyle/>
          <a:p>
            <a:pPr algn="just"/>
            <a:r>
              <a:rPr lang="en-US" sz="1200" dirty="0"/>
              <a:t>Photo by </a:t>
            </a:r>
            <a:r>
              <a:rPr lang="en-US" sz="1200" dirty="0" err="1">
                <a:hlinkClick r:id="rId3"/>
              </a:rPr>
              <a:t>Bookblock</a:t>
            </a:r>
            <a:r>
              <a:rPr lang="en-US" sz="1200" dirty="0"/>
              <a:t> on </a:t>
            </a:r>
            <a:r>
              <a:rPr lang="en-US" sz="1200" dirty="0" err="1">
                <a:hlinkClick r:id="rId4"/>
              </a:rPr>
              <a:t>Unsplash</a:t>
            </a:r>
            <a:endParaRPr lang="es-PA" sz="1200" dirty="0"/>
          </a:p>
        </p:txBody>
      </p:sp>
      <p:pic>
        <p:nvPicPr>
          <p:cNvPr id="10" name="Picture 2">
            <a:extLst>
              <a:ext uri="{FF2B5EF4-FFF2-40B4-BE49-F238E27FC236}">
                <a16:creationId xmlns:a16="http://schemas.microsoft.com/office/drawing/2014/main" id="{F74820A3-746F-4902-9C8F-3A425BB97B4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424574" y="2114979"/>
            <a:ext cx="1453200" cy="2177621"/>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0E971160-5EC6-4788-9AE7-77F1EC46BF5A}"/>
              </a:ext>
            </a:extLst>
          </p:cNvPr>
          <p:cNvPicPr>
            <a:picLocks noChangeAspect="1"/>
          </p:cNvPicPr>
          <p:nvPr/>
        </p:nvPicPr>
        <p:blipFill rotWithShape="1">
          <a:blip r:embed="rId6"/>
          <a:srcRect l="20417" t="36543" r="19305" b="13305"/>
          <a:stretch/>
        </p:blipFill>
        <p:spPr>
          <a:xfrm>
            <a:off x="4223974" y="1937384"/>
            <a:ext cx="7349067" cy="3439372"/>
          </a:xfrm>
          <a:prstGeom prst="rect">
            <a:avLst/>
          </a:prstGeom>
        </p:spPr>
      </p:pic>
    </p:spTree>
    <p:extLst>
      <p:ext uri="{BB962C8B-B14F-4D97-AF65-F5344CB8AC3E}">
        <p14:creationId xmlns:p14="http://schemas.microsoft.com/office/powerpoint/2010/main" val="20290390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Conclusión </a:t>
            </a:r>
          </a:p>
        </p:txBody>
      </p:sp>
      <p:sp>
        <p:nvSpPr>
          <p:cNvPr id="9" name="CuadroTexto 8">
            <a:extLst>
              <a:ext uri="{FF2B5EF4-FFF2-40B4-BE49-F238E27FC236}">
                <a16:creationId xmlns:a16="http://schemas.microsoft.com/office/drawing/2014/main" id="{1E6EE8A3-6590-485C-BA7E-B580CEB3B589}"/>
              </a:ext>
            </a:extLst>
          </p:cNvPr>
          <p:cNvSpPr txBox="1"/>
          <p:nvPr/>
        </p:nvSpPr>
        <p:spPr>
          <a:xfrm>
            <a:off x="990601" y="4328191"/>
            <a:ext cx="2381936" cy="276999"/>
          </a:xfrm>
          <a:prstGeom prst="rect">
            <a:avLst/>
          </a:prstGeom>
          <a:noFill/>
        </p:spPr>
        <p:txBody>
          <a:bodyPr wrap="square" rtlCol="0">
            <a:spAutoFit/>
          </a:bodyPr>
          <a:lstStyle/>
          <a:p>
            <a:pPr algn="just"/>
            <a:r>
              <a:rPr lang="en-US" sz="1200" dirty="0"/>
              <a:t>Photo by </a:t>
            </a:r>
            <a:r>
              <a:rPr lang="en-US" sz="1200" dirty="0" err="1">
                <a:hlinkClick r:id="rId3"/>
              </a:rPr>
              <a:t>Bookblock</a:t>
            </a:r>
            <a:r>
              <a:rPr lang="en-US" sz="1200" dirty="0"/>
              <a:t> on </a:t>
            </a:r>
            <a:r>
              <a:rPr lang="en-US" sz="1200" dirty="0" err="1">
                <a:hlinkClick r:id="rId4"/>
              </a:rPr>
              <a:t>Unsplash</a:t>
            </a:r>
            <a:endParaRPr lang="es-PA" sz="1200" dirty="0"/>
          </a:p>
        </p:txBody>
      </p:sp>
      <p:pic>
        <p:nvPicPr>
          <p:cNvPr id="10" name="Picture 2">
            <a:extLst>
              <a:ext uri="{FF2B5EF4-FFF2-40B4-BE49-F238E27FC236}">
                <a16:creationId xmlns:a16="http://schemas.microsoft.com/office/drawing/2014/main" id="{F74820A3-746F-4902-9C8F-3A425BB97B4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424574" y="2114979"/>
            <a:ext cx="1453200" cy="2177621"/>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7DBBC7FF-70FB-47C9-9279-84E8F0DFFAD9}"/>
              </a:ext>
            </a:extLst>
          </p:cNvPr>
          <p:cNvPicPr>
            <a:picLocks noChangeAspect="1"/>
          </p:cNvPicPr>
          <p:nvPr/>
        </p:nvPicPr>
        <p:blipFill rotWithShape="1">
          <a:blip r:embed="rId6"/>
          <a:srcRect l="20311" t="22840" r="19514" b="17654"/>
          <a:stretch/>
        </p:blipFill>
        <p:spPr>
          <a:xfrm>
            <a:off x="5020733" y="2124860"/>
            <a:ext cx="5850466" cy="3254303"/>
          </a:xfrm>
          <a:prstGeom prst="rect">
            <a:avLst/>
          </a:prstGeom>
        </p:spPr>
      </p:pic>
    </p:spTree>
    <p:extLst>
      <p:ext uri="{BB962C8B-B14F-4D97-AF65-F5344CB8AC3E}">
        <p14:creationId xmlns:p14="http://schemas.microsoft.com/office/powerpoint/2010/main" val="3746867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a:bodyPr>
          <a:lstStyle/>
          <a:p>
            <a:r>
              <a:rPr lang="es-PA" b="1" dirty="0">
                <a:solidFill>
                  <a:srgbClr val="33006F"/>
                </a:solidFill>
              </a:rPr>
              <a:t>Tema 1: Introducción</a:t>
            </a: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5" name="CuadroTexto 4"/>
          <p:cNvSpPr txBox="1"/>
          <p:nvPr/>
        </p:nvSpPr>
        <p:spPr>
          <a:xfrm>
            <a:off x="3834413" y="2090171"/>
            <a:ext cx="7519387" cy="2677656"/>
          </a:xfrm>
          <a:prstGeom prst="rect">
            <a:avLst/>
          </a:prstGeom>
          <a:noFill/>
        </p:spPr>
        <p:txBody>
          <a:bodyPr wrap="square" rtlCol="0">
            <a:spAutoFit/>
          </a:bodyPr>
          <a:lstStyle/>
          <a:p>
            <a:pPr algn="just"/>
            <a:r>
              <a:rPr lang="es-ES" sz="2400" dirty="0"/>
              <a:t>La ciencia es:</a:t>
            </a:r>
          </a:p>
          <a:p>
            <a:pPr marL="342900" indent="-342900" algn="just">
              <a:buFont typeface="Arial" panose="020B0604020202020204" pitchFamily="34" charset="0"/>
              <a:buChar char="•"/>
            </a:pPr>
            <a:r>
              <a:rPr lang="es-ES" sz="2400" dirty="0"/>
              <a:t>Pública</a:t>
            </a:r>
          </a:p>
          <a:p>
            <a:pPr marL="342900" indent="-342900" algn="just">
              <a:buFont typeface="Arial" panose="020B0604020202020204" pitchFamily="34" charset="0"/>
              <a:buChar char="•"/>
            </a:pPr>
            <a:r>
              <a:rPr lang="es-ES" sz="2400" dirty="0"/>
              <a:t>Objetiva</a:t>
            </a:r>
          </a:p>
          <a:p>
            <a:pPr marL="342900" indent="-342900" algn="just">
              <a:buFont typeface="Arial" panose="020B0604020202020204" pitchFamily="34" charset="0"/>
              <a:buChar char="•"/>
            </a:pPr>
            <a:r>
              <a:rPr lang="es-ES" sz="2400" dirty="0"/>
              <a:t>Predictiva</a:t>
            </a:r>
          </a:p>
          <a:p>
            <a:pPr marL="342900" indent="-342900" algn="just">
              <a:buFont typeface="Arial" panose="020B0604020202020204" pitchFamily="34" charset="0"/>
              <a:buChar char="•"/>
            </a:pPr>
            <a:r>
              <a:rPr lang="es-ES" sz="2400" dirty="0"/>
              <a:t>Reproducible</a:t>
            </a:r>
          </a:p>
          <a:p>
            <a:pPr marL="342900" indent="-342900" algn="just">
              <a:buFont typeface="Arial" panose="020B0604020202020204" pitchFamily="34" charset="0"/>
              <a:buChar char="•"/>
            </a:pPr>
            <a:r>
              <a:rPr lang="es-ES" sz="2400" dirty="0"/>
              <a:t>Sistemática</a:t>
            </a:r>
          </a:p>
          <a:p>
            <a:pPr marL="342900" indent="-342900" algn="just">
              <a:buFont typeface="Arial" panose="020B0604020202020204" pitchFamily="34" charset="0"/>
              <a:buChar char="•"/>
            </a:pPr>
            <a:r>
              <a:rPr lang="es-ES" sz="2400" dirty="0"/>
              <a:t>Acumulativa</a:t>
            </a:r>
            <a:endParaRPr lang="es-PA" sz="2400"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ES" dirty="0"/>
              <a:t>¿Cuál es mi aporte a la ciencia mediante mis publicaciones? </a:t>
            </a:r>
            <a:endParaRPr lang="es-PA" dirty="0"/>
          </a:p>
        </p:txBody>
      </p:sp>
      <p:sp>
        <p:nvSpPr>
          <p:cNvPr id="8" name="CuadroTexto 7">
            <a:extLst>
              <a:ext uri="{FF2B5EF4-FFF2-40B4-BE49-F238E27FC236}">
                <a16:creationId xmlns:a16="http://schemas.microsoft.com/office/drawing/2014/main" id="{076888D4-2114-45E8-B706-FD9F1E010613}"/>
              </a:ext>
            </a:extLst>
          </p:cNvPr>
          <p:cNvSpPr txBox="1"/>
          <p:nvPr/>
        </p:nvSpPr>
        <p:spPr>
          <a:xfrm>
            <a:off x="1077884" y="4947629"/>
            <a:ext cx="2641860" cy="276999"/>
          </a:xfrm>
          <a:prstGeom prst="rect">
            <a:avLst/>
          </a:prstGeom>
          <a:noFill/>
        </p:spPr>
        <p:txBody>
          <a:bodyPr wrap="square" rtlCol="0">
            <a:spAutoFit/>
          </a:bodyPr>
          <a:lstStyle/>
          <a:p>
            <a:pPr algn="just"/>
            <a:r>
              <a:rPr lang="en-US" sz="1200" dirty="0"/>
              <a:t>Photo by </a:t>
            </a:r>
            <a:r>
              <a:rPr lang="en-US" sz="1200" dirty="0">
                <a:hlinkClick r:id="rId3"/>
              </a:rPr>
              <a:t>Hannah Olinger</a:t>
            </a:r>
            <a:r>
              <a:rPr lang="en-US" sz="1200" dirty="0"/>
              <a:t> on </a:t>
            </a:r>
            <a:r>
              <a:rPr lang="en-US" sz="1200" dirty="0" err="1">
                <a:hlinkClick r:id="rId4"/>
              </a:rPr>
              <a:t>Unsplash</a:t>
            </a:r>
            <a:endParaRPr lang="es-PA" sz="1200" dirty="0"/>
          </a:p>
        </p:txBody>
      </p:sp>
      <p:pic>
        <p:nvPicPr>
          <p:cNvPr id="9" name="Imagen 8">
            <a:extLst>
              <a:ext uri="{FF2B5EF4-FFF2-40B4-BE49-F238E27FC236}">
                <a16:creationId xmlns:a16="http://schemas.microsoft.com/office/drawing/2014/main" id="{21D45903-693A-41F3-A201-C04A1F6E7F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4941" y="2049077"/>
            <a:ext cx="1839897" cy="2759845"/>
          </a:xfrm>
          <a:prstGeom prst="rect">
            <a:avLst/>
          </a:prstGeom>
        </p:spPr>
      </p:pic>
    </p:spTree>
    <p:extLst>
      <p:ext uri="{BB962C8B-B14F-4D97-AF65-F5344CB8AC3E}">
        <p14:creationId xmlns:p14="http://schemas.microsoft.com/office/powerpoint/2010/main" val="39384524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Conclusión </a:t>
            </a:r>
          </a:p>
        </p:txBody>
      </p:sp>
      <p:sp>
        <p:nvSpPr>
          <p:cNvPr id="9" name="CuadroTexto 8">
            <a:extLst>
              <a:ext uri="{FF2B5EF4-FFF2-40B4-BE49-F238E27FC236}">
                <a16:creationId xmlns:a16="http://schemas.microsoft.com/office/drawing/2014/main" id="{1E6EE8A3-6590-485C-BA7E-B580CEB3B589}"/>
              </a:ext>
            </a:extLst>
          </p:cNvPr>
          <p:cNvSpPr txBox="1"/>
          <p:nvPr/>
        </p:nvSpPr>
        <p:spPr>
          <a:xfrm>
            <a:off x="990601" y="4328191"/>
            <a:ext cx="2381936" cy="276999"/>
          </a:xfrm>
          <a:prstGeom prst="rect">
            <a:avLst/>
          </a:prstGeom>
          <a:noFill/>
        </p:spPr>
        <p:txBody>
          <a:bodyPr wrap="square" rtlCol="0">
            <a:spAutoFit/>
          </a:bodyPr>
          <a:lstStyle/>
          <a:p>
            <a:pPr algn="just"/>
            <a:r>
              <a:rPr lang="en-US" sz="1200" dirty="0"/>
              <a:t>Photo by </a:t>
            </a:r>
            <a:r>
              <a:rPr lang="en-US" sz="1200" dirty="0" err="1">
                <a:hlinkClick r:id="rId3"/>
              </a:rPr>
              <a:t>Bookblock</a:t>
            </a:r>
            <a:r>
              <a:rPr lang="en-US" sz="1200" dirty="0"/>
              <a:t> on </a:t>
            </a:r>
            <a:r>
              <a:rPr lang="en-US" sz="1200" dirty="0" err="1">
                <a:hlinkClick r:id="rId4"/>
              </a:rPr>
              <a:t>Unsplash</a:t>
            </a:r>
            <a:endParaRPr lang="es-PA" sz="1200" dirty="0"/>
          </a:p>
        </p:txBody>
      </p:sp>
      <p:pic>
        <p:nvPicPr>
          <p:cNvPr id="10" name="Picture 2">
            <a:extLst>
              <a:ext uri="{FF2B5EF4-FFF2-40B4-BE49-F238E27FC236}">
                <a16:creationId xmlns:a16="http://schemas.microsoft.com/office/drawing/2014/main" id="{F74820A3-746F-4902-9C8F-3A425BB97B4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424574" y="2114979"/>
            <a:ext cx="1453200" cy="2177621"/>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DC78F6DE-CEE1-4494-910A-3C13CC96C1B5}"/>
              </a:ext>
            </a:extLst>
          </p:cNvPr>
          <p:cNvPicPr>
            <a:picLocks noChangeAspect="1"/>
          </p:cNvPicPr>
          <p:nvPr/>
        </p:nvPicPr>
        <p:blipFill rotWithShape="1">
          <a:blip r:embed="rId6"/>
          <a:srcRect l="20208" t="24568" r="19167" b="15926"/>
          <a:stretch/>
        </p:blipFill>
        <p:spPr>
          <a:xfrm>
            <a:off x="4876799" y="1967547"/>
            <a:ext cx="6174770" cy="3409209"/>
          </a:xfrm>
          <a:prstGeom prst="rect">
            <a:avLst/>
          </a:prstGeom>
        </p:spPr>
      </p:pic>
    </p:spTree>
    <p:extLst>
      <p:ext uri="{BB962C8B-B14F-4D97-AF65-F5344CB8AC3E}">
        <p14:creationId xmlns:p14="http://schemas.microsoft.com/office/powerpoint/2010/main" val="22504350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5" name="CuadroTexto 4"/>
          <p:cNvSpPr txBox="1"/>
          <p:nvPr/>
        </p:nvSpPr>
        <p:spPr>
          <a:xfrm>
            <a:off x="3682013" y="2696226"/>
            <a:ext cx="7519387" cy="1200329"/>
          </a:xfrm>
          <a:prstGeom prst="rect">
            <a:avLst/>
          </a:prstGeom>
          <a:noFill/>
        </p:spPr>
        <p:txBody>
          <a:bodyPr wrap="square" rtlCol="0">
            <a:spAutoFit/>
          </a:bodyPr>
          <a:lstStyle/>
          <a:p>
            <a:pPr algn="just"/>
            <a:r>
              <a:rPr lang="es-ES" sz="2400" dirty="0"/>
              <a:t>Las referencias cumplen dos funciones esenciales: testificar y autentificar los datos no originales del trabajo y proveer al lector de bibliografía referente al tema en cuestión. </a:t>
            </a:r>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Referencias </a:t>
            </a:r>
          </a:p>
        </p:txBody>
      </p:sp>
      <p:sp>
        <p:nvSpPr>
          <p:cNvPr id="9" name="CuadroTexto 8">
            <a:extLst>
              <a:ext uri="{FF2B5EF4-FFF2-40B4-BE49-F238E27FC236}">
                <a16:creationId xmlns:a16="http://schemas.microsoft.com/office/drawing/2014/main" id="{1E6EE8A3-6590-485C-BA7E-B580CEB3B589}"/>
              </a:ext>
            </a:extLst>
          </p:cNvPr>
          <p:cNvSpPr txBox="1"/>
          <p:nvPr/>
        </p:nvSpPr>
        <p:spPr>
          <a:xfrm>
            <a:off x="990601" y="4328191"/>
            <a:ext cx="2381936" cy="276999"/>
          </a:xfrm>
          <a:prstGeom prst="rect">
            <a:avLst/>
          </a:prstGeom>
          <a:noFill/>
        </p:spPr>
        <p:txBody>
          <a:bodyPr wrap="square" rtlCol="0">
            <a:spAutoFit/>
          </a:bodyPr>
          <a:lstStyle/>
          <a:p>
            <a:pPr algn="just"/>
            <a:r>
              <a:rPr lang="en-US" sz="1200" dirty="0"/>
              <a:t>Photo by </a:t>
            </a:r>
            <a:r>
              <a:rPr lang="en-US" sz="1200" dirty="0">
                <a:hlinkClick r:id="rId3"/>
              </a:rPr>
              <a:t>Susan Yin</a:t>
            </a:r>
            <a:r>
              <a:rPr lang="en-US" sz="1200" dirty="0"/>
              <a:t> on </a:t>
            </a:r>
            <a:r>
              <a:rPr lang="en-US" sz="1200" dirty="0" err="1">
                <a:hlinkClick r:id="rId4"/>
              </a:rPr>
              <a:t>Unsplash</a:t>
            </a:r>
            <a:endParaRPr lang="es-PA" sz="1200" dirty="0"/>
          </a:p>
        </p:txBody>
      </p:sp>
      <p:pic>
        <p:nvPicPr>
          <p:cNvPr id="10" name="Picture 2">
            <a:extLst>
              <a:ext uri="{FF2B5EF4-FFF2-40B4-BE49-F238E27FC236}">
                <a16:creationId xmlns:a16="http://schemas.microsoft.com/office/drawing/2014/main" id="{F74820A3-746F-4902-9C8F-3A425BB97B4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016920" y="2529809"/>
            <a:ext cx="2355617" cy="1572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27535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Referencias </a:t>
            </a:r>
          </a:p>
        </p:txBody>
      </p:sp>
      <p:sp>
        <p:nvSpPr>
          <p:cNvPr id="9" name="CuadroTexto 8">
            <a:extLst>
              <a:ext uri="{FF2B5EF4-FFF2-40B4-BE49-F238E27FC236}">
                <a16:creationId xmlns:a16="http://schemas.microsoft.com/office/drawing/2014/main" id="{1E6EE8A3-6590-485C-BA7E-B580CEB3B589}"/>
              </a:ext>
            </a:extLst>
          </p:cNvPr>
          <p:cNvSpPr txBox="1"/>
          <p:nvPr/>
        </p:nvSpPr>
        <p:spPr>
          <a:xfrm>
            <a:off x="990601" y="4328191"/>
            <a:ext cx="2381936" cy="276999"/>
          </a:xfrm>
          <a:prstGeom prst="rect">
            <a:avLst/>
          </a:prstGeom>
          <a:noFill/>
        </p:spPr>
        <p:txBody>
          <a:bodyPr wrap="square" rtlCol="0">
            <a:spAutoFit/>
          </a:bodyPr>
          <a:lstStyle/>
          <a:p>
            <a:pPr algn="just"/>
            <a:r>
              <a:rPr lang="en-US" sz="1200" dirty="0"/>
              <a:t>Photo by </a:t>
            </a:r>
            <a:r>
              <a:rPr lang="en-US" sz="1200" dirty="0">
                <a:hlinkClick r:id="rId3"/>
              </a:rPr>
              <a:t>Susan Yin</a:t>
            </a:r>
            <a:r>
              <a:rPr lang="en-US" sz="1200" dirty="0"/>
              <a:t> on </a:t>
            </a:r>
            <a:r>
              <a:rPr lang="en-US" sz="1200" dirty="0" err="1">
                <a:hlinkClick r:id="rId4"/>
              </a:rPr>
              <a:t>Unsplash</a:t>
            </a:r>
            <a:endParaRPr lang="es-PA" sz="1200" dirty="0"/>
          </a:p>
        </p:txBody>
      </p:sp>
      <p:pic>
        <p:nvPicPr>
          <p:cNvPr id="10" name="Picture 2">
            <a:extLst>
              <a:ext uri="{FF2B5EF4-FFF2-40B4-BE49-F238E27FC236}">
                <a16:creationId xmlns:a16="http://schemas.microsoft.com/office/drawing/2014/main" id="{F74820A3-746F-4902-9C8F-3A425BB97B4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016920" y="2529809"/>
            <a:ext cx="2355617" cy="1572018"/>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C5151ED7-65A2-4D8C-BE6B-A4FB9A3CA198}"/>
              </a:ext>
            </a:extLst>
          </p:cNvPr>
          <p:cNvPicPr>
            <a:picLocks noChangeAspect="1"/>
          </p:cNvPicPr>
          <p:nvPr/>
        </p:nvPicPr>
        <p:blipFill rotWithShape="1">
          <a:blip r:embed="rId6"/>
          <a:srcRect l="15728" t="36888" r="16262" b="7444"/>
          <a:stretch/>
        </p:blipFill>
        <p:spPr>
          <a:xfrm>
            <a:off x="4216893" y="2050416"/>
            <a:ext cx="7975107" cy="3671938"/>
          </a:xfrm>
          <a:prstGeom prst="rect">
            <a:avLst/>
          </a:prstGeom>
        </p:spPr>
      </p:pic>
    </p:spTree>
    <p:extLst>
      <p:ext uri="{BB962C8B-B14F-4D97-AF65-F5344CB8AC3E}">
        <p14:creationId xmlns:p14="http://schemas.microsoft.com/office/powerpoint/2010/main" val="24870334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Referencias </a:t>
            </a:r>
          </a:p>
        </p:txBody>
      </p:sp>
      <p:sp>
        <p:nvSpPr>
          <p:cNvPr id="9" name="CuadroTexto 8">
            <a:extLst>
              <a:ext uri="{FF2B5EF4-FFF2-40B4-BE49-F238E27FC236}">
                <a16:creationId xmlns:a16="http://schemas.microsoft.com/office/drawing/2014/main" id="{1E6EE8A3-6590-485C-BA7E-B580CEB3B589}"/>
              </a:ext>
            </a:extLst>
          </p:cNvPr>
          <p:cNvSpPr txBox="1"/>
          <p:nvPr/>
        </p:nvSpPr>
        <p:spPr>
          <a:xfrm>
            <a:off x="990601" y="4328191"/>
            <a:ext cx="2381936" cy="276999"/>
          </a:xfrm>
          <a:prstGeom prst="rect">
            <a:avLst/>
          </a:prstGeom>
          <a:noFill/>
        </p:spPr>
        <p:txBody>
          <a:bodyPr wrap="square" rtlCol="0">
            <a:spAutoFit/>
          </a:bodyPr>
          <a:lstStyle/>
          <a:p>
            <a:pPr algn="just"/>
            <a:r>
              <a:rPr lang="en-US" sz="1200" dirty="0"/>
              <a:t>Photo by </a:t>
            </a:r>
            <a:r>
              <a:rPr lang="en-US" sz="1200" dirty="0">
                <a:hlinkClick r:id="rId3"/>
              </a:rPr>
              <a:t>Susan Yin</a:t>
            </a:r>
            <a:r>
              <a:rPr lang="en-US" sz="1200" dirty="0"/>
              <a:t> on </a:t>
            </a:r>
            <a:r>
              <a:rPr lang="en-US" sz="1200" dirty="0" err="1">
                <a:hlinkClick r:id="rId4"/>
              </a:rPr>
              <a:t>Unsplash</a:t>
            </a:r>
            <a:endParaRPr lang="es-PA" sz="1200" dirty="0"/>
          </a:p>
        </p:txBody>
      </p:sp>
      <p:pic>
        <p:nvPicPr>
          <p:cNvPr id="10" name="Picture 2">
            <a:extLst>
              <a:ext uri="{FF2B5EF4-FFF2-40B4-BE49-F238E27FC236}">
                <a16:creationId xmlns:a16="http://schemas.microsoft.com/office/drawing/2014/main" id="{F74820A3-746F-4902-9C8F-3A425BB97B4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016920" y="2529809"/>
            <a:ext cx="2355617" cy="1572018"/>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618FB34A-3982-42F2-BE62-C7ADB06B9962}"/>
              </a:ext>
            </a:extLst>
          </p:cNvPr>
          <p:cNvPicPr>
            <a:picLocks noChangeAspect="1"/>
          </p:cNvPicPr>
          <p:nvPr/>
        </p:nvPicPr>
        <p:blipFill rotWithShape="1">
          <a:blip r:embed="rId6"/>
          <a:srcRect l="15801" t="30938" r="16481" b="12103"/>
          <a:stretch/>
        </p:blipFill>
        <p:spPr>
          <a:xfrm>
            <a:off x="4119811" y="1898861"/>
            <a:ext cx="8072189" cy="3819101"/>
          </a:xfrm>
          <a:prstGeom prst="rect">
            <a:avLst/>
          </a:prstGeom>
        </p:spPr>
      </p:pic>
    </p:spTree>
    <p:extLst>
      <p:ext uri="{BB962C8B-B14F-4D97-AF65-F5344CB8AC3E}">
        <p14:creationId xmlns:p14="http://schemas.microsoft.com/office/powerpoint/2010/main" val="35668854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Referencias </a:t>
            </a:r>
          </a:p>
        </p:txBody>
      </p:sp>
      <p:sp>
        <p:nvSpPr>
          <p:cNvPr id="9" name="CuadroTexto 8">
            <a:extLst>
              <a:ext uri="{FF2B5EF4-FFF2-40B4-BE49-F238E27FC236}">
                <a16:creationId xmlns:a16="http://schemas.microsoft.com/office/drawing/2014/main" id="{1E6EE8A3-6590-485C-BA7E-B580CEB3B589}"/>
              </a:ext>
            </a:extLst>
          </p:cNvPr>
          <p:cNvSpPr txBox="1"/>
          <p:nvPr/>
        </p:nvSpPr>
        <p:spPr>
          <a:xfrm>
            <a:off x="990601" y="4328191"/>
            <a:ext cx="2381936" cy="276999"/>
          </a:xfrm>
          <a:prstGeom prst="rect">
            <a:avLst/>
          </a:prstGeom>
          <a:noFill/>
        </p:spPr>
        <p:txBody>
          <a:bodyPr wrap="square" rtlCol="0">
            <a:spAutoFit/>
          </a:bodyPr>
          <a:lstStyle/>
          <a:p>
            <a:pPr algn="just"/>
            <a:r>
              <a:rPr lang="en-US" sz="1200" dirty="0"/>
              <a:t>Photo by </a:t>
            </a:r>
            <a:r>
              <a:rPr lang="en-US" sz="1200" dirty="0">
                <a:hlinkClick r:id="rId3"/>
              </a:rPr>
              <a:t>Susan Yin</a:t>
            </a:r>
            <a:r>
              <a:rPr lang="en-US" sz="1200" dirty="0"/>
              <a:t> on </a:t>
            </a:r>
            <a:r>
              <a:rPr lang="en-US" sz="1200" dirty="0" err="1">
                <a:hlinkClick r:id="rId4"/>
              </a:rPr>
              <a:t>Unsplash</a:t>
            </a:r>
            <a:endParaRPr lang="es-PA" sz="1200" dirty="0"/>
          </a:p>
        </p:txBody>
      </p:sp>
      <p:pic>
        <p:nvPicPr>
          <p:cNvPr id="10" name="Picture 2">
            <a:extLst>
              <a:ext uri="{FF2B5EF4-FFF2-40B4-BE49-F238E27FC236}">
                <a16:creationId xmlns:a16="http://schemas.microsoft.com/office/drawing/2014/main" id="{F74820A3-746F-4902-9C8F-3A425BB97B4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016920" y="2529809"/>
            <a:ext cx="2355617" cy="1572018"/>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E939ADF1-762F-42B2-B42F-3777BEE9C885}"/>
              </a:ext>
            </a:extLst>
          </p:cNvPr>
          <p:cNvPicPr>
            <a:picLocks noChangeAspect="1"/>
          </p:cNvPicPr>
          <p:nvPr/>
        </p:nvPicPr>
        <p:blipFill rotWithShape="1">
          <a:blip r:embed="rId6"/>
          <a:srcRect l="15583" t="30291" r="19757" b="13457"/>
          <a:stretch/>
        </p:blipFill>
        <p:spPr>
          <a:xfrm>
            <a:off x="4536489" y="1966937"/>
            <a:ext cx="7655511" cy="3746255"/>
          </a:xfrm>
          <a:prstGeom prst="rect">
            <a:avLst/>
          </a:prstGeom>
        </p:spPr>
      </p:pic>
    </p:spTree>
    <p:extLst>
      <p:ext uri="{BB962C8B-B14F-4D97-AF65-F5344CB8AC3E}">
        <p14:creationId xmlns:p14="http://schemas.microsoft.com/office/powerpoint/2010/main" val="34683957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Referencias </a:t>
            </a:r>
          </a:p>
        </p:txBody>
      </p:sp>
      <p:sp>
        <p:nvSpPr>
          <p:cNvPr id="9" name="CuadroTexto 8">
            <a:extLst>
              <a:ext uri="{FF2B5EF4-FFF2-40B4-BE49-F238E27FC236}">
                <a16:creationId xmlns:a16="http://schemas.microsoft.com/office/drawing/2014/main" id="{1E6EE8A3-6590-485C-BA7E-B580CEB3B589}"/>
              </a:ext>
            </a:extLst>
          </p:cNvPr>
          <p:cNvSpPr txBox="1"/>
          <p:nvPr/>
        </p:nvSpPr>
        <p:spPr>
          <a:xfrm>
            <a:off x="990601" y="4328191"/>
            <a:ext cx="2381936" cy="276999"/>
          </a:xfrm>
          <a:prstGeom prst="rect">
            <a:avLst/>
          </a:prstGeom>
          <a:noFill/>
        </p:spPr>
        <p:txBody>
          <a:bodyPr wrap="square" rtlCol="0">
            <a:spAutoFit/>
          </a:bodyPr>
          <a:lstStyle/>
          <a:p>
            <a:pPr algn="just"/>
            <a:r>
              <a:rPr lang="en-US" sz="1200" dirty="0"/>
              <a:t>Photo by </a:t>
            </a:r>
            <a:r>
              <a:rPr lang="en-US" sz="1200" dirty="0">
                <a:hlinkClick r:id="rId3"/>
              </a:rPr>
              <a:t>Susan Yin</a:t>
            </a:r>
            <a:r>
              <a:rPr lang="en-US" sz="1200" dirty="0"/>
              <a:t> on </a:t>
            </a:r>
            <a:r>
              <a:rPr lang="en-US" sz="1200" dirty="0" err="1">
                <a:hlinkClick r:id="rId4"/>
              </a:rPr>
              <a:t>Unsplash</a:t>
            </a:r>
            <a:endParaRPr lang="es-PA" sz="1200" dirty="0"/>
          </a:p>
        </p:txBody>
      </p:sp>
      <p:pic>
        <p:nvPicPr>
          <p:cNvPr id="10" name="Picture 2">
            <a:extLst>
              <a:ext uri="{FF2B5EF4-FFF2-40B4-BE49-F238E27FC236}">
                <a16:creationId xmlns:a16="http://schemas.microsoft.com/office/drawing/2014/main" id="{F74820A3-746F-4902-9C8F-3A425BB97B4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016920" y="2529809"/>
            <a:ext cx="2355617" cy="1572018"/>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C93E568B-D3ED-47F5-8FAF-7E33F1E53FA5}"/>
              </a:ext>
            </a:extLst>
          </p:cNvPr>
          <p:cNvPicPr>
            <a:picLocks noChangeAspect="1"/>
          </p:cNvPicPr>
          <p:nvPr/>
        </p:nvPicPr>
        <p:blipFill rotWithShape="1">
          <a:blip r:embed="rId6"/>
          <a:srcRect l="15437" t="33607" r="18155" b="8739"/>
          <a:stretch/>
        </p:blipFill>
        <p:spPr>
          <a:xfrm>
            <a:off x="4520550" y="1970843"/>
            <a:ext cx="7671449" cy="3746376"/>
          </a:xfrm>
          <a:prstGeom prst="rect">
            <a:avLst/>
          </a:prstGeom>
        </p:spPr>
      </p:pic>
    </p:spTree>
    <p:extLst>
      <p:ext uri="{BB962C8B-B14F-4D97-AF65-F5344CB8AC3E}">
        <p14:creationId xmlns:p14="http://schemas.microsoft.com/office/powerpoint/2010/main" val="28139228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Referencias </a:t>
            </a:r>
          </a:p>
        </p:txBody>
      </p:sp>
      <p:sp>
        <p:nvSpPr>
          <p:cNvPr id="9" name="CuadroTexto 8">
            <a:extLst>
              <a:ext uri="{FF2B5EF4-FFF2-40B4-BE49-F238E27FC236}">
                <a16:creationId xmlns:a16="http://schemas.microsoft.com/office/drawing/2014/main" id="{1E6EE8A3-6590-485C-BA7E-B580CEB3B589}"/>
              </a:ext>
            </a:extLst>
          </p:cNvPr>
          <p:cNvSpPr txBox="1"/>
          <p:nvPr/>
        </p:nvSpPr>
        <p:spPr>
          <a:xfrm>
            <a:off x="990601" y="4328191"/>
            <a:ext cx="2381936" cy="276999"/>
          </a:xfrm>
          <a:prstGeom prst="rect">
            <a:avLst/>
          </a:prstGeom>
          <a:noFill/>
        </p:spPr>
        <p:txBody>
          <a:bodyPr wrap="square" rtlCol="0">
            <a:spAutoFit/>
          </a:bodyPr>
          <a:lstStyle/>
          <a:p>
            <a:pPr algn="just"/>
            <a:r>
              <a:rPr lang="en-US" sz="1200" dirty="0"/>
              <a:t>Photo by </a:t>
            </a:r>
            <a:r>
              <a:rPr lang="en-US" sz="1200" dirty="0">
                <a:hlinkClick r:id="rId3"/>
              </a:rPr>
              <a:t>Susan Yin</a:t>
            </a:r>
            <a:r>
              <a:rPr lang="en-US" sz="1200" dirty="0"/>
              <a:t> on </a:t>
            </a:r>
            <a:r>
              <a:rPr lang="en-US" sz="1200" dirty="0" err="1">
                <a:hlinkClick r:id="rId4"/>
              </a:rPr>
              <a:t>Unsplash</a:t>
            </a:r>
            <a:endParaRPr lang="es-PA" sz="1200" dirty="0"/>
          </a:p>
        </p:txBody>
      </p:sp>
      <p:pic>
        <p:nvPicPr>
          <p:cNvPr id="10" name="Picture 2">
            <a:extLst>
              <a:ext uri="{FF2B5EF4-FFF2-40B4-BE49-F238E27FC236}">
                <a16:creationId xmlns:a16="http://schemas.microsoft.com/office/drawing/2014/main" id="{F74820A3-746F-4902-9C8F-3A425BB97B4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016920" y="2529809"/>
            <a:ext cx="2355617" cy="1572018"/>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15631A80-6632-4356-9D83-E12621949093}"/>
              </a:ext>
            </a:extLst>
          </p:cNvPr>
          <p:cNvPicPr>
            <a:picLocks noChangeAspect="1"/>
          </p:cNvPicPr>
          <p:nvPr/>
        </p:nvPicPr>
        <p:blipFill rotWithShape="1">
          <a:blip r:embed="rId6"/>
          <a:srcRect l="15437" t="33607" r="14951" b="8739"/>
          <a:stretch/>
        </p:blipFill>
        <p:spPr>
          <a:xfrm>
            <a:off x="4290113" y="2078046"/>
            <a:ext cx="7792396" cy="3630295"/>
          </a:xfrm>
          <a:prstGeom prst="rect">
            <a:avLst/>
          </a:prstGeom>
        </p:spPr>
      </p:pic>
    </p:spTree>
    <p:extLst>
      <p:ext uri="{BB962C8B-B14F-4D97-AF65-F5344CB8AC3E}">
        <p14:creationId xmlns:p14="http://schemas.microsoft.com/office/powerpoint/2010/main" val="15291004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2: </a:t>
            </a:r>
            <a:r>
              <a:rPr lang="es-ES" b="1" dirty="0">
                <a:solidFill>
                  <a:srgbClr val="33006F"/>
                </a:solidFill>
              </a:rPr>
              <a:t>Elementos de la estructura de un artículo científico estándar</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 de un artículo: Referencias </a:t>
            </a:r>
          </a:p>
        </p:txBody>
      </p:sp>
      <p:sp>
        <p:nvSpPr>
          <p:cNvPr id="9" name="CuadroTexto 8">
            <a:extLst>
              <a:ext uri="{FF2B5EF4-FFF2-40B4-BE49-F238E27FC236}">
                <a16:creationId xmlns:a16="http://schemas.microsoft.com/office/drawing/2014/main" id="{1E6EE8A3-6590-485C-BA7E-B580CEB3B589}"/>
              </a:ext>
            </a:extLst>
          </p:cNvPr>
          <p:cNvSpPr txBox="1"/>
          <p:nvPr/>
        </p:nvSpPr>
        <p:spPr>
          <a:xfrm>
            <a:off x="990601" y="4328191"/>
            <a:ext cx="2381936" cy="276999"/>
          </a:xfrm>
          <a:prstGeom prst="rect">
            <a:avLst/>
          </a:prstGeom>
          <a:noFill/>
        </p:spPr>
        <p:txBody>
          <a:bodyPr wrap="square" rtlCol="0">
            <a:spAutoFit/>
          </a:bodyPr>
          <a:lstStyle/>
          <a:p>
            <a:pPr algn="just"/>
            <a:r>
              <a:rPr lang="en-US" sz="1200" dirty="0"/>
              <a:t>Photo by </a:t>
            </a:r>
            <a:r>
              <a:rPr lang="en-US" sz="1200" dirty="0">
                <a:hlinkClick r:id="rId3"/>
              </a:rPr>
              <a:t>Susan Yin</a:t>
            </a:r>
            <a:r>
              <a:rPr lang="en-US" sz="1200" dirty="0"/>
              <a:t> on </a:t>
            </a:r>
            <a:r>
              <a:rPr lang="en-US" sz="1200" dirty="0" err="1">
                <a:hlinkClick r:id="rId4"/>
              </a:rPr>
              <a:t>Unsplash</a:t>
            </a:r>
            <a:endParaRPr lang="es-PA" sz="1200" dirty="0"/>
          </a:p>
        </p:txBody>
      </p:sp>
      <p:pic>
        <p:nvPicPr>
          <p:cNvPr id="10" name="Picture 2">
            <a:extLst>
              <a:ext uri="{FF2B5EF4-FFF2-40B4-BE49-F238E27FC236}">
                <a16:creationId xmlns:a16="http://schemas.microsoft.com/office/drawing/2014/main" id="{F74820A3-746F-4902-9C8F-3A425BB97B4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016920" y="2529809"/>
            <a:ext cx="2355617" cy="1572018"/>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F1A18A79-10A6-42BF-88F7-29DAD6B1345F}"/>
              </a:ext>
            </a:extLst>
          </p:cNvPr>
          <p:cNvPicPr>
            <a:picLocks noChangeAspect="1"/>
          </p:cNvPicPr>
          <p:nvPr/>
        </p:nvPicPr>
        <p:blipFill rotWithShape="1">
          <a:blip r:embed="rId6"/>
          <a:srcRect l="15728" t="32621" r="14733" b="9256"/>
          <a:stretch/>
        </p:blipFill>
        <p:spPr>
          <a:xfrm>
            <a:off x="4280297" y="1997477"/>
            <a:ext cx="7911703" cy="3719744"/>
          </a:xfrm>
          <a:prstGeom prst="rect">
            <a:avLst/>
          </a:prstGeom>
        </p:spPr>
      </p:pic>
    </p:spTree>
    <p:extLst>
      <p:ext uri="{BB962C8B-B14F-4D97-AF65-F5344CB8AC3E}">
        <p14:creationId xmlns:p14="http://schemas.microsoft.com/office/powerpoint/2010/main" val="25995202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3: </a:t>
            </a:r>
            <a:r>
              <a:rPr lang="es-ES" b="1" dirty="0">
                <a:solidFill>
                  <a:srgbClr val="33006F"/>
                </a:solidFill>
              </a:rPr>
              <a:t>Elementos de la estructura de un artículo de revisión</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5" name="CuadroTexto 4"/>
          <p:cNvSpPr txBox="1"/>
          <p:nvPr/>
        </p:nvSpPr>
        <p:spPr>
          <a:xfrm>
            <a:off x="3682013" y="1743504"/>
            <a:ext cx="7519387" cy="3785652"/>
          </a:xfrm>
          <a:prstGeom prst="rect">
            <a:avLst/>
          </a:prstGeom>
          <a:noFill/>
        </p:spPr>
        <p:txBody>
          <a:bodyPr wrap="square" rtlCol="0">
            <a:spAutoFit/>
          </a:bodyPr>
          <a:lstStyle/>
          <a:p>
            <a:pPr marL="342900" indent="-342900" algn="just">
              <a:buFont typeface="Arial" panose="020B0604020202020204" pitchFamily="34" charset="0"/>
              <a:buChar char="•"/>
            </a:pPr>
            <a:r>
              <a:rPr lang="es-ES" sz="2400" dirty="0"/>
              <a:t>Compactar y sintetizar los conocimientos fragmentados.</a:t>
            </a:r>
          </a:p>
          <a:p>
            <a:pPr marL="342900" indent="-342900" algn="just">
              <a:buFont typeface="Arial" panose="020B0604020202020204" pitchFamily="34" charset="0"/>
              <a:buChar char="•"/>
            </a:pPr>
            <a:endParaRPr lang="es-ES" sz="2400" dirty="0"/>
          </a:p>
          <a:p>
            <a:pPr marL="342900" indent="-342900" algn="just">
              <a:buFont typeface="Arial" panose="020B0604020202020204" pitchFamily="34" charset="0"/>
              <a:buChar char="•"/>
            </a:pPr>
            <a:r>
              <a:rPr lang="es-ES" sz="2400" dirty="0"/>
              <a:t>Actualizar e informar sobre el estado de un tema.</a:t>
            </a:r>
          </a:p>
          <a:p>
            <a:pPr marL="342900" indent="-342900" algn="just">
              <a:buFont typeface="Arial" panose="020B0604020202020204" pitchFamily="34" charset="0"/>
              <a:buChar char="•"/>
            </a:pPr>
            <a:endParaRPr lang="es-ES" sz="2400" dirty="0"/>
          </a:p>
          <a:p>
            <a:pPr marL="342900" indent="-342900" algn="just">
              <a:buFont typeface="Arial" panose="020B0604020202020204" pitchFamily="34" charset="0"/>
              <a:buChar char="•"/>
            </a:pPr>
            <a:r>
              <a:rPr lang="es-ES" sz="2400" dirty="0"/>
              <a:t>Trasmitir nuevos conocimientos.</a:t>
            </a:r>
          </a:p>
          <a:p>
            <a:pPr marL="342900" indent="-342900" algn="just">
              <a:buFont typeface="Arial" panose="020B0604020202020204" pitchFamily="34" charset="0"/>
              <a:buChar char="•"/>
            </a:pPr>
            <a:endParaRPr lang="es-ES" sz="2400" dirty="0"/>
          </a:p>
          <a:p>
            <a:pPr marL="342900" indent="-342900" algn="just">
              <a:buFont typeface="Arial" panose="020B0604020202020204" pitchFamily="34" charset="0"/>
              <a:buChar char="•"/>
            </a:pPr>
            <a:r>
              <a:rPr lang="es-ES" sz="2400" dirty="0"/>
              <a:t>Informar y evaluar la literatura publicada.</a:t>
            </a:r>
          </a:p>
          <a:p>
            <a:pPr marL="342900" indent="-342900" algn="just">
              <a:buFont typeface="Arial" panose="020B0604020202020204" pitchFamily="34" charset="0"/>
              <a:buChar char="•"/>
            </a:pPr>
            <a:endParaRPr lang="es-ES" sz="2400" dirty="0"/>
          </a:p>
          <a:p>
            <a:pPr marL="342900" indent="-342900" algn="just">
              <a:buFont typeface="Arial" panose="020B0604020202020204" pitchFamily="34" charset="0"/>
              <a:buChar char="•"/>
            </a:pPr>
            <a:r>
              <a:rPr lang="es-ES" sz="2400" dirty="0"/>
              <a:t>Comparar la información de diferentes fuentes.</a:t>
            </a:r>
          </a:p>
          <a:p>
            <a:pPr marL="342900" indent="-342900" algn="just">
              <a:buFont typeface="Arial" panose="020B0604020202020204" pitchFamily="34" charset="0"/>
              <a:buChar char="•"/>
            </a:pPr>
            <a:endParaRPr lang="es-ES" sz="2400"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Concepto</a:t>
            </a:r>
          </a:p>
        </p:txBody>
      </p:sp>
      <p:sp>
        <p:nvSpPr>
          <p:cNvPr id="8" name="CuadroTexto 7">
            <a:extLst>
              <a:ext uri="{FF2B5EF4-FFF2-40B4-BE49-F238E27FC236}">
                <a16:creationId xmlns:a16="http://schemas.microsoft.com/office/drawing/2014/main" id="{076888D4-2114-45E8-B706-FD9F1E010613}"/>
              </a:ext>
            </a:extLst>
          </p:cNvPr>
          <p:cNvSpPr txBox="1"/>
          <p:nvPr/>
        </p:nvSpPr>
        <p:spPr>
          <a:xfrm>
            <a:off x="1216018" y="4559738"/>
            <a:ext cx="1629805" cy="461665"/>
          </a:xfrm>
          <a:prstGeom prst="rect">
            <a:avLst/>
          </a:prstGeom>
          <a:noFill/>
        </p:spPr>
        <p:txBody>
          <a:bodyPr wrap="square" rtlCol="0">
            <a:spAutoFit/>
          </a:bodyPr>
          <a:lstStyle/>
          <a:p>
            <a:pPr algn="just"/>
            <a:r>
              <a:rPr lang="en-US" sz="1200" dirty="0"/>
              <a:t>Photo by </a:t>
            </a:r>
            <a:r>
              <a:rPr lang="en-US" sz="1200" dirty="0">
                <a:hlinkClick r:id="rId3"/>
              </a:rPr>
              <a:t>Sean </a:t>
            </a:r>
            <a:r>
              <a:rPr lang="en-US" sz="1200" dirty="0" err="1">
                <a:hlinkClick r:id="rId3"/>
              </a:rPr>
              <a:t>Thoman</a:t>
            </a:r>
            <a:r>
              <a:rPr lang="en-US" sz="1200" dirty="0"/>
              <a:t> on </a:t>
            </a:r>
            <a:r>
              <a:rPr lang="en-US" sz="1200" dirty="0" err="1">
                <a:hlinkClick r:id="rId4"/>
              </a:rPr>
              <a:t>Unsplash</a:t>
            </a:r>
            <a:endParaRPr lang="es-PA" sz="1200" dirty="0"/>
          </a:p>
        </p:txBody>
      </p:sp>
      <p:pic>
        <p:nvPicPr>
          <p:cNvPr id="9218" name="Picture 2">
            <a:extLst>
              <a:ext uri="{FF2B5EF4-FFF2-40B4-BE49-F238E27FC236}">
                <a16:creationId xmlns:a16="http://schemas.microsoft.com/office/drawing/2014/main" id="{166CF400-5678-42A2-BC87-7E2DFDA81C0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1497"/>
          <a:stretch/>
        </p:blipFill>
        <p:spPr bwMode="auto">
          <a:xfrm>
            <a:off x="948024" y="2219836"/>
            <a:ext cx="2366676" cy="2153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3387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3: </a:t>
            </a:r>
            <a:r>
              <a:rPr lang="es-ES" b="1" dirty="0">
                <a:solidFill>
                  <a:srgbClr val="33006F"/>
                </a:solidFill>
              </a:rPr>
              <a:t>Elementos de la estructura de un artículo de revisión</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5" name="CuadroTexto 4"/>
          <p:cNvSpPr txBox="1"/>
          <p:nvPr/>
        </p:nvSpPr>
        <p:spPr>
          <a:xfrm>
            <a:off x="3986813" y="1847619"/>
            <a:ext cx="7519387" cy="3416320"/>
          </a:xfrm>
          <a:prstGeom prst="rect">
            <a:avLst/>
          </a:prstGeom>
          <a:noFill/>
        </p:spPr>
        <p:txBody>
          <a:bodyPr wrap="square" rtlCol="0">
            <a:spAutoFit/>
          </a:bodyPr>
          <a:lstStyle/>
          <a:p>
            <a:pPr marL="342900" indent="-342900" algn="just">
              <a:buFont typeface="Arial" panose="020B0604020202020204" pitchFamily="34" charset="0"/>
              <a:buChar char="•"/>
            </a:pPr>
            <a:r>
              <a:rPr lang="es-ES" sz="2400" dirty="0"/>
              <a:t>Conocer la tendencia de las investigaciones.</a:t>
            </a:r>
          </a:p>
          <a:p>
            <a:pPr marL="342900" indent="-342900" algn="just">
              <a:buFont typeface="Arial" panose="020B0604020202020204" pitchFamily="34" charset="0"/>
              <a:buChar char="•"/>
            </a:pPr>
            <a:endParaRPr lang="es-ES" sz="2400" dirty="0"/>
          </a:p>
          <a:p>
            <a:pPr marL="342900" indent="-342900" algn="just">
              <a:buFont typeface="Arial" panose="020B0604020202020204" pitchFamily="34" charset="0"/>
              <a:buChar char="•"/>
            </a:pPr>
            <a:r>
              <a:rPr lang="es-ES" sz="2400" dirty="0"/>
              <a:t>Identificar las especialidades que van surgiendo.</a:t>
            </a:r>
          </a:p>
          <a:p>
            <a:pPr marL="342900" indent="-342900" algn="just">
              <a:buFont typeface="Arial" panose="020B0604020202020204" pitchFamily="34" charset="0"/>
              <a:buChar char="•"/>
            </a:pPr>
            <a:endParaRPr lang="es-ES" sz="2400" dirty="0"/>
          </a:p>
          <a:p>
            <a:pPr marL="342900" indent="-342900" algn="just">
              <a:buFont typeface="Arial" panose="020B0604020202020204" pitchFamily="34" charset="0"/>
              <a:buChar char="•"/>
            </a:pPr>
            <a:r>
              <a:rPr lang="es-ES" sz="2400" dirty="0"/>
              <a:t>Detectar nuevas líneas de investigación.</a:t>
            </a:r>
          </a:p>
          <a:p>
            <a:pPr marL="342900" indent="-342900" algn="just">
              <a:buFont typeface="Arial" panose="020B0604020202020204" pitchFamily="34" charset="0"/>
              <a:buChar char="•"/>
            </a:pPr>
            <a:endParaRPr lang="es-ES" sz="2400" dirty="0"/>
          </a:p>
          <a:p>
            <a:pPr marL="342900" indent="-342900" algn="just">
              <a:buFont typeface="Arial" panose="020B0604020202020204" pitchFamily="34" charset="0"/>
              <a:buChar char="•"/>
            </a:pPr>
            <a:r>
              <a:rPr lang="es-ES" sz="2400" dirty="0"/>
              <a:t>Sugerir ideas sobre trabajos futuros.</a:t>
            </a:r>
          </a:p>
          <a:p>
            <a:pPr marL="342900" indent="-342900" algn="just">
              <a:buFont typeface="Arial" panose="020B0604020202020204" pitchFamily="34" charset="0"/>
              <a:buChar char="•"/>
            </a:pPr>
            <a:endParaRPr lang="es-ES" sz="2400" dirty="0"/>
          </a:p>
          <a:p>
            <a:pPr marL="342900" indent="-342900" algn="just">
              <a:buFont typeface="Arial" panose="020B0604020202020204" pitchFamily="34" charset="0"/>
              <a:buChar char="•"/>
            </a:pPr>
            <a:r>
              <a:rPr lang="es-ES" sz="2400" dirty="0"/>
              <a:t>Contribuir a la docencia.</a:t>
            </a:r>
            <a:endParaRPr lang="es-PA" sz="2400"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Concepto</a:t>
            </a:r>
          </a:p>
        </p:txBody>
      </p:sp>
      <p:sp>
        <p:nvSpPr>
          <p:cNvPr id="9" name="CuadroTexto 8">
            <a:extLst>
              <a:ext uri="{FF2B5EF4-FFF2-40B4-BE49-F238E27FC236}">
                <a16:creationId xmlns:a16="http://schemas.microsoft.com/office/drawing/2014/main" id="{BE23EE6A-4A80-4354-9773-FA74092A8C22}"/>
              </a:ext>
            </a:extLst>
          </p:cNvPr>
          <p:cNvSpPr txBox="1"/>
          <p:nvPr/>
        </p:nvSpPr>
        <p:spPr>
          <a:xfrm>
            <a:off x="1216018" y="4559738"/>
            <a:ext cx="1629805" cy="461665"/>
          </a:xfrm>
          <a:prstGeom prst="rect">
            <a:avLst/>
          </a:prstGeom>
          <a:noFill/>
        </p:spPr>
        <p:txBody>
          <a:bodyPr wrap="square" rtlCol="0">
            <a:spAutoFit/>
          </a:bodyPr>
          <a:lstStyle/>
          <a:p>
            <a:pPr algn="just"/>
            <a:r>
              <a:rPr lang="en-US" sz="1200" dirty="0"/>
              <a:t>Photo by </a:t>
            </a:r>
            <a:r>
              <a:rPr lang="en-US" sz="1200" dirty="0">
                <a:hlinkClick r:id="rId3"/>
              </a:rPr>
              <a:t>Sean </a:t>
            </a:r>
            <a:r>
              <a:rPr lang="en-US" sz="1200" dirty="0" err="1">
                <a:hlinkClick r:id="rId3"/>
              </a:rPr>
              <a:t>Thoman</a:t>
            </a:r>
            <a:r>
              <a:rPr lang="en-US" sz="1200" dirty="0"/>
              <a:t> on </a:t>
            </a:r>
            <a:r>
              <a:rPr lang="en-US" sz="1200" dirty="0" err="1">
                <a:hlinkClick r:id="rId4"/>
              </a:rPr>
              <a:t>Unsplash</a:t>
            </a:r>
            <a:endParaRPr lang="es-PA" sz="1200" dirty="0"/>
          </a:p>
        </p:txBody>
      </p:sp>
      <p:pic>
        <p:nvPicPr>
          <p:cNvPr id="10" name="Picture 2">
            <a:extLst>
              <a:ext uri="{FF2B5EF4-FFF2-40B4-BE49-F238E27FC236}">
                <a16:creationId xmlns:a16="http://schemas.microsoft.com/office/drawing/2014/main" id="{4D1BCBFA-7287-4D03-A9E9-F29A9FAEC64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1497"/>
          <a:stretch/>
        </p:blipFill>
        <p:spPr bwMode="auto">
          <a:xfrm>
            <a:off x="948024" y="2219836"/>
            <a:ext cx="2366676" cy="2153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998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a:bodyPr>
          <a:lstStyle/>
          <a:p>
            <a:r>
              <a:rPr lang="es-PA" b="1" dirty="0">
                <a:solidFill>
                  <a:srgbClr val="33006F"/>
                </a:solidFill>
              </a:rPr>
              <a:t>Tema 1: Introducción</a:t>
            </a: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5" name="CuadroTexto 4"/>
          <p:cNvSpPr txBox="1"/>
          <p:nvPr/>
        </p:nvSpPr>
        <p:spPr>
          <a:xfrm>
            <a:off x="3834413" y="2090171"/>
            <a:ext cx="7519387" cy="461665"/>
          </a:xfrm>
          <a:prstGeom prst="rect">
            <a:avLst/>
          </a:prstGeom>
          <a:noFill/>
        </p:spPr>
        <p:txBody>
          <a:bodyPr wrap="square" rtlCol="0">
            <a:spAutoFit/>
          </a:bodyPr>
          <a:lstStyle/>
          <a:p>
            <a:pPr algn="just"/>
            <a:endParaRPr lang="es-PA" sz="2400"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ES" dirty="0"/>
              <a:t>El camino a la publicación</a:t>
            </a:r>
            <a:endParaRPr lang="es-PA" dirty="0"/>
          </a:p>
        </p:txBody>
      </p:sp>
      <p:sp>
        <p:nvSpPr>
          <p:cNvPr id="8" name="CuadroTexto 7">
            <a:extLst>
              <a:ext uri="{FF2B5EF4-FFF2-40B4-BE49-F238E27FC236}">
                <a16:creationId xmlns:a16="http://schemas.microsoft.com/office/drawing/2014/main" id="{076888D4-2114-45E8-B706-FD9F1E010613}"/>
              </a:ext>
            </a:extLst>
          </p:cNvPr>
          <p:cNvSpPr txBox="1"/>
          <p:nvPr/>
        </p:nvSpPr>
        <p:spPr>
          <a:xfrm>
            <a:off x="1192553" y="4452448"/>
            <a:ext cx="2641860" cy="276999"/>
          </a:xfrm>
          <a:prstGeom prst="rect">
            <a:avLst/>
          </a:prstGeom>
          <a:noFill/>
        </p:spPr>
        <p:txBody>
          <a:bodyPr wrap="square" rtlCol="0">
            <a:spAutoFit/>
          </a:bodyPr>
          <a:lstStyle/>
          <a:p>
            <a:pPr algn="just"/>
            <a:r>
              <a:rPr lang="en-US" sz="1200" dirty="0"/>
              <a:t>Photo by </a:t>
            </a:r>
            <a:r>
              <a:rPr lang="en-US" sz="1200" dirty="0" err="1">
                <a:hlinkClick r:id="rId3"/>
              </a:rPr>
              <a:t>Helloquence</a:t>
            </a:r>
            <a:r>
              <a:rPr lang="en-US" sz="1200" dirty="0"/>
              <a:t> on </a:t>
            </a:r>
            <a:r>
              <a:rPr lang="en-US" sz="1200" dirty="0" err="1">
                <a:hlinkClick r:id="rId4"/>
              </a:rPr>
              <a:t>Unsplash</a:t>
            </a:r>
            <a:endParaRPr lang="es-PA" sz="1200" dirty="0"/>
          </a:p>
        </p:txBody>
      </p:sp>
      <p:pic>
        <p:nvPicPr>
          <p:cNvPr id="9" name="Imagen 8">
            <a:extLst>
              <a:ext uri="{FF2B5EF4-FFF2-40B4-BE49-F238E27FC236}">
                <a16:creationId xmlns:a16="http://schemas.microsoft.com/office/drawing/2014/main" id="{21D45903-693A-41F3-A201-C04A1F6E7F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1706" y="2557952"/>
            <a:ext cx="2610307" cy="1742096"/>
          </a:xfrm>
          <a:prstGeom prst="rect">
            <a:avLst/>
          </a:prstGeom>
        </p:spPr>
      </p:pic>
      <p:graphicFrame>
        <p:nvGraphicFramePr>
          <p:cNvPr id="3" name="Diagrama 2">
            <a:extLst>
              <a:ext uri="{FF2B5EF4-FFF2-40B4-BE49-F238E27FC236}">
                <a16:creationId xmlns:a16="http://schemas.microsoft.com/office/drawing/2014/main" id="{15E16245-86F0-4B49-B898-6A2617BB5C95}"/>
              </a:ext>
            </a:extLst>
          </p:cNvPr>
          <p:cNvGraphicFramePr/>
          <p:nvPr>
            <p:extLst>
              <p:ext uri="{D42A27DB-BD31-4B8C-83A1-F6EECF244321}">
                <p14:modId xmlns:p14="http://schemas.microsoft.com/office/powerpoint/2010/main" val="1314446353"/>
              </p:ext>
            </p:extLst>
          </p:nvPr>
        </p:nvGraphicFramePr>
        <p:xfrm>
          <a:off x="4377431" y="1328844"/>
          <a:ext cx="6976369" cy="465132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9496818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3: </a:t>
            </a:r>
            <a:r>
              <a:rPr lang="es-ES" b="1" dirty="0">
                <a:solidFill>
                  <a:srgbClr val="33006F"/>
                </a:solidFill>
              </a:rPr>
              <a:t>Elementos de la estructura de un artículo de revisión</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Etapas</a:t>
            </a:r>
          </a:p>
        </p:txBody>
      </p:sp>
      <p:sp>
        <p:nvSpPr>
          <p:cNvPr id="9" name="CuadroTexto 8">
            <a:extLst>
              <a:ext uri="{FF2B5EF4-FFF2-40B4-BE49-F238E27FC236}">
                <a16:creationId xmlns:a16="http://schemas.microsoft.com/office/drawing/2014/main" id="{B6683DEA-B5BA-4C34-8103-916BF2F202AD}"/>
              </a:ext>
            </a:extLst>
          </p:cNvPr>
          <p:cNvSpPr txBox="1"/>
          <p:nvPr/>
        </p:nvSpPr>
        <p:spPr>
          <a:xfrm>
            <a:off x="1216018" y="4559738"/>
            <a:ext cx="1629805" cy="461665"/>
          </a:xfrm>
          <a:prstGeom prst="rect">
            <a:avLst/>
          </a:prstGeom>
          <a:noFill/>
        </p:spPr>
        <p:txBody>
          <a:bodyPr wrap="square" rtlCol="0">
            <a:spAutoFit/>
          </a:bodyPr>
          <a:lstStyle/>
          <a:p>
            <a:pPr algn="just"/>
            <a:r>
              <a:rPr lang="en-US" sz="1200" dirty="0"/>
              <a:t>Photo by </a:t>
            </a:r>
            <a:r>
              <a:rPr lang="en-US" sz="1200" dirty="0">
                <a:hlinkClick r:id="rId3"/>
              </a:rPr>
              <a:t>Sean </a:t>
            </a:r>
            <a:r>
              <a:rPr lang="en-US" sz="1200" dirty="0" err="1">
                <a:hlinkClick r:id="rId3"/>
              </a:rPr>
              <a:t>Thoman</a:t>
            </a:r>
            <a:r>
              <a:rPr lang="en-US" sz="1200" dirty="0"/>
              <a:t> on </a:t>
            </a:r>
            <a:r>
              <a:rPr lang="en-US" sz="1200" dirty="0" err="1">
                <a:hlinkClick r:id="rId4"/>
              </a:rPr>
              <a:t>Unsplash</a:t>
            </a:r>
            <a:endParaRPr lang="es-PA" sz="1200" dirty="0"/>
          </a:p>
        </p:txBody>
      </p:sp>
      <p:pic>
        <p:nvPicPr>
          <p:cNvPr id="10" name="Picture 2">
            <a:extLst>
              <a:ext uri="{FF2B5EF4-FFF2-40B4-BE49-F238E27FC236}">
                <a16:creationId xmlns:a16="http://schemas.microsoft.com/office/drawing/2014/main" id="{A40D0BAF-9EFD-4084-94D5-5E4B1728499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1497"/>
          <a:stretch/>
        </p:blipFill>
        <p:spPr bwMode="auto">
          <a:xfrm>
            <a:off x="948024" y="2219836"/>
            <a:ext cx="2366676" cy="215310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Diagrama 10">
            <a:extLst>
              <a:ext uri="{FF2B5EF4-FFF2-40B4-BE49-F238E27FC236}">
                <a16:creationId xmlns:a16="http://schemas.microsoft.com/office/drawing/2014/main" id="{27E76606-FF5A-4B12-86DE-8B45FB95C717}"/>
              </a:ext>
            </a:extLst>
          </p:cNvPr>
          <p:cNvGraphicFramePr/>
          <p:nvPr>
            <p:extLst>
              <p:ext uri="{D42A27DB-BD31-4B8C-83A1-F6EECF244321}">
                <p14:modId xmlns:p14="http://schemas.microsoft.com/office/powerpoint/2010/main" val="1042285447"/>
              </p:ext>
            </p:extLst>
          </p:nvPr>
        </p:nvGraphicFramePr>
        <p:xfrm>
          <a:off x="4322439" y="1181331"/>
          <a:ext cx="6446175" cy="439187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40758275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3: </a:t>
            </a:r>
            <a:r>
              <a:rPr lang="es-ES" b="1" dirty="0">
                <a:solidFill>
                  <a:srgbClr val="33006F"/>
                </a:solidFill>
              </a:rPr>
              <a:t>Elementos de la estructura de un artículo de revisión</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Revisión de la literatura</a:t>
            </a:r>
          </a:p>
        </p:txBody>
      </p:sp>
      <p:sp>
        <p:nvSpPr>
          <p:cNvPr id="9" name="CuadroTexto 8">
            <a:extLst>
              <a:ext uri="{FF2B5EF4-FFF2-40B4-BE49-F238E27FC236}">
                <a16:creationId xmlns:a16="http://schemas.microsoft.com/office/drawing/2014/main" id="{BE23EE6A-4A80-4354-9773-FA74092A8C22}"/>
              </a:ext>
            </a:extLst>
          </p:cNvPr>
          <p:cNvSpPr txBox="1"/>
          <p:nvPr/>
        </p:nvSpPr>
        <p:spPr>
          <a:xfrm>
            <a:off x="1216018" y="4559738"/>
            <a:ext cx="1629805" cy="461665"/>
          </a:xfrm>
          <a:prstGeom prst="rect">
            <a:avLst/>
          </a:prstGeom>
          <a:noFill/>
        </p:spPr>
        <p:txBody>
          <a:bodyPr wrap="square" rtlCol="0">
            <a:spAutoFit/>
          </a:bodyPr>
          <a:lstStyle/>
          <a:p>
            <a:pPr algn="just"/>
            <a:r>
              <a:rPr lang="en-US" sz="1200" dirty="0"/>
              <a:t>Photo by </a:t>
            </a:r>
            <a:r>
              <a:rPr lang="en-US" sz="1200" dirty="0">
                <a:hlinkClick r:id="rId3"/>
              </a:rPr>
              <a:t>Sean </a:t>
            </a:r>
            <a:r>
              <a:rPr lang="en-US" sz="1200" dirty="0" err="1">
                <a:hlinkClick r:id="rId3"/>
              </a:rPr>
              <a:t>Thoman</a:t>
            </a:r>
            <a:r>
              <a:rPr lang="en-US" sz="1200" dirty="0"/>
              <a:t> on </a:t>
            </a:r>
            <a:r>
              <a:rPr lang="en-US" sz="1200" dirty="0" err="1">
                <a:hlinkClick r:id="rId4"/>
              </a:rPr>
              <a:t>Unsplash</a:t>
            </a:r>
            <a:endParaRPr lang="es-PA" sz="1200" dirty="0"/>
          </a:p>
        </p:txBody>
      </p:sp>
      <p:pic>
        <p:nvPicPr>
          <p:cNvPr id="10" name="Picture 2">
            <a:extLst>
              <a:ext uri="{FF2B5EF4-FFF2-40B4-BE49-F238E27FC236}">
                <a16:creationId xmlns:a16="http://schemas.microsoft.com/office/drawing/2014/main" id="{4D1BCBFA-7287-4D03-A9E9-F29A9FAEC64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1497"/>
          <a:stretch/>
        </p:blipFill>
        <p:spPr bwMode="auto">
          <a:xfrm>
            <a:off x="948024" y="2219836"/>
            <a:ext cx="2366676" cy="2153109"/>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6DFFD9FD-E514-41C6-A759-BE2C2BFB8A96}"/>
              </a:ext>
            </a:extLst>
          </p:cNvPr>
          <p:cNvPicPr>
            <a:picLocks noChangeAspect="1"/>
          </p:cNvPicPr>
          <p:nvPr/>
        </p:nvPicPr>
        <p:blipFill rotWithShape="1">
          <a:blip r:embed="rId6"/>
          <a:srcRect l="15509" t="36894" r="18520" b="8867"/>
          <a:stretch/>
        </p:blipFill>
        <p:spPr>
          <a:xfrm>
            <a:off x="3771635" y="1997476"/>
            <a:ext cx="8043169" cy="3719744"/>
          </a:xfrm>
          <a:prstGeom prst="rect">
            <a:avLst/>
          </a:prstGeom>
        </p:spPr>
      </p:pic>
    </p:spTree>
    <p:extLst>
      <p:ext uri="{BB962C8B-B14F-4D97-AF65-F5344CB8AC3E}">
        <p14:creationId xmlns:p14="http://schemas.microsoft.com/office/powerpoint/2010/main" val="38244669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3: </a:t>
            </a:r>
            <a:r>
              <a:rPr lang="es-ES" b="1" dirty="0">
                <a:solidFill>
                  <a:srgbClr val="33006F"/>
                </a:solidFill>
              </a:rPr>
              <a:t>Elementos de la estructura de un artículo de revisión</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5" name="CuadroTexto 4"/>
          <p:cNvSpPr txBox="1"/>
          <p:nvPr/>
        </p:nvSpPr>
        <p:spPr>
          <a:xfrm>
            <a:off x="4029389" y="1545778"/>
            <a:ext cx="7519387" cy="3416320"/>
          </a:xfrm>
          <a:prstGeom prst="rect">
            <a:avLst/>
          </a:prstGeom>
          <a:noFill/>
        </p:spPr>
        <p:txBody>
          <a:bodyPr wrap="square" rtlCol="0">
            <a:spAutoFit/>
          </a:bodyPr>
          <a:lstStyle/>
          <a:p>
            <a:pPr marL="342900" indent="-342900" algn="just">
              <a:buFont typeface="Arial" panose="020B0604020202020204" pitchFamily="34" charset="0"/>
              <a:buChar char="•"/>
            </a:pPr>
            <a:r>
              <a:rPr lang="es-ES" sz="2400" dirty="0"/>
              <a:t>Introducción (incluye objetivos del trabajo).</a:t>
            </a:r>
          </a:p>
          <a:p>
            <a:pPr marL="342900" indent="-342900" algn="just">
              <a:buFont typeface="Arial" panose="020B0604020202020204" pitchFamily="34" charset="0"/>
              <a:buChar char="•"/>
            </a:pPr>
            <a:endParaRPr lang="es-ES" sz="2400" dirty="0"/>
          </a:p>
          <a:p>
            <a:pPr marL="342900" indent="-342900" algn="just">
              <a:buFont typeface="Arial" panose="020B0604020202020204" pitchFamily="34" charset="0"/>
              <a:buChar char="•"/>
            </a:pPr>
            <a:r>
              <a:rPr lang="es-ES" sz="2400" dirty="0"/>
              <a:t>Métodos (recogida de información, materiales, etcétera).</a:t>
            </a:r>
          </a:p>
          <a:p>
            <a:pPr marL="342900" indent="-342900" algn="just">
              <a:buFont typeface="Arial" panose="020B0604020202020204" pitchFamily="34" charset="0"/>
              <a:buChar char="•"/>
            </a:pPr>
            <a:endParaRPr lang="es-ES" sz="2400" dirty="0"/>
          </a:p>
          <a:p>
            <a:pPr marL="342900" indent="-342900" algn="just">
              <a:buFont typeface="Arial" panose="020B0604020202020204" pitchFamily="34" charset="0"/>
              <a:buChar char="•"/>
            </a:pPr>
            <a:r>
              <a:rPr lang="es-ES" sz="2400" dirty="0"/>
              <a:t>Análisis e integración de la información (resultados y discusión).</a:t>
            </a:r>
          </a:p>
          <a:p>
            <a:pPr algn="just"/>
            <a:endParaRPr lang="es-ES" sz="2400" dirty="0"/>
          </a:p>
          <a:p>
            <a:pPr marL="342900" indent="-342900" algn="just">
              <a:buFont typeface="Arial" panose="020B0604020202020204" pitchFamily="34" charset="0"/>
              <a:buChar char="•"/>
            </a:pPr>
            <a:r>
              <a:rPr lang="es-ES" sz="2400" dirty="0"/>
              <a:t>Conclusiones.</a:t>
            </a:r>
            <a:endParaRPr lang="es-PA" sz="2400"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Estructura</a:t>
            </a:r>
          </a:p>
        </p:txBody>
      </p:sp>
      <p:sp>
        <p:nvSpPr>
          <p:cNvPr id="9" name="CuadroTexto 8">
            <a:extLst>
              <a:ext uri="{FF2B5EF4-FFF2-40B4-BE49-F238E27FC236}">
                <a16:creationId xmlns:a16="http://schemas.microsoft.com/office/drawing/2014/main" id="{BE23EE6A-4A80-4354-9773-FA74092A8C22}"/>
              </a:ext>
            </a:extLst>
          </p:cNvPr>
          <p:cNvSpPr txBox="1"/>
          <p:nvPr/>
        </p:nvSpPr>
        <p:spPr>
          <a:xfrm>
            <a:off x="1216018" y="4559738"/>
            <a:ext cx="1629805" cy="461665"/>
          </a:xfrm>
          <a:prstGeom prst="rect">
            <a:avLst/>
          </a:prstGeom>
          <a:noFill/>
        </p:spPr>
        <p:txBody>
          <a:bodyPr wrap="square" rtlCol="0">
            <a:spAutoFit/>
          </a:bodyPr>
          <a:lstStyle/>
          <a:p>
            <a:pPr algn="just"/>
            <a:r>
              <a:rPr lang="en-US" sz="1200" dirty="0"/>
              <a:t>Photo by </a:t>
            </a:r>
            <a:r>
              <a:rPr lang="en-US" sz="1200" dirty="0">
                <a:hlinkClick r:id="rId3"/>
              </a:rPr>
              <a:t>Sean </a:t>
            </a:r>
            <a:r>
              <a:rPr lang="en-US" sz="1200" dirty="0" err="1">
                <a:hlinkClick r:id="rId3"/>
              </a:rPr>
              <a:t>Thoman</a:t>
            </a:r>
            <a:r>
              <a:rPr lang="en-US" sz="1200" dirty="0"/>
              <a:t> on </a:t>
            </a:r>
            <a:r>
              <a:rPr lang="en-US" sz="1200" dirty="0" err="1">
                <a:hlinkClick r:id="rId4"/>
              </a:rPr>
              <a:t>Unsplash</a:t>
            </a:r>
            <a:endParaRPr lang="es-PA" sz="1200" dirty="0"/>
          </a:p>
        </p:txBody>
      </p:sp>
      <p:pic>
        <p:nvPicPr>
          <p:cNvPr id="10" name="Picture 2">
            <a:extLst>
              <a:ext uri="{FF2B5EF4-FFF2-40B4-BE49-F238E27FC236}">
                <a16:creationId xmlns:a16="http://schemas.microsoft.com/office/drawing/2014/main" id="{4D1BCBFA-7287-4D03-A9E9-F29A9FAEC64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1497"/>
          <a:stretch/>
        </p:blipFill>
        <p:spPr bwMode="auto">
          <a:xfrm>
            <a:off x="948024" y="2219836"/>
            <a:ext cx="2366676" cy="2153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70906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051265" y="983164"/>
            <a:ext cx="10515600" cy="975995"/>
          </a:xfrm>
        </p:spPr>
        <p:txBody>
          <a:bodyPr>
            <a:normAutofit/>
          </a:bodyPr>
          <a:lstStyle/>
          <a:p>
            <a:r>
              <a:rPr lang="es-PA" b="1" dirty="0">
                <a:solidFill>
                  <a:schemeClr val="bg1"/>
                </a:solidFill>
              </a:rPr>
              <a:t>Consultas o dudas de los temas 2 y 3</a:t>
            </a:r>
          </a:p>
        </p:txBody>
      </p:sp>
    </p:spTree>
    <p:extLst>
      <p:ext uri="{BB962C8B-B14F-4D97-AF65-F5344CB8AC3E}">
        <p14:creationId xmlns:p14="http://schemas.microsoft.com/office/powerpoint/2010/main" val="39378527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4: </a:t>
            </a:r>
            <a:r>
              <a:rPr lang="es-ES" b="1" dirty="0">
                <a:solidFill>
                  <a:srgbClr val="33006F"/>
                </a:solidFill>
              </a:rPr>
              <a:t>Elementos principales en la composición y la redacción de un articulo científico</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5" name="CuadroTexto 4"/>
          <p:cNvSpPr txBox="1"/>
          <p:nvPr/>
        </p:nvSpPr>
        <p:spPr>
          <a:xfrm>
            <a:off x="3910613" y="2255214"/>
            <a:ext cx="7519387" cy="2677656"/>
          </a:xfrm>
          <a:prstGeom prst="rect">
            <a:avLst/>
          </a:prstGeom>
          <a:noFill/>
        </p:spPr>
        <p:txBody>
          <a:bodyPr wrap="square" rtlCol="0">
            <a:spAutoFit/>
          </a:bodyPr>
          <a:lstStyle/>
          <a:p>
            <a:pPr algn="just"/>
            <a:r>
              <a:rPr lang="es-ES" sz="2400" dirty="0"/>
              <a:t>Es necesario poner atención en la redacción a la construcción de párrafos que deben ser unidades de ideas y no de extensión. Se deben vincular párrafos para obtener una línea coherente de argumentos. También en la redacción se deben evitar descripciones poco concisas, exceso de retórica en la escritura, pero sobre todo el proclamar conclusiones no fundamentadas. </a:t>
            </a:r>
            <a:endParaRPr lang="es-PA" sz="2400" dirty="0"/>
          </a:p>
        </p:txBody>
      </p:sp>
      <p:pic>
        <p:nvPicPr>
          <p:cNvPr id="6" name="Imagen 5">
            <a:extLst>
              <a:ext uri="{FF2B5EF4-FFF2-40B4-BE49-F238E27FC236}">
                <a16:creationId xmlns:a16="http://schemas.microsoft.com/office/drawing/2014/main" id="{8CB7BABE-8AE7-4E4D-848A-A79F45AC5B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940" y="2052193"/>
            <a:ext cx="2398249" cy="2753614"/>
          </a:xfrm>
          <a:prstGeom prst="rect">
            <a:avLst/>
          </a:prstGeom>
        </p:spPr>
      </p:pic>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Concepto</a:t>
            </a:r>
          </a:p>
        </p:txBody>
      </p:sp>
      <p:sp>
        <p:nvSpPr>
          <p:cNvPr id="8" name="CuadroTexto 7">
            <a:extLst>
              <a:ext uri="{FF2B5EF4-FFF2-40B4-BE49-F238E27FC236}">
                <a16:creationId xmlns:a16="http://schemas.microsoft.com/office/drawing/2014/main" id="{076888D4-2114-45E8-B706-FD9F1E010613}"/>
              </a:ext>
            </a:extLst>
          </p:cNvPr>
          <p:cNvSpPr txBox="1"/>
          <p:nvPr/>
        </p:nvSpPr>
        <p:spPr>
          <a:xfrm>
            <a:off x="1077884" y="4947629"/>
            <a:ext cx="2641860" cy="276999"/>
          </a:xfrm>
          <a:prstGeom prst="rect">
            <a:avLst/>
          </a:prstGeom>
          <a:noFill/>
        </p:spPr>
        <p:txBody>
          <a:bodyPr wrap="square" rtlCol="0">
            <a:spAutoFit/>
          </a:bodyPr>
          <a:lstStyle/>
          <a:p>
            <a:pPr algn="just"/>
            <a:r>
              <a:rPr lang="en-US" sz="1200" dirty="0"/>
              <a:t>Photo by </a:t>
            </a:r>
            <a:r>
              <a:rPr lang="en-US" sz="1200" dirty="0">
                <a:hlinkClick r:id="rId4"/>
              </a:rPr>
              <a:t>Hannah Olinger</a:t>
            </a:r>
            <a:r>
              <a:rPr lang="en-US" sz="1200" dirty="0"/>
              <a:t> on </a:t>
            </a:r>
            <a:r>
              <a:rPr lang="en-US" sz="1200" dirty="0" err="1">
                <a:hlinkClick r:id="rId5"/>
              </a:rPr>
              <a:t>Unsplash</a:t>
            </a:r>
            <a:endParaRPr lang="es-PA" sz="1200" dirty="0"/>
          </a:p>
        </p:txBody>
      </p:sp>
    </p:spTree>
    <p:extLst>
      <p:ext uri="{BB962C8B-B14F-4D97-AF65-F5344CB8AC3E}">
        <p14:creationId xmlns:p14="http://schemas.microsoft.com/office/powerpoint/2010/main" val="22824964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4: </a:t>
            </a:r>
            <a:r>
              <a:rPr lang="es-ES" b="1" dirty="0">
                <a:solidFill>
                  <a:srgbClr val="33006F"/>
                </a:solidFill>
              </a:rPr>
              <a:t>Elementos principales en la composición y la redacción de un articulo científico</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pic>
        <p:nvPicPr>
          <p:cNvPr id="6" name="Imagen 5">
            <a:extLst>
              <a:ext uri="{FF2B5EF4-FFF2-40B4-BE49-F238E27FC236}">
                <a16:creationId xmlns:a16="http://schemas.microsoft.com/office/drawing/2014/main" id="{8CB7BABE-8AE7-4E4D-848A-A79F45AC5B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940" y="2052193"/>
            <a:ext cx="2398249" cy="2753614"/>
          </a:xfrm>
          <a:prstGeom prst="rect">
            <a:avLst/>
          </a:prstGeom>
        </p:spPr>
      </p:pic>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Concepto</a:t>
            </a:r>
          </a:p>
        </p:txBody>
      </p:sp>
      <p:sp>
        <p:nvSpPr>
          <p:cNvPr id="8" name="CuadroTexto 7">
            <a:extLst>
              <a:ext uri="{FF2B5EF4-FFF2-40B4-BE49-F238E27FC236}">
                <a16:creationId xmlns:a16="http://schemas.microsoft.com/office/drawing/2014/main" id="{076888D4-2114-45E8-B706-FD9F1E010613}"/>
              </a:ext>
            </a:extLst>
          </p:cNvPr>
          <p:cNvSpPr txBox="1"/>
          <p:nvPr/>
        </p:nvSpPr>
        <p:spPr>
          <a:xfrm>
            <a:off x="1077884" y="4947629"/>
            <a:ext cx="2641860" cy="276999"/>
          </a:xfrm>
          <a:prstGeom prst="rect">
            <a:avLst/>
          </a:prstGeom>
          <a:noFill/>
        </p:spPr>
        <p:txBody>
          <a:bodyPr wrap="square" rtlCol="0">
            <a:spAutoFit/>
          </a:bodyPr>
          <a:lstStyle/>
          <a:p>
            <a:pPr algn="just"/>
            <a:r>
              <a:rPr lang="en-US" sz="1200" dirty="0"/>
              <a:t>Photo by </a:t>
            </a:r>
            <a:r>
              <a:rPr lang="en-US" sz="1200" dirty="0">
                <a:hlinkClick r:id="rId4"/>
              </a:rPr>
              <a:t>Hannah Olinger</a:t>
            </a:r>
            <a:r>
              <a:rPr lang="en-US" sz="1200" dirty="0"/>
              <a:t> on </a:t>
            </a:r>
            <a:r>
              <a:rPr lang="en-US" sz="1200" dirty="0" err="1">
                <a:hlinkClick r:id="rId5"/>
              </a:rPr>
              <a:t>Unsplash</a:t>
            </a:r>
            <a:endParaRPr lang="es-PA" sz="1200" dirty="0"/>
          </a:p>
        </p:txBody>
      </p:sp>
      <p:pic>
        <p:nvPicPr>
          <p:cNvPr id="9" name="Imagen 8">
            <a:extLst>
              <a:ext uri="{FF2B5EF4-FFF2-40B4-BE49-F238E27FC236}">
                <a16:creationId xmlns:a16="http://schemas.microsoft.com/office/drawing/2014/main" id="{BDC7611F-ECBA-4291-A449-1F4C23CF23FA}"/>
              </a:ext>
            </a:extLst>
          </p:cNvPr>
          <p:cNvPicPr>
            <a:picLocks noChangeAspect="1"/>
          </p:cNvPicPr>
          <p:nvPr/>
        </p:nvPicPr>
        <p:blipFill rotWithShape="1">
          <a:blip r:embed="rId6"/>
          <a:srcRect l="15510" t="22912" r="14660" b="9385"/>
          <a:stretch/>
        </p:blipFill>
        <p:spPr>
          <a:xfrm>
            <a:off x="4251677" y="1786658"/>
            <a:ext cx="6862439" cy="3742498"/>
          </a:xfrm>
          <a:prstGeom prst="rect">
            <a:avLst/>
          </a:prstGeom>
        </p:spPr>
      </p:pic>
    </p:spTree>
    <p:extLst>
      <p:ext uri="{BB962C8B-B14F-4D97-AF65-F5344CB8AC3E}">
        <p14:creationId xmlns:p14="http://schemas.microsoft.com/office/powerpoint/2010/main" val="4345865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4: </a:t>
            </a:r>
            <a:r>
              <a:rPr lang="es-ES" b="1" dirty="0">
                <a:solidFill>
                  <a:srgbClr val="33006F"/>
                </a:solidFill>
              </a:rPr>
              <a:t>Elementos principales en la composición y la redacción de un articulo científico</a:t>
            </a:r>
            <a:endParaRPr lang="es-PA" b="1" dirty="0">
              <a:solidFill>
                <a:srgbClr val="33006F"/>
              </a:solidFill>
            </a:endParaRPr>
          </a:p>
        </p:txBody>
      </p:sp>
      <p:sp>
        <p:nvSpPr>
          <p:cNvPr id="6"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S" dirty="0"/>
              <a:t>Estilo y lenguaje</a:t>
            </a:r>
          </a:p>
          <a:p>
            <a:pPr algn="just"/>
            <a:endParaRPr lang="es-ES" dirty="0"/>
          </a:p>
        </p:txBody>
      </p:sp>
      <p:pic>
        <p:nvPicPr>
          <p:cNvPr id="4" name="Imagen 3">
            <a:extLst>
              <a:ext uri="{FF2B5EF4-FFF2-40B4-BE49-F238E27FC236}">
                <a16:creationId xmlns:a16="http://schemas.microsoft.com/office/drawing/2014/main" id="{D8028046-E844-4271-B5BD-3017A3614171}"/>
              </a:ext>
            </a:extLst>
          </p:cNvPr>
          <p:cNvPicPr>
            <a:picLocks noChangeAspect="1"/>
          </p:cNvPicPr>
          <p:nvPr/>
        </p:nvPicPr>
        <p:blipFill rotWithShape="1">
          <a:blip r:embed="rId3"/>
          <a:srcRect l="15801" t="32273" r="17937" b="10679"/>
          <a:stretch/>
        </p:blipFill>
        <p:spPr>
          <a:xfrm>
            <a:off x="838200" y="2113230"/>
            <a:ext cx="5876636" cy="2845909"/>
          </a:xfrm>
          <a:prstGeom prst="rect">
            <a:avLst/>
          </a:prstGeom>
        </p:spPr>
      </p:pic>
      <p:sp>
        <p:nvSpPr>
          <p:cNvPr id="9" name="Rectangle 3">
            <a:extLst>
              <a:ext uri="{FF2B5EF4-FFF2-40B4-BE49-F238E27FC236}">
                <a16:creationId xmlns:a16="http://schemas.microsoft.com/office/drawing/2014/main" id="{30EEEFD7-9886-4E00-9903-5317A1C74B8B}"/>
              </a:ext>
            </a:extLst>
          </p:cNvPr>
          <p:cNvSpPr txBox="1">
            <a:spLocks noChangeArrowheads="1"/>
          </p:cNvSpPr>
          <p:nvPr/>
        </p:nvSpPr>
        <p:spPr>
          <a:xfrm>
            <a:off x="7054788" y="1811146"/>
            <a:ext cx="4486183" cy="3946294"/>
          </a:xfrm>
          <a:prstGeom prst="rect">
            <a:avLst/>
          </a:prstGeom>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609600">
              <a:buFont typeface="Arial" panose="020B0604020202020204" pitchFamily="34" charset="0"/>
              <a:buNone/>
              <a:defRPr/>
            </a:pPr>
            <a:r>
              <a:rPr lang="es-ES" altLang="en-US" sz="1800" dirty="0"/>
              <a:t>Incorrecto: "Esto demuestra </a:t>
            </a:r>
            <a:r>
              <a:rPr lang="es-ES" altLang="en-US" sz="1800" dirty="0">
                <a:solidFill>
                  <a:srgbClr val="FF0000"/>
                </a:solidFill>
              </a:rPr>
              <a:t>definitivamente</a:t>
            </a:r>
            <a:r>
              <a:rPr lang="es-ES" altLang="en-US" sz="1800" dirty="0"/>
              <a:t> que el consumo de drogas en adolescentes fue mayor en David, Panamá".</a:t>
            </a:r>
          </a:p>
          <a:p>
            <a:pPr marL="0" indent="-609600">
              <a:buFont typeface="Arial" panose="020B0604020202020204" pitchFamily="34" charset="0"/>
              <a:buNone/>
              <a:defRPr/>
            </a:pPr>
            <a:endParaRPr lang="es-ES" altLang="en-US" sz="1800" dirty="0"/>
          </a:p>
          <a:p>
            <a:pPr marL="0" indent="-609600">
              <a:buFont typeface="Arial" panose="020B0604020202020204" pitchFamily="34" charset="0"/>
              <a:buNone/>
              <a:defRPr/>
            </a:pPr>
            <a:r>
              <a:rPr lang="es-ES" altLang="en-US" sz="1800" dirty="0"/>
              <a:t>Incorrecto: "</a:t>
            </a:r>
            <a:r>
              <a:rPr lang="es-ES" altLang="en-US" sz="1800" dirty="0">
                <a:solidFill>
                  <a:srgbClr val="FF0000"/>
                </a:solidFill>
              </a:rPr>
              <a:t>Bueno, puede ser </a:t>
            </a:r>
            <a:r>
              <a:rPr lang="es-ES" altLang="en-US" sz="1800" dirty="0"/>
              <a:t>que el consumo de drogas en adolescentes es mayor en David, Panamá, pero uno nunca puede estar seguro".</a:t>
            </a:r>
          </a:p>
          <a:p>
            <a:pPr marL="0" indent="-609600">
              <a:buFont typeface="Arial" panose="020B0604020202020204" pitchFamily="34" charset="0"/>
              <a:buNone/>
              <a:defRPr/>
            </a:pPr>
            <a:endParaRPr lang="es-ES" altLang="en-US" sz="1800" dirty="0"/>
          </a:p>
          <a:p>
            <a:pPr marL="0" indent="-609600">
              <a:buFont typeface="Arial" panose="020B0604020202020204" pitchFamily="34" charset="0"/>
              <a:buNone/>
              <a:defRPr/>
            </a:pPr>
            <a:r>
              <a:rPr lang="es-ES" altLang="en-US" sz="1800" dirty="0"/>
              <a:t>Correcto: "Esto sugiere que el consumo de drogas en adolescentes es mayor en David, Panamá".</a:t>
            </a:r>
            <a:endParaRPr lang="en-US" altLang="en-US" sz="1800" dirty="0"/>
          </a:p>
        </p:txBody>
      </p:sp>
    </p:spTree>
    <p:extLst>
      <p:ext uri="{BB962C8B-B14F-4D97-AF65-F5344CB8AC3E}">
        <p14:creationId xmlns:p14="http://schemas.microsoft.com/office/powerpoint/2010/main" val="47155129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4: </a:t>
            </a:r>
            <a:r>
              <a:rPr lang="es-ES" b="1" dirty="0">
                <a:solidFill>
                  <a:srgbClr val="33006F"/>
                </a:solidFill>
              </a:rPr>
              <a:t>Elementos principales en la composición y la redacción de un articulo científico</a:t>
            </a:r>
            <a:endParaRPr lang="es-PA" b="1" dirty="0">
              <a:solidFill>
                <a:srgbClr val="33006F"/>
              </a:solidFill>
            </a:endParaRPr>
          </a:p>
        </p:txBody>
      </p:sp>
      <p:sp>
        <p:nvSpPr>
          <p:cNvPr id="6"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S" dirty="0"/>
              <a:t>Estilo y lenguaje</a:t>
            </a:r>
          </a:p>
          <a:p>
            <a:pPr algn="just"/>
            <a:endParaRPr lang="es-ES" dirty="0"/>
          </a:p>
        </p:txBody>
      </p:sp>
      <p:sp>
        <p:nvSpPr>
          <p:cNvPr id="9" name="Rectangle 3">
            <a:extLst>
              <a:ext uri="{FF2B5EF4-FFF2-40B4-BE49-F238E27FC236}">
                <a16:creationId xmlns:a16="http://schemas.microsoft.com/office/drawing/2014/main" id="{30EEEFD7-9886-4E00-9903-5317A1C74B8B}"/>
              </a:ext>
            </a:extLst>
          </p:cNvPr>
          <p:cNvSpPr txBox="1">
            <a:spLocks noChangeArrowheads="1"/>
          </p:cNvSpPr>
          <p:nvPr/>
        </p:nvSpPr>
        <p:spPr>
          <a:xfrm>
            <a:off x="7054788" y="2583333"/>
            <a:ext cx="4486183" cy="2015130"/>
          </a:xfrm>
          <a:prstGeom prst="rect">
            <a:avLst/>
          </a:prstGeom>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609600">
              <a:buNone/>
              <a:defRPr/>
            </a:pPr>
            <a:r>
              <a:rPr lang="es-ES" altLang="en-US" sz="1800" dirty="0"/>
              <a:t>Incorrecto: "Se </a:t>
            </a:r>
            <a:r>
              <a:rPr lang="es-ES" altLang="en-US" sz="1800" dirty="0">
                <a:solidFill>
                  <a:srgbClr val="FF0000"/>
                </a:solidFill>
              </a:rPr>
              <a:t>muestra claramente </a:t>
            </a:r>
            <a:r>
              <a:rPr lang="es-ES" altLang="en-US" sz="1800" dirty="0"/>
              <a:t>en la Tabla 1 que la </a:t>
            </a:r>
            <a:r>
              <a:rPr lang="es-ES" altLang="en-US" sz="1800" dirty="0" err="1"/>
              <a:t>nocilina</a:t>
            </a:r>
            <a:r>
              <a:rPr lang="es-ES" altLang="en-US" sz="1800" dirty="0"/>
              <a:t> inhibe el crecimiento de N. </a:t>
            </a:r>
            <a:r>
              <a:rPr lang="es-ES" altLang="en-US" sz="1800" dirty="0" err="1"/>
              <a:t>gonorrhoeae</a:t>
            </a:r>
            <a:r>
              <a:rPr lang="es-ES" altLang="en-US" sz="1800" dirty="0"/>
              <a:t>".</a:t>
            </a:r>
          </a:p>
          <a:p>
            <a:pPr marL="0" indent="-609600">
              <a:buNone/>
              <a:defRPr/>
            </a:pPr>
            <a:endParaRPr lang="es-ES" altLang="en-US" sz="1800" dirty="0"/>
          </a:p>
          <a:p>
            <a:pPr marL="0" indent="-609600">
              <a:buNone/>
              <a:defRPr/>
            </a:pPr>
            <a:r>
              <a:rPr lang="es-ES" altLang="en-US" sz="1800" dirty="0"/>
              <a:t>Correcto: "</a:t>
            </a:r>
            <a:r>
              <a:rPr lang="es-ES" altLang="en-US" sz="1800" dirty="0" err="1"/>
              <a:t>Nocillin</a:t>
            </a:r>
            <a:r>
              <a:rPr lang="es-ES" altLang="en-US" sz="1800" dirty="0"/>
              <a:t> inhibió el crecimiento de N. </a:t>
            </a:r>
            <a:r>
              <a:rPr lang="es-ES" altLang="en-US" sz="1800" dirty="0" err="1"/>
              <a:t>gonorrhoeae</a:t>
            </a:r>
            <a:r>
              <a:rPr lang="es-ES" altLang="en-US" sz="1800" dirty="0"/>
              <a:t> (Tabla 1)."</a:t>
            </a:r>
          </a:p>
        </p:txBody>
      </p:sp>
      <p:pic>
        <p:nvPicPr>
          <p:cNvPr id="3" name="Imagen 2">
            <a:extLst>
              <a:ext uri="{FF2B5EF4-FFF2-40B4-BE49-F238E27FC236}">
                <a16:creationId xmlns:a16="http://schemas.microsoft.com/office/drawing/2014/main" id="{C677D734-1F5F-4E42-BBBC-94A92F7013F4}"/>
              </a:ext>
            </a:extLst>
          </p:cNvPr>
          <p:cNvPicPr>
            <a:picLocks noChangeAspect="1"/>
          </p:cNvPicPr>
          <p:nvPr/>
        </p:nvPicPr>
        <p:blipFill rotWithShape="1">
          <a:blip r:embed="rId3"/>
          <a:srcRect l="19951" t="40000" r="19538" b="12363"/>
          <a:stretch/>
        </p:blipFill>
        <p:spPr>
          <a:xfrm>
            <a:off x="651029" y="2304839"/>
            <a:ext cx="5808235" cy="2572119"/>
          </a:xfrm>
          <a:prstGeom prst="rect">
            <a:avLst/>
          </a:prstGeom>
        </p:spPr>
      </p:pic>
    </p:spTree>
    <p:extLst>
      <p:ext uri="{BB962C8B-B14F-4D97-AF65-F5344CB8AC3E}">
        <p14:creationId xmlns:p14="http://schemas.microsoft.com/office/powerpoint/2010/main" val="157418570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4: </a:t>
            </a:r>
            <a:r>
              <a:rPr lang="es-ES" b="1" dirty="0">
                <a:solidFill>
                  <a:srgbClr val="33006F"/>
                </a:solidFill>
              </a:rPr>
              <a:t>Elementos principales en la composición y la redacción de un articulo científico</a:t>
            </a:r>
            <a:endParaRPr lang="es-PA" b="1" dirty="0">
              <a:solidFill>
                <a:srgbClr val="33006F"/>
              </a:solidFill>
            </a:endParaRPr>
          </a:p>
        </p:txBody>
      </p:sp>
      <p:sp>
        <p:nvSpPr>
          <p:cNvPr id="6"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S" dirty="0"/>
              <a:t>Estilo y lenguaje</a:t>
            </a:r>
          </a:p>
          <a:p>
            <a:pPr algn="just"/>
            <a:endParaRPr lang="es-ES" dirty="0"/>
          </a:p>
        </p:txBody>
      </p:sp>
      <p:sp>
        <p:nvSpPr>
          <p:cNvPr id="9" name="Rectangle 3">
            <a:extLst>
              <a:ext uri="{FF2B5EF4-FFF2-40B4-BE49-F238E27FC236}">
                <a16:creationId xmlns:a16="http://schemas.microsoft.com/office/drawing/2014/main" id="{30EEEFD7-9886-4E00-9903-5317A1C74B8B}"/>
              </a:ext>
            </a:extLst>
          </p:cNvPr>
          <p:cNvSpPr txBox="1">
            <a:spLocks noChangeArrowheads="1"/>
          </p:cNvSpPr>
          <p:nvPr/>
        </p:nvSpPr>
        <p:spPr>
          <a:xfrm>
            <a:off x="7093259" y="2201593"/>
            <a:ext cx="4705165" cy="2015130"/>
          </a:xfrm>
          <a:prstGeom prst="rect">
            <a:avLst/>
          </a:prstGeom>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609600">
              <a:buNone/>
              <a:defRPr/>
            </a:pPr>
            <a:r>
              <a:rPr lang="es-ES" altLang="en-US" sz="1800" dirty="0"/>
              <a:t>Ejemplo 1: En este estudio, se caracterizan M. tuberculosis genotipos en Delhi utilizando secuenciación de ADN. </a:t>
            </a:r>
          </a:p>
          <a:p>
            <a:pPr marL="0" indent="-609600">
              <a:buNone/>
              <a:defRPr/>
            </a:pPr>
            <a:endParaRPr lang="es-ES" altLang="en-US" sz="1800" dirty="0"/>
          </a:p>
          <a:p>
            <a:pPr marL="0" indent="-609600">
              <a:buNone/>
              <a:defRPr/>
            </a:pPr>
            <a:r>
              <a:rPr lang="es-ES" altLang="en-US" sz="1800" dirty="0"/>
              <a:t>Ejemplo 2: En este estudio, mostramos que c-</a:t>
            </a:r>
            <a:r>
              <a:rPr lang="es-ES" altLang="en-US" sz="1800" dirty="0" err="1"/>
              <a:t>Src</a:t>
            </a:r>
            <a:r>
              <a:rPr lang="es-ES" altLang="en-US" sz="1800" dirty="0"/>
              <a:t> es necesario para la expresión génica antiviral por IRF-3 y que la interacción entre c-</a:t>
            </a:r>
            <a:r>
              <a:rPr lang="es-ES" altLang="en-US" sz="1800" dirty="0" err="1"/>
              <a:t>Src</a:t>
            </a:r>
            <a:r>
              <a:rPr lang="es-ES" altLang="en-US" sz="1800" dirty="0"/>
              <a:t> y TLR3 se encuentra en los endosomas. Estos resultados revelan características novedosas acerca de la vía de señalización TLR3 </a:t>
            </a:r>
          </a:p>
          <a:p>
            <a:pPr marL="0" indent="-609600">
              <a:buNone/>
              <a:defRPr/>
            </a:pPr>
            <a:endParaRPr lang="es-ES" altLang="en-US" sz="1800" dirty="0"/>
          </a:p>
        </p:txBody>
      </p:sp>
      <p:pic>
        <p:nvPicPr>
          <p:cNvPr id="4" name="Imagen 3">
            <a:extLst>
              <a:ext uri="{FF2B5EF4-FFF2-40B4-BE49-F238E27FC236}">
                <a16:creationId xmlns:a16="http://schemas.microsoft.com/office/drawing/2014/main" id="{C7F01511-5212-4CD5-BBFE-B172CE5B4DD5}"/>
              </a:ext>
            </a:extLst>
          </p:cNvPr>
          <p:cNvPicPr>
            <a:picLocks noChangeAspect="1"/>
          </p:cNvPicPr>
          <p:nvPr/>
        </p:nvPicPr>
        <p:blipFill rotWithShape="1">
          <a:blip r:embed="rId3"/>
          <a:srcRect l="20024" t="31716" r="21286" b="9384"/>
          <a:stretch/>
        </p:blipFill>
        <p:spPr>
          <a:xfrm>
            <a:off x="838200" y="2086251"/>
            <a:ext cx="5770487" cy="3257533"/>
          </a:xfrm>
          <a:prstGeom prst="rect">
            <a:avLst/>
          </a:prstGeom>
        </p:spPr>
      </p:pic>
    </p:spTree>
    <p:extLst>
      <p:ext uri="{BB962C8B-B14F-4D97-AF65-F5344CB8AC3E}">
        <p14:creationId xmlns:p14="http://schemas.microsoft.com/office/powerpoint/2010/main" val="338965106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4: </a:t>
            </a:r>
            <a:r>
              <a:rPr lang="es-ES" b="1" dirty="0">
                <a:solidFill>
                  <a:srgbClr val="33006F"/>
                </a:solidFill>
              </a:rPr>
              <a:t>Elementos principales en la composición y la redacción de un articulo científico</a:t>
            </a:r>
            <a:endParaRPr lang="es-PA" b="1" dirty="0">
              <a:solidFill>
                <a:srgbClr val="33006F"/>
              </a:solidFill>
            </a:endParaRPr>
          </a:p>
        </p:txBody>
      </p:sp>
      <p:sp>
        <p:nvSpPr>
          <p:cNvPr id="6"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S" dirty="0"/>
              <a:t>Estilo y lenguaje</a:t>
            </a:r>
          </a:p>
          <a:p>
            <a:pPr algn="just"/>
            <a:endParaRPr lang="es-ES" dirty="0"/>
          </a:p>
        </p:txBody>
      </p:sp>
      <p:pic>
        <p:nvPicPr>
          <p:cNvPr id="3" name="Imagen 2">
            <a:extLst>
              <a:ext uri="{FF2B5EF4-FFF2-40B4-BE49-F238E27FC236}">
                <a16:creationId xmlns:a16="http://schemas.microsoft.com/office/drawing/2014/main" id="{AD613F16-E401-43C7-BDB9-5810591061BC}"/>
              </a:ext>
            </a:extLst>
          </p:cNvPr>
          <p:cNvPicPr>
            <a:picLocks noChangeAspect="1"/>
          </p:cNvPicPr>
          <p:nvPr/>
        </p:nvPicPr>
        <p:blipFill rotWithShape="1">
          <a:blip r:embed="rId3"/>
          <a:srcRect l="44604" t="34253" r="18374" b="26001"/>
          <a:stretch/>
        </p:blipFill>
        <p:spPr>
          <a:xfrm>
            <a:off x="1145219" y="1899822"/>
            <a:ext cx="6248022" cy="3773009"/>
          </a:xfrm>
          <a:prstGeom prst="rect">
            <a:avLst/>
          </a:prstGeom>
        </p:spPr>
      </p:pic>
      <p:sp>
        <p:nvSpPr>
          <p:cNvPr id="7" name="Rectangle 3">
            <a:extLst>
              <a:ext uri="{FF2B5EF4-FFF2-40B4-BE49-F238E27FC236}">
                <a16:creationId xmlns:a16="http://schemas.microsoft.com/office/drawing/2014/main" id="{6B55D499-55E9-41DD-B72F-2027DC4D2B40}"/>
              </a:ext>
            </a:extLst>
          </p:cNvPr>
          <p:cNvSpPr txBox="1">
            <a:spLocks noChangeArrowheads="1"/>
          </p:cNvSpPr>
          <p:nvPr/>
        </p:nvSpPr>
        <p:spPr>
          <a:xfrm>
            <a:off x="7628878" y="3143991"/>
            <a:ext cx="4705165" cy="2015130"/>
          </a:xfrm>
          <a:prstGeom prst="rect">
            <a:avLst/>
          </a:prstGeom>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609600">
              <a:buNone/>
              <a:defRPr/>
            </a:pPr>
            <a:r>
              <a:rPr lang="es-ES" altLang="en-US" sz="1800" dirty="0"/>
              <a:t>Un pronombre generalmente reemplaza a un sustantivo, pero a veces reemplaza una frase, una oración o incluso un párrafo completo.</a:t>
            </a:r>
          </a:p>
        </p:txBody>
      </p:sp>
    </p:spTree>
    <p:extLst>
      <p:ext uri="{BB962C8B-B14F-4D97-AF65-F5344CB8AC3E}">
        <p14:creationId xmlns:p14="http://schemas.microsoft.com/office/powerpoint/2010/main" val="3959980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a:bodyPr>
          <a:lstStyle/>
          <a:p>
            <a:r>
              <a:rPr lang="es-PA" b="1" dirty="0">
                <a:solidFill>
                  <a:srgbClr val="33006F"/>
                </a:solidFill>
              </a:rPr>
              <a:t>Tema 1: Introducción</a:t>
            </a:r>
          </a:p>
        </p:txBody>
      </p:sp>
      <p:sp>
        <p:nvSpPr>
          <p:cNvPr id="6"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PA" dirty="0"/>
              <a:t> </a:t>
            </a:r>
            <a:r>
              <a:rPr lang="es-ES" dirty="0"/>
              <a:t>El camino a la publicación: Investigación Científica (Paradigma)  </a:t>
            </a:r>
            <a:endParaRPr lang="es-PA" dirty="0"/>
          </a:p>
          <a:p>
            <a:pPr lvl="0" algn="just"/>
            <a:endParaRPr lang="es-PA" dirty="0"/>
          </a:p>
        </p:txBody>
      </p:sp>
      <p:sp>
        <p:nvSpPr>
          <p:cNvPr id="8" name="CuadroTexto 7"/>
          <p:cNvSpPr txBox="1"/>
          <p:nvPr/>
        </p:nvSpPr>
        <p:spPr>
          <a:xfrm>
            <a:off x="6096000" y="2330916"/>
            <a:ext cx="5640958" cy="3016210"/>
          </a:xfrm>
          <a:prstGeom prst="rect">
            <a:avLst/>
          </a:prstGeom>
          <a:noFill/>
        </p:spPr>
        <p:txBody>
          <a:bodyPr wrap="square" rtlCol="0">
            <a:spAutoFit/>
          </a:bodyPr>
          <a:lstStyle/>
          <a:p>
            <a:pPr algn="just"/>
            <a:r>
              <a:rPr lang="es-ES" sz="2400" dirty="0"/>
              <a:t>“Cuando  el  investigador  se  encuentra  en  la etapa  inicial  de  la  formulación  de  un  proyecto  de investigación es indispensable el conocer y posicionarse en  un  determinado  </a:t>
            </a:r>
            <a:r>
              <a:rPr lang="es-ES" sz="2400" b="1" dirty="0"/>
              <a:t>paradigma</a:t>
            </a:r>
            <a:r>
              <a:rPr lang="es-ES" sz="2400" dirty="0"/>
              <a:t>  que  guíe  el  proceso investigativo.”</a:t>
            </a:r>
          </a:p>
          <a:p>
            <a:pPr algn="just"/>
            <a:endParaRPr lang="es-ES" dirty="0"/>
          </a:p>
          <a:p>
            <a:pPr algn="just"/>
            <a:r>
              <a:rPr lang="es-ES" sz="1200" dirty="0"/>
              <a:t>C. A. Ramos, “INVESTIGACIÓN CIENTÍFICA </a:t>
            </a:r>
            <a:r>
              <a:rPr lang="es-ES" sz="1200" dirty="0" err="1"/>
              <a:t>Scientific</a:t>
            </a:r>
            <a:r>
              <a:rPr lang="es-ES" sz="1200" dirty="0"/>
              <a:t> </a:t>
            </a:r>
            <a:r>
              <a:rPr lang="es-ES" sz="1200" dirty="0" err="1"/>
              <a:t>research</a:t>
            </a:r>
            <a:r>
              <a:rPr lang="es-ES" sz="1200" dirty="0"/>
              <a:t> </a:t>
            </a:r>
            <a:r>
              <a:rPr lang="es-ES" sz="1200" dirty="0" err="1"/>
              <a:t>paradigms</a:t>
            </a:r>
            <a:r>
              <a:rPr lang="es-ES" sz="1200" dirty="0"/>
              <a:t>,” vol. 23, no. 1, pp. 9–17.</a:t>
            </a:r>
            <a:endParaRPr lang="es-PA" sz="1200" dirty="0"/>
          </a:p>
        </p:txBody>
      </p:sp>
      <p:pic>
        <p:nvPicPr>
          <p:cNvPr id="4" name="Imagen 3">
            <a:extLst>
              <a:ext uri="{FF2B5EF4-FFF2-40B4-BE49-F238E27FC236}">
                <a16:creationId xmlns:a16="http://schemas.microsoft.com/office/drawing/2014/main" id="{5FD9A0AE-5403-49F5-8768-2EE81B0E2B8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320" t="9220" r="10455" b="10679"/>
          <a:stretch/>
        </p:blipFill>
        <p:spPr>
          <a:xfrm>
            <a:off x="390617" y="2105861"/>
            <a:ext cx="4660777" cy="3466321"/>
          </a:xfrm>
          <a:prstGeom prst="rect">
            <a:avLst/>
          </a:prstGeom>
        </p:spPr>
      </p:pic>
    </p:spTree>
    <p:extLst>
      <p:ext uri="{BB962C8B-B14F-4D97-AF65-F5344CB8AC3E}">
        <p14:creationId xmlns:p14="http://schemas.microsoft.com/office/powerpoint/2010/main" val="282863470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4: </a:t>
            </a:r>
            <a:r>
              <a:rPr lang="es-ES" b="1" dirty="0">
                <a:solidFill>
                  <a:srgbClr val="33006F"/>
                </a:solidFill>
              </a:rPr>
              <a:t>Elementos principales en la composición y la redacción de un articulo científico</a:t>
            </a:r>
            <a:endParaRPr lang="es-PA" b="1" dirty="0">
              <a:solidFill>
                <a:srgbClr val="33006F"/>
              </a:solidFill>
            </a:endParaRPr>
          </a:p>
        </p:txBody>
      </p:sp>
      <p:sp>
        <p:nvSpPr>
          <p:cNvPr id="6"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S" dirty="0"/>
              <a:t>Estilo y lenguaje</a:t>
            </a:r>
          </a:p>
          <a:p>
            <a:pPr algn="just"/>
            <a:endParaRPr lang="es-ES" dirty="0"/>
          </a:p>
        </p:txBody>
      </p:sp>
      <p:sp>
        <p:nvSpPr>
          <p:cNvPr id="9" name="Rectangle 3">
            <a:extLst>
              <a:ext uri="{FF2B5EF4-FFF2-40B4-BE49-F238E27FC236}">
                <a16:creationId xmlns:a16="http://schemas.microsoft.com/office/drawing/2014/main" id="{30EEEFD7-9886-4E00-9903-5317A1C74B8B}"/>
              </a:ext>
            </a:extLst>
          </p:cNvPr>
          <p:cNvSpPr txBox="1">
            <a:spLocks noChangeArrowheads="1"/>
          </p:cNvSpPr>
          <p:nvPr/>
        </p:nvSpPr>
        <p:spPr>
          <a:xfrm>
            <a:off x="7093259" y="1802098"/>
            <a:ext cx="4705165" cy="2015130"/>
          </a:xfrm>
          <a:prstGeom prst="rect">
            <a:avLst/>
          </a:prstGeom>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609600">
              <a:defRPr/>
            </a:pPr>
            <a:r>
              <a:rPr lang="es-ES" altLang="en-US" sz="1800" dirty="0"/>
              <a:t> Es conveniente consultar el diccionario para utilizar correctamente cada término.</a:t>
            </a:r>
          </a:p>
          <a:p>
            <a:pPr marL="0" indent="-609600">
              <a:defRPr/>
            </a:pPr>
            <a:endParaRPr lang="es-ES" altLang="en-US" sz="1800" dirty="0"/>
          </a:p>
          <a:p>
            <a:pPr marL="0" indent="-609600">
              <a:defRPr/>
            </a:pPr>
            <a:r>
              <a:rPr lang="es-ES" altLang="en-US" sz="1800" dirty="0"/>
              <a:t> Es recomendable no abusar del alargamiento de palabras. Por ejemplo normativa, en vez de norma; totalidad, en reemplazo de todo; ejercer influencia, en vez de influir; </a:t>
            </a:r>
            <a:r>
              <a:rPr lang="es-ES" altLang="en-US" sz="1800" dirty="0" err="1">
                <a:solidFill>
                  <a:srgbClr val="FF0000"/>
                </a:solidFill>
              </a:rPr>
              <a:t>recepcionar</a:t>
            </a:r>
            <a:r>
              <a:rPr lang="es-ES" altLang="en-US" sz="1800" dirty="0"/>
              <a:t> en vez de recibir, etc.</a:t>
            </a:r>
          </a:p>
          <a:p>
            <a:pPr marL="0" indent="-609600">
              <a:defRPr/>
            </a:pPr>
            <a:endParaRPr lang="es-ES" altLang="en-US" sz="1800" dirty="0"/>
          </a:p>
          <a:p>
            <a:pPr marL="0" indent="-609600">
              <a:defRPr/>
            </a:pPr>
            <a:r>
              <a:rPr lang="es-ES" altLang="en-US" sz="1800" dirty="0"/>
              <a:t>No componer oraciones con más de 30 palabras entre punto y punto</a:t>
            </a:r>
          </a:p>
          <a:p>
            <a:pPr marL="0" indent="-609600">
              <a:buNone/>
              <a:defRPr/>
            </a:pPr>
            <a:endParaRPr lang="es-ES" altLang="en-US" sz="1800" dirty="0"/>
          </a:p>
        </p:txBody>
      </p:sp>
      <p:pic>
        <p:nvPicPr>
          <p:cNvPr id="3" name="Imagen 2">
            <a:extLst>
              <a:ext uri="{FF2B5EF4-FFF2-40B4-BE49-F238E27FC236}">
                <a16:creationId xmlns:a16="http://schemas.microsoft.com/office/drawing/2014/main" id="{FBCD33BC-9CB3-47F0-8D5B-3410BC3BC9CD}"/>
              </a:ext>
            </a:extLst>
          </p:cNvPr>
          <p:cNvPicPr>
            <a:picLocks noChangeAspect="1"/>
          </p:cNvPicPr>
          <p:nvPr/>
        </p:nvPicPr>
        <p:blipFill rotWithShape="1">
          <a:blip r:embed="rId3"/>
          <a:srcRect l="20242" t="26149" r="22087" b="15728"/>
          <a:stretch/>
        </p:blipFill>
        <p:spPr>
          <a:xfrm>
            <a:off x="980243" y="1961964"/>
            <a:ext cx="5970973" cy="3385060"/>
          </a:xfrm>
          <a:prstGeom prst="rect">
            <a:avLst/>
          </a:prstGeom>
        </p:spPr>
      </p:pic>
    </p:spTree>
    <p:extLst>
      <p:ext uri="{BB962C8B-B14F-4D97-AF65-F5344CB8AC3E}">
        <p14:creationId xmlns:p14="http://schemas.microsoft.com/office/powerpoint/2010/main" val="303924431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4: </a:t>
            </a:r>
            <a:r>
              <a:rPr lang="es-ES" b="1" dirty="0">
                <a:solidFill>
                  <a:srgbClr val="33006F"/>
                </a:solidFill>
              </a:rPr>
              <a:t>Elementos principales en la composición y la redacción de un articulo científico</a:t>
            </a:r>
            <a:endParaRPr lang="es-PA" b="1" dirty="0">
              <a:solidFill>
                <a:srgbClr val="33006F"/>
              </a:solidFill>
            </a:endParaRPr>
          </a:p>
        </p:txBody>
      </p:sp>
      <p:sp>
        <p:nvSpPr>
          <p:cNvPr id="6"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S" dirty="0"/>
              <a:t>Estilo y lenguaje</a:t>
            </a:r>
          </a:p>
          <a:p>
            <a:pPr algn="just"/>
            <a:endParaRPr lang="es-ES" dirty="0"/>
          </a:p>
        </p:txBody>
      </p:sp>
      <p:pic>
        <p:nvPicPr>
          <p:cNvPr id="4" name="Imagen 3">
            <a:extLst>
              <a:ext uri="{FF2B5EF4-FFF2-40B4-BE49-F238E27FC236}">
                <a16:creationId xmlns:a16="http://schemas.microsoft.com/office/drawing/2014/main" id="{47FDF814-7758-49DE-9F1C-A48747AAA3DE}"/>
              </a:ext>
            </a:extLst>
          </p:cNvPr>
          <p:cNvPicPr>
            <a:picLocks noChangeAspect="1"/>
          </p:cNvPicPr>
          <p:nvPr/>
        </p:nvPicPr>
        <p:blipFill rotWithShape="1">
          <a:blip r:embed="rId3"/>
          <a:srcRect l="20394" t="31068" r="19393" b="9256"/>
          <a:stretch/>
        </p:blipFill>
        <p:spPr>
          <a:xfrm>
            <a:off x="1127464" y="1921200"/>
            <a:ext cx="6471821" cy="3607956"/>
          </a:xfrm>
          <a:prstGeom prst="rect">
            <a:avLst/>
          </a:prstGeom>
        </p:spPr>
      </p:pic>
    </p:spTree>
    <p:extLst>
      <p:ext uri="{BB962C8B-B14F-4D97-AF65-F5344CB8AC3E}">
        <p14:creationId xmlns:p14="http://schemas.microsoft.com/office/powerpoint/2010/main" val="239793985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4: </a:t>
            </a:r>
            <a:r>
              <a:rPr lang="es-ES" b="1" dirty="0">
                <a:solidFill>
                  <a:srgbClr val="33006F"/>
                </a:solidFill>
              </a:rPr>
              <a:t>Elementos principales en la composición y la redacción de un articulo científico</a:t>
            </a:r>
            <a:endParaRPr lang="es-PA" b="1" dirty="0">
              <a:solidFill>
                <a:srgbClr val="33006F"/>
              </a:solidFill>
            </a:endParaRPr>
          </a:p>
        </p:txBody>
      </p:sp>
      <p:sp>
        <p:nvSpPr>
          <p:cNvPr id="6"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S" dirty="0"/>
              <a:t>Estilo y lenguaje</a:t>
            </a:r>
          </a:p>
          <a:p>
            <a:pPr algn="just"/>
            <a:endParaRPr lang="es-ES" dirty="0"/>
          </a:p>
        </p:txBody>
      </p:sp>
      <p:pic>
        <p:nvPicPr>
          <p:cNvPr id="3" name="Imagen 2">
            <a:extLst>
              <a:ext uri="{FF2B5EF4-FFF2-40B4-BE49-F238E27FC236}">
                <a16:creationId xmlns:a16="http://schemas.microsoft.com/office/drawing/2014/main" id="{21B427DA-92FD-4ECA-B825-BE7CE351C5A7}"/>
              </a:ext>
            </a:extLst>
          </p:cNvPr>
          <p:cNvPicPr>
            <a:picLocks noChangeAspect="1"/>
          </p:cNvPicPr>
          <p:nvPr/>
        </p:nvPicPr>
        <p:blipFill rotWithShape="1">
          <a:blip r:embed="rId3"/>
          <a:srcRect l="19946" t="29646" r="21410" b="10355"/>
          <a:stretch/>
        </p:blipFill>
        <p:spPr>
          <a:xfrm>
            <a:off x="992221" y="1948749"/>
            <a:ext cx="6444408" cy="3708823"/>
          </a:xfrm>
          <a:prstGeom prst="rect">
            <a:avLst/>
          </a:prstGeom>
        </p:spPr>
      </p:pic>
    </p:spTree>
    <p:extLst>
      <p:ext uri="{BB962C8B-B14F-4D97-AF65-F5344CB8AC3E}">
        <p14:creationId xmlns:p14="http://schemas.microsoft.com/office/powerpoint/2010/main" val="195731891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4: </a:t>
            </a:r>
            <a:r>
              <a:rPr lang="es-ES" b="1" dirty="0">
                <a:solidFill>
                  <a:srgbClr val="33006F"/>
                </a:solidFill>
              </a:rPr>
              <a:t>Elementos principales en la composición y la redacción de un articulo científico</a:t>
            </a:r>
            <a:endParaRPr lang="es-PA" b="1" dirty="0">
              <a:solidFill>
                <a:srgbClr val="33006F"/>
              </a:solidFill>
            </a:endParaRPr>
          </a:p>
        </p:txBody>
      </p:sp>
      <p:sp>
        <p:nvSpPr>
          <p:cNvPr id="6"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S" dirty="0"/>
              <a:t>Estilo y lenguaje</a:t>
            </a:r>
          </a:p>
          <a:p>
            <a:pPr algn="just"/>
            <a:endParaRPr lang="es-ES" dirty="0"/>
          </a:p>
        </p:txBody>
      </p:sp>
      <p:pic>
        <p:nvPicPr>
          <p:cNvPr id="5" name="Imagen 4">
            <a:extLst>
              <a:ext uri="{FF2B5EF4-FFF2-40B4-BE49-F238E27FC236}">
                <a16:creationId xmlns:a16="http://schemas.microsoft.com/office/drawing/2014/main" id="{40F54AA9-6386-4DA8-8E94-643D48C9AC68}"/>
              </a:ext>
            </a:extLst>
          </p:cNvPr>
          <p:cNvPicPr>
            <a:picLocks noChangeAspect="1"/>
          </p:cNvPicPr>
          <p:nvPr/>
        </p:nvPicPr>
        <p:blipFill rotWithShape="1">
          <a:blip r:embed="rId3"/>
          <a:srcRect l="20027" t="20115" r="22766" b="21418"/>
          <a:stretch/>
        </p:blipFill>
        <p:spPr>
          <a:xfrm>
            <a:off x="1081390" y="1809345"/>
            <a:ext cx="6700764" cy="3852153"/>
          </a:xfrm>
          <a:prstGeom prst="rect">
            <a:avLst/>
          </a:prstGeom>
        </p:spPr>
      </p:pic>
    </p:spTree>
    <p:extLst>
      <p:ext uri="{BB962C8B-B14F-4D97-AF65-F5344CB8AC3E}">
        <p14:creationId xmlns:p14="http://schemas.microsoft.com/office/powerpoint/2010/main" val="196022151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4: </a:t>
            </a:r>
            <a:r>
              <a:rPr lang="es-ES" b="1" dirty="0">
                <a:solidFill>
                  <a:srgbClr val="33006F"/>
                </a:solidFill>
              </a:rPr>
              <a:t>Elementos principales en la composición y la redacción de un articulo científico</a:t>
            </a:r>
            <a:endParaRPr lang="es-PA" b="1" dirty="0">
              <a:solidFill>
                <a:srgbClr val="33006F"/>
              </a:solidFill>
            </a:endParaRPr>
          </a:p>
        </p:txBody>
      </p:sp>
      <p:sp>
        <p:nvSpPr>
          <p:cNvPr id="6"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S" dirty="0"/>
              <a:t>Estilo y lenguaje</a:t>
            </a:r>
          </a:p>
          <a:p>
            <a:pPr algn="just"/>
            <a:endParaRPr lang="es-ES" dirty="0"/>
          </a:p>
        </p:txBody>
      </p:sp>
      <p:pic>
        <p:nvPicPr>
          <p:cNvPr id="3" name="Imagen 2">
            <a:extLst>
              <a:ext uri="{FF2B5EF4-FFF2-40B4-BE49-F238E27FC236}">
                <a16:creationId xmlns:a16="http://schemas.microsoft.com/office/drawing/2014/main" id="{65AEDC55-CF7C-46B6-A19D-1DB83AFA09E7}"/>
              </a:ext>
            </a:extLst>
          </p:cNvPr>
          <p:cNvPicPr>
            <a:picLocks noChangeAspect="1"/>
          </p:cNvPicPr>
          <p:nvPr/>
        </p:nvPicPr>
        <p:blipFill rotWithShape="1">
          <a:blip r:embed="rId3"/>
          <a:srcRect l="20027" t="21278" r="22287" b="19376"/>
          <a:stretch/>
        </p:blipFill>
        <p:spPr>
          <a:xfrm>
            <a:off x="1138136" y="1898861"/>
            <a:ext cx="6273262" cy="3630295"/>
          </a:xfrm>
          <a:prstGeom prst="rect">
            <a:avLst/>
          </a:prstGeom>
        </p:spPr>
      </p:pic>
    </p:spTree>
    <p:extLst>
      <p:ext uri="{BB962C8B-B14F-4D97-AF65-F5344CB8AC3E}">
        <p14:creationId xmlns:p14="http://schemas.microsoft.com/office/powerpoint/2010/main" val="264412323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4: </a:t>
            </a:r>
            <a:r>
              <a:rPr lang="es-ES" b="1" dirty="0">
                <a:solidFill>
                  <a:srgbClr val="33006F"/>
                </a:solidFill>
              </a:rPr>
              <a:t>Elementos principales en la composición y la redacción de un articulo científico</a:t>
            </a:r>
            <a:endParaRPr lang="es-PA" b="1" dirty="0">
              <a:solidFill>
                <a:srgbClr val="33006F"/>
              </a:solidFill>
            </a:endParaRPr>
          </a:p>
        </p:txBody>
      </p:sp>
      <p:sp>
        <p:nvSpPr>
          <p:cNvPr id="6"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S" dirty="0"/>
              <a:t>Estilo y lenguaje</a:t>
            </a:r>
          </a:p>
          <a:p>
            <a:pPr algn="just"/>
            <a:endParaRPr lang="es-ES" dirty="0"/>
          </a:p>
        </p:txBody>
      </p:sp>
      <p:pic>
        <p:nvPicPr>
          <p:cNvPr id="4" name="Imagen 3">
            <a:extLst>
              <a:ext uri="{FF2B5EF4-FFF2-40B4-BE49-F238E27FC236}">
                <a16:creationId xmlns:a16="http://schemas.microsoft.com/office/drawing/2014/main" id="{18CCFCF5-C252-47CA-9778-AFBC38D8DB9D}"/>
              </a:ext>
            </a:extLst>
          </p:cNvPr>
          <p:cNvPicPr>
            <a:picLocks noChangeAspect="1"/>
          </p:cNvPicPr>
          <p:nvPr/>
        </p:nvPicPr>
        <p:blipFill rotWithShape="1">
          <a:blip r:embed="rId3"/>
          <a:srcRect l="20106" t="24255" r="21330" b="14752"/>
          <a:stretch/>
        </p:blipFill>
        <p:spPr>
          <a:xfrm>
            <a:off x="1108953" y="1835882"/>
            <a:ext cx="6507805" cy="3812474"/>
          </a:xfrm>
          <a:prstGeom prst="rect">
            <a:avLst/>
          </a:prstGeom>
        </p:spPr>
      </p:pic>
    </p:spTree>
    <p:extLst>
      <p:ext uri="{BB962C8B-B14F-4D97-AF65-F5344CB8AC3E}">
        <p14:creationId xmlns:p14="http://schemas.microsoft.com/office/powerpoint/2010/main" val="392090022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4: </a:t>
            </a:r>
            <a:r>
              <a:rPr lang="es-ES" b="1" dirty="0">
                <a:solidFill>
                  <a:srgbClr val="33006F"/>
                </a:solidFill>
              </a:rPr>
              <a:t>Elementos principales en la composición y la redacción de un articulo científico</a:t>
            </a:r>
            <a:endParaRPr lang="es-PA" b="1" dirty="0">
              <a:solidFill>
                <a:srgbClr val="33006F"/>
              </a:solidFill>
            </a:endParaRPr>
          </a:p>
        </p:txBody>
      </p:sp>
      <p:sp>
        <p:nvSpPr>
          <p:cNvPr id="6"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PA" dirty="0"/>
              <a:t> </a:t>
            </a:r>
            <a:r>
              <a:rPr lang="es-ES" dirty="0"/>
              <a:t>Elementos principales en la composición del manuscrito</a:t>
            </a:r>
          </a:p>
          <a:p>
            <a:pPr algn="just"/>
            <a:endParaRPr lang="es-ES" dirty="0"/>
          </a:p>
          <a:p>
            <a:pPr algn="just"/>
            <a:endParaRPr lang="es-ES" dirty="0"/>
          </a:p>
          <a:p>
            <a:pPr algn="just"/>
            <a:endParaRPr lang="es-PA" dirty="0"/>
          </a:p>
          <a:p>
            <a:pPr lvl="0" algn="just"/>
            <a:endParaRPr lang="es-PA" dirty="0"/>
          </a:p>
        </p:txBody>
      </p:sp>
      <p:pic>
        <p:nvPicPr>
          <p:cNvPr id="4" name="Imagen 3">
            <a:extLst>
              <a:ext uri="{FF2B5EF4-FFF2-40B4-BE49-F238E27FC236}">
                <a16:creationId xmlns:a16="http://schemas.microsoft.com/office/drawing/2014/main" id="{40ECF642-18E4-4296-BEE6-9747B92C80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119" y="1815420"/>
            <a:ext cx="5121675" cy="3841256"/>
          </a:xfrm>
          <a:prstGeom prst="rect">
            <a:avLst/>
          </a:prstGeom>
        </p:spPr>
      </p:pic>
      <p:pic>
        <p:nvPicPr>
          <p:cNvPr id="8" name="Imagen 7">
            <a:extLst>
              <a:ext uri="{FF2B5EF4-FFF2-40B4-BE49-F238E27FC236}">
                <a16:creationId xmlns:a16="http://schemas.microsoft.com/office/drawing/2014/main" id="{64F23044-EE1B-4123-BB76-3816EA75000B}"/>
              </a:ext>
            </a:extLst>
          </p:cNvPr>
          <p:cNvPicPr>
            <a:picLocks noChangeAspect="1"/>
          </p:cNvPicPr>
          <p:nvPr/>
        </p:nvPicPr>
        <p:blipFill rotWithShape="1">
          <a:blip r:embed="rId4"/>
          <a:srcRect l="52719" t="26537" r="11019" b="51715"/>
          <a:stretch/>
        </p:blipFill>
        <p:spPr>
          <a:xfrm>
            <a:off x="6613865" y="2866421"/>
            <a:ext cx="4421080" cy="1491449"/>
          </a:xfrm>
          <a:prstGeom prst="rect">
            <a:avLst/>
          </a:prstGeom>
          <a:ln>
            <a:solidFill>
              <a:schemeClr val="tx1"/>
            </a:solidFill>
          </a:ln>
        </p:spPr>
      </p:pic>
    </p:spTree>
    <p:extLst>
      <p:ext uri="{BB962C8B-B14F-4D97-AF65-F5344CB8AC3E}">
        <p14:creationId xmlns:p14="http://schemas.microsoft.com/office/powerpoint/2010/main" val="260211891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PA" b="1" dirty="0">
                <a:solidFill>
                  <a:srgbClr val="33006F"/>
                </a:solidFill>
              </a:rPr>
              <a:t>Tema 4: </a:t>
            </a:r>
            <a:r>
              <a:rPr lang="es-ES" b="1" dirty="0">
                <a:solidFill>
                  <a:srgbClr val="33006F"/>
                </a:solidFill>
              </a:rPr>
              <a:t>Elementos principales en la composición y la redacción de un articulo científico</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Caso práctico</a:t>
            </a:r>
          </a:p>
        </p:txBody>
      </p:sp>
      <p:pic>
        <p:nvPicPr>
          <p:cNvPr id="3" name="Imagen 2">
            <a:extLst>
              <a:ext uri="{FF2B5EF4-FFF2-40B4-BE49-F238E27FC236}">
                <a16:creationId xmlns:a16="http://schemas.microsoft.com/office/drawing/2014/main" id="{B1285C2E-F3F0-47DF-B0A6-F32286ABD655}"/>
              </a:ext>
            </a:extLst>
          </p:cNvPr>
          <p:cNvPicPr>
            <a:picLocks noChangeAspect="1"/>
          </p:cNvPicPr>
          <p:nvPr/>
        </p:nvPicPr>
        <p:blipFill rotWithShape="1">
          <a:blip r:embed="rId3"/>
          <a:srcRect l="35665" t="21599" r="35053" b="7659"/>
          <a:stretch/>
        </p:blipFill>
        <p:spPr>
          <a:xfrm>
            <a:off x="1106890" y="2019934"/>
            <a:ext cx="2559294" cy="3477910"/>
          </a:xfrm>
          <a:prstGeom prst="rect">
            <a:avLst/>
          </a:prstGeom>
          <a:ln>
            <a:solidFill>
              <a:schemeClr val="tx1"/>
            </a:solidFill>
          </a:ln>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39704" y="1328844"/>
            <a:ext cx="4281734" cy="4281734"/>
          </a:xfrm>
          <a:prstGeom prst="rect">
            <a:avLst/>
          </a:prstGeom>
        </p:spPr>
      </p:pic>
    </p:spTree>
    <p:extLst>
      <p:ext uri="{BB962C8B-B14F-4D97-AF65-F5344CB8AC3E}">
        <p14:creationId xmlns:p14="http://schemas.microsoft.com/office/powerpoint/2010/main" val="310304641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ES" b="1" dirty="0">
                <a:solidFill>
                  <a:srgbClr val="33006F"/>
                </a:solidFill>
              </a:rPr>
              <a:t>Tema 5: Búsqueda, organización y uso en la revisión de la literatura</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5" name="CuadroTexto 4"/>
          <p:cNvSpPr txBox="1"/>
          <p:nvPr/>
        </p:nvSpPr>
        <p:spPr>
          <a:xfrm>
            <a:off x="3910613" y="2255214"/>
            <a:ext cx="7519387" cy="1200329"/>
          </a:xfrm>
          <a:prstGeom prst="rect">
            <a:avLst/>
          </a:prstGeom>
          <a:noFill/>
        </p:spPr>
        <p:txBody>
          <a:bodyPr wrap="square" rtlCol="0">
            <a:spAutoFit/>
          </a:bodyPr>
          <a:lstStyle/>
          <a:p>
            <a:pPr algn="just"/>
            <a:r>
              <a:rPr lang="es-ES" sz="2400" dirty="0"/>
              <a:t>Las referencias cumplen dos funciones esenciales: testificar y autentificar los datos no originales del trabajo y proveer al lector de bibliografía referente al tema en cuestión. </a:t>
            </a:r>
            <a:endParaRPr lang="es-PA" sz="2400"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Concepto</a:t>
            </a:r>
          </a:p>
        </p:txBody>
      </p:sp>
      <p:sp>
        <p:nvSpPr>
          <p:cNvPr id="9" name="CuadroTexto 8">
            <a:extLst>
              <a:ext uri="{FF2B5EF4-FFF2-40B4-BE49-F238E27FC236}">
                <a16:creationId xmlns:a16="http://schemas.microsoft.com/office/drawing/2014/main" id="{9FD4CCF9-2CA7-4098-B990-4AA338AE0EE2}"/>
              </a:ext>
            </a:extLst>
          </p:cNvPr>
          <p:cNvSpPr txBox="1"/>
          <p:nvPr/>
        </p:nvSpPr>
        <p:spPr>
          <a:xfrm>
            <a:off x="1221420" y="4150260"/>
            <a:ext cx="2381936" cy="276999"/>
          </a:xfrm>
          <a:prstGeom prst="rect">
            <a:avLst/>
          </a:prstGeom>
          <a:noFill/>
        </p:spPr>
        <p:txBody>
          <a:bodyPr wrap="square" rtlCol="0">
            <a:spAutoFit/>
          </a:bodyPr>
          <a:lstStyle/>
          <a:p>
            <a:pPr algn="just"/>
            <a:r>
              <a:rPr lang="en-US" sz="1200" dirty="0"/>
              <a:t>Photo by </a:t>
            </a:r>
            <a:r>
              <a:rPr lang="en-US" sz="1200" dirty="0">
                <a:hlinkClick r:id="rId3"/>
              </a:rPr>
              <a:t>Susan Yin</a:t>
            </a:r>
            <a:r>
              <a:rPr lang="en-US" sz="1200" dirty="0"/>
              <a:t> on </a:t>
            </a:r>
            <a:r>
              <a:rPr lang="en-US" sz="1200" dirty="0" err="1">
                <a:hlinkClick r:id="rId4"/>
              </a:rPr>
              <a:t>Unsplash</a:t>
            </a:r>
            <a:endParaRPr lang="es-PA" sz="1200" dirty="0"/>
          </a:p>
        </p:txBody>
      </p:sp>
      <p:pic>
        <p:nvPicPr>
          <p:cNvPr id="10" name="Picture 2">
            <a:extLst>
              <a:ext uri="{FF2B5EF4-FFF2-40B4-BE49-F238E27FC236}">
                <a16:creationId xmlns:a16="http://schemas.microsoft.com/office/drawing/2014/main" id="{0C75A2E1-AD43-4C2A-BFD5-D9FE7FAD3C5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05697" y="2323363"/>
            <a:ext cx="2355617" cy="1572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902620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52849"/>
            <a:ext cx="10515600" cy="975995"/>
          </a:xfrm>
        </p:spPr>
        <p:txBody>
          <a:bodyPr>
            <a:normAutofit fontScale="90000"/>
          </a:bodyPr>
          <a:lstStyle/>
          <a:p>
            <a:r>
              <a:rPr lang="es-ES" b="1" dirty="0">
                <a:solidFill>
                  <a:srgbClr val="33006F"/>
                </a:solidFill>
              </a:rPr>
              <a:t>Tema 5: Búsqueda, organización y uso en la revisión de la literatura</a:t>
            </a:r>
            <a:endParaRPr lang="es-PA" b="1" dirty="0">
              <a:solidFill>
                <a:srgbClr val="33006F"/>
              </a:solidFill>
            </a:endParaRPr>
          </a:p>
        </p:txBody>
      </p:sp>
      <p:sp>
        <p:nvSpPr>
          <p:cNvPr id="4" name="Marcador de contenido 2"/>
          <p:cNvSpPr>
            <a:spLocks noGrp="1"/>
          </p:cNvSpPr>
          <p:nvPr/>
        </p:nvSpPr>
        <p:spPr>
          <a:xfrm>
            <a:off x="838200" y="13288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endParaRPr lang="es-PA" dirty="0"/>
          </a:p>
        </p:txBody>
      </p:sp>
      <p:sp>
        <p:nvSpPr>
          <p:cNvPr id="7" name="Marcador de contenido 2">
            <a:extLst>
              <a:ext uri="{FF2B5EF4-FFF2-40B4-BE49-F238E27FC236}">
                <a16:creationId xmlns:a16="http://schemas.microsoft.com/office/drawing/2014/main" id="{F112D11D-7AE8-400D-98C7-BF2FC1280287}"/>
              </a:ext>
            </a:extLst>
          </p:cNvPr>
          <p:cNvSpPr>
            <a:spLocks noGrp="1"/>
          </p:cNvSpPr>
          <p:nvPr/>
        </p:nvSpPr>
        <p:spPr>
          <a:xfrm>
            <a:off x="990600" y="1481244"/>
            <a:ext cx="10515600" cy="36302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PA" dirty="0"/>
              <a:t>Concepto</a:t>
            </a:r>
          </a:p>
        </p:txBody>
      </p:sp>
      <p:sp>
        <p:nvSpPr>
          <p:cNvPr id="9" name="CuadroTexto 8">
            <a:extLst>
              <a:ext uri="{FF2B5EF4-FFF2-40B4-BE49-F238E27FC236}">
                <a16:creationId xmlns:a16="http://schemas.microsoft.com/office/drawing/2014/main" id="{9FD4CCF9-2CA7-4098-B990-4AA338AE0EE2}"/>
              </a:ext>
            </a:extLst>
          </p:cNvPr>
          <p:cNvSpPr txBox="1"/>
          <p:nvPr/>
        </p:nvSpPr>
        <p:spPr>
          <a:xfrm>
            <a:off x="1221420" y="4150260"/>
            <a:ext cx="2381936" cy="276999"/>
          </a:xfrm>
          <a:prstGeom prst="rect">
            <a:avLst/>
          </a:prstGeom>
          <a:noFill/>
        </p:spPr>
        <p:txBody>
          <a:bodyPr wrap="square" rtlCol="0">
            <a:spAutoFit/>
          </a:bodyPr>
          <a:lstStyle/>
          <a:p>
            <a:pPr algn="just"/>
            <a:r>
              <a:rPr lang="en-US" sz="1200" dirty="0"/>
              <a:t>Photo by </a:t>
            </a:r>
            <a:r>
              <a:rPr lang="en-US" sz="1200" dirty="0">
                <a:hlinkClick r:id="rId3"/>
              </a:rPr>
              <a:t>Susan Yin</a:t>
            </a:r>
            <a:r>
              <a:rPr lang="en-US" sz="1200" dirty="0"/>
              <a:t> on </a:t>
            </a:r>
            <a:r>
              <a:rPr lang="en-US" sz="1200" dirty="0" err="1">
                <a:hlinkClick r:id="rId4"/>
              </a:rPr>
              <a:t>Unsplash</a:t>
            </a:r>
            <a:endParaRPr lang="es-PA" sz="1200" dirty="0"/>
          </a:p>
        </p:txBody>
      </p:sp>
      <p:pic>
        <p:nvPicPr>
          <p:cNvPr id="10" name="Picture 2">
            <a:extLst>
              <a:ext uri="{FF2B5EF4-FFF2-40B4-BE49-F238E27FC236}">
                <a16:creationId xmlns:a16="http://schemas.microsoft.com/office/drawing/2014/main" id="{0C75A2E1-AD43-4C2A-BFD5-D9FE7FAD3C5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05697" y="2323363"/>
            <a:ext cx="2355617" cy="1572018"/>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CC986C48-635A-4A16-8F56-4D2751B90F8B}"/>
              </a:ext>
            </a:extLst>
          </p:cNvPr>
          <p:cNvPicPr>
            <a:picLocks noChangeAspect="1"/>
          </p:cNvPicPr>
          <p:nvPr/>
        </p:nvPicPr>
        <p:blipFill rotWithShape="1">
          <a:blip r:embed="rId6"/>
          <a:srcRect l="24179" t="33608" r="23471" b="18059"/>
          <a:stretch/>
        </p:blipFill>
        <p:spPr>
          <a:xfrm>
            <a:off x="5065380" y="1536911"/>
            <a:ext cx="6775761" cy="3518959"/>
          </a:xfrm>
          <a:prstGeom prst="rect">
            <a:avLst/>
          </a:prstGeom>
        </p:spPr>
      </p:pic>
    </p:spTree>
    <p:extLst>
      <p:ext uri="{BB962C8B-B14F-4D97-AF65-F5344CB8AC3E}">
        <p14:creationId xmlns:p14="http://schemas.microsoft.com/office/powerpoint/2010/main" val="365092413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3288</TotalTime>
  <Words>5421</Words>
  <Application>Microsoft Office PowerPoint</Application>
  <PresentationFormat>Panorámica</PresentationFormat>
  <Paragraphs>548</Paragraphs>
  <Slides>109</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109</vt:i4>
      </vt:variant>
    </vt:vector>
  </HeadingPairs>
  <TitlesOfParts>
    <vt:vector size="114" baseType="lpstr">
      <vt:lpstr>Arial</vt:lpstr>
      <vt:lpstr>Calibri</vt:lpstr>
      <vt:lpstr>Calibri Light</vt:lpstr>
      <vt:lpstr>Wingdings</vt:lpstr>
      <vt:lpstr>Tema de Office</vt:lpstr>
      <vt:lpstr>Escriba y publique su Artículo Científico (40 Horas)</vt:lpstr>
      <vt:lpstr>Agradecimientos</vt:lpstr>
      <vt:lpstr>Objetivos del seminario</vt:lpstr>
      <vt:lpstr>Contenido del seminario</vt:lpstr>
      <vt:lpstr>Tema 1: Introducción</vt:lpstr>
      <vt:lpstr>Tema 1: Introducción</vt:lpstr>
      <vt:lpstr>Tema 1: Introducción</vt:lpstr>
      <vt:lpstr>Tema 1: Introducción</vt:lpstr>
      <vt:lpstr>Tema 1: Introducción</vt:lpstr>
      <vt:lpstr>Tema 1: Introducción</vt:lpstr>
      <vt:lpstr>Tema 1: Introducción</vt:lpstr>
      <vt:lpstr>Tema 1: Introducción</vt:lpstr>
      <vt:lpstr>Tema 1: Introducción</vt:lpstr>
      <vt:lpstr>Tema 1: Introducción</vt:lpstr>
      <vt:lpstr>Tema 1: Introducción</vt:lpstr>
      <vt:lpstr>Tema 1: Introducción</vt:lpstr>
      <vt:lpstr>Tema 1: Introducción</vt:lpstr>
      <vt:lpstr>Tema 1: Introducción</vt:lpstr>
      <vt:lpstr>Tema 1: Introducción</vt:lpstr>
      <vt:lpstr>Tema 1: Introducción</vt:lpstr>
      <vt:lpstr>Tema 1: Introducción</vt:lpstr>
      <vt:lpstr>Tema 1: Introducción</vt:lpstr>
      <vt:lpstr>Tema 1: Introducción</vt:lpstr>
      <vt:lpstr>Tema 1: Introducción</vt:lpstr>
      <vt:lpstr>Tema 1: Introducción</vt:lpstr>
      <vt:lpstr>Tema 1: Introducción</vt:lpstr>
      <vt:lpstr>Tema 1: Introducción</vt:lpstr>
      <vt:lpstr>Tema 1: Introducción</vt:lpstr>
      <vt:lpstr>Tema 1: Introducción</vt:lpstr>
      <vt:lpstr>Tema 1: Introducción</vt:lpstr>
      <vt:lpstr>Tema 1: Introducción</vt:lpstr>
      <vt:lpstr>Consultas o dudas del tema 1</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2: Elementos de la estructura de un artículo científico estándar</vt:lpstr>
      <vt:lpstr>Tema 3: Elementos de la estructura de un artículo de revisión</vt:lpstr>
      <vt:lpstr>Tema 3: Elementos de la estructura de un artículo de revisión</vt:lpstr>
      <vt:lpstr>Tema 3: Elementos de la estructura de un artículo de revisión</vt:lpstr>
      <vt:lpstr>Tema 3: Elementos de la estructura de un artículo de revisión</vt:lpstr>
      <vt:lpstr>Tema 3: Elementos de la estructura de un artículo de revisión</vt:lpstr>
      <vt:lpstr>Consultas o dudas de los temas 2 y 3</vt:lpstr>
      <vt:lpstr>Tema 4: Elementos principales en la composición y la redacción de un articulo científico</vt:lpstr>
      <vt:lpstr>Tema 4: Elementos principales en la composición y la redacción de un articulo científico</vt:lpstr>
      <vt:lpstr>Tema 4: Elementos principales en la composición y la redacción de un articulo científico</vt:lpstr>
      <vt:lpstr>Tema 4: Elementos principales en la composición y la redacción de un articulo científico</vt:lpstr>
      <vt:lpstr>Tema 4: Elementos principales en la composición y la redacción de un articulo científico</vt:lpstr>
      <vt:lpstr>Tema 4: Elementos principales en la composición y la redacción de un articulo científico</vt:lpstr>
      <vt:lpstr>Tema 4: Elementos principales en la composición y la redacción de un articulo científico</vt:lpstr>
      <vt:lpstr>Tema 4: Elementos principales en la composición y la redacción de un articulo científico</vt:lpstr>
      <vt:lpstr>Tema 4: Elementos principales en la composición y la redacción de un articulo científico</vt:lpstr>
      <vt:lpstr>Tema 4: Elementos principales en la composición y la redacción de un articulo científico</vt:lpstr>
      <vt:lpstr>Tema 4: Elementos principales en la composición y la redacción de un articulo científico</vt:lpstr>
      <vt:lpstr>Tema 4: Elementos principales en la composición y la redacción de un articulo científico</vt:lpstr>
      <vt:lpstr>Tema 4: Elementos principales en la composición y la redacción de un articulo científico</vt:lpstr>
      <vt:lpstr>Tema 4: Elementos principales en la composición y la redacción de un articulo científico</vt:lpstr>
      <vt:lpstr>Tema 5: Búsqueda, organización y uso en la revisión de la literatura</vt:lpstr>
      <vt:lpstr>Tema 5: Búsqueda, organización y uso en la revisión de la literatura</vt:lpstr>
      <vt:lpstr>Tema 5: Búsqueda, organización y uso en la revisión de la literatura</vt:lpstr>
      <vt:lpstr>Tema 5: Búsqueda, organización y uso en la revisión de la literatura</vt:lpstr>
      <vt:lpstr>Tema 5: Búsqueda, organización y uso en la revisión de la literatura</vt:lpstr>
      <vt:lpstr>Tema 5: Búsqueda, organización y uso en la revisión de la literatura relevante </vt:lpstr>
      <vt:lpstr>Tema 5: Búsqueda, organización y uso en la revisión literatura relevante </vt:lpstr>
      <vt:lpstr>Consultas o dudas de los temas 4 y 5</vt:lpstr>
      <vt:lpstr>Tema 6: Redacción del artículo (borrador) y modalidad virtual I</vt:lpstr>
      <vt:lpstr>Tema 7: Consideraciones finales y modalidad virtual II </vt:lpstr>
      <vt:lpstr>Consultas o dudas de los temas 6 y 7</vt:lpstr>
      <vt:lpstr>Referencias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Informe de Becas Nacionales e Internacionales</dc:title>
  <dc:creator>ciditic</dc:creator>
  <cp:lastModifiedBy>Evaluador1</cp:lastModifiedBy>
  <cp:revision>388</cp:revision>
  <dcterms:created xsi:type="dcterms:W3CDTF">2015-06-19T01:44:01Z</dcterms:created>
  <dcterms:modified xsi:type="dcterms:W3CDTF">2019-06-19T15:51:30Z</dcterms:modified>
</cp:coreProperties>
</file>